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7.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86" r:id="rId1"/>
    <p:sldMasterId id="2147483909" r:id="rId2"/>
    <p:sldMasterId id="2147483917" r:id="rId3"/>
  </p:sldMasterIdLst>
  <p:notesMasterIdLst>
    <p:notesMasterId r:id="rId119"/>
  </p:notesMasterIdLst>
  <p:sldIdLst>
    <p:sldId id="372" r:id="rId4"/>
    <p:sldId id="2147470699" r:id="rId5"/>
    <p:sldId id="2147470715" r:id="rId6"/>
    <p:sldId id="2544" r:id="rId7"/>
    <p:sldId id="2147470694" r:id="rId8"/>
    <p:sldId id="2147470693" r:id="rId9"/>
    <p:sldId id="2147470676" r:id="rId10"/>
    <p:sldId id="400" r:id="rId11"/>
    <p:sldId id="2076138639" r:id="rId12"/>
    <p:sldId id="2076138555" r:id="rId13"/>
    <p:sldId id="2147470697" r:id="rId14"/>
    <p:sldId id="2147470698" r:id="rId15"/>
    <p:sldId id="1934" r:id="rId16"/>
    <p:sldId id="1933" r:id="rId17"/>
    <p:sldId id="2076138552" r:id="rId18"/>
    <p:sldId id="2147470700" r:id="rId19"/>
    <p:sldId id="2147470701" r:id="rId20"/>
    <p:sldId id="2147470705" r:id="rId21"/>
    <p:sldId id="2572" r:id="rId22"/>
    <p:sldId id="2573" r:id="rId23"/>
    <p:sldId id="2525" r:id="rId24"/>
    <p:sldId id="2526" r:id="rId25"/>
    <p:sldId id="2147470707" r:id="rId26"/>
    <p:sldId id="2076138612" r:id="rId27"/>
    <p:sldId id="2076138611" r:id="rId28"/>
    <p:sldId id="292" r:id="rId29"/>
    <p:sldId id="2548" r:id="rId30"/>
    <p:sldId id="2147470674" r:id="rId31"/>
    <p:sldId id="2147470673" r:id="rId32"/>
    <p:sldId id="299" r:id="rId33"/>
    <p:sldId id="300" r:id="rId34"/>
    <p:sldId id="2147470677" r:id="rId35"/>
    <p:sldId id="301" r:id="rId36"/>
    <p:sldId id="2147470675" r:id="rId37"/>
    <p:sldId id="303" r:id="rId38"/>
    <p:sldId id="304" r:id="rId39"/>
    <p:sldId id="305" r:id="rId40"/>
    <p:sldId id="306" r:id="rId41"/>
    <p:sldId id="2076138614" r:id="rId42"/>
    <p:sldId id="2076138613" r:id="rId43"/>
    <p:sldId id="2147470692" r:id="rId44"/>
    <p:sldId id="2076138606" r:id="rId45"/>
    <p:sldId id="2076138607" r:id="rId46"/>
    <p:sldId id="2076138615" r:id="rId47"/>
    <p:sldId id="2076138616" r:id="rId48"/>
    <p:sldId id="2076138617" r:id="rId49"/>
    <p:sldId id="2076138618" r:id="rId50"/>
    <p:sldId id="770" r:id="rId51"/>
    <p:sldId id="2076138578" r:id="rId52"/>
    <p:sldId id="772" r:id="rId53"/>
    <p:sldId id="771" r:id="rId54"/>
    <p:sldId id="773" r:id="rId55"/>
    <p:sldId id="2147470706" r:id="rId56"/>
    <p:sldId id="2076138634" r:id="rId57"/>
    <p:sldId id="2076138635" r:id="rId58"/>
    <p:sldId id="2076138621" r:id="rId59"/>
    <p:sldId id="2076138622" r:id="rId60"/>
    <p:sldId id="2076138636" r:id="rId61"/>
    <p:sldId id="2076138625" r:id="rId62"/>
    <p:sldId id="346" r:id="rId63"/>
    <p:sldId id="790" r:id="rId64"/>
    <p:sldId id="791" r:id="rId65"/>
    <p:sldId id="348" r:id="rId66"/>
    <p:sldId id="792" r:id="rId67"/>
    <p:sldId id="793" r:id="rId68"/>
    <p:sldId id="808" r:id="rId69"/>
    <p:sldId id="809" r:id="rId70"/>
    <p:sldId id="2076138626" r:id="rId71"/>
    <p:sldId id="2076138627" r:id="rId72"/>
    <p:sldId id="2076138629" r:id="rId73"/>
    <p:sldId id="2147470702" r:id="rId74"/>
    <p:sldId id="1763" r:id="rId75"/>
    <p:sldId id="2147470704" r:id="rId76"/>
    <p:sldId id="2147470685" r:id="rId77"/>
    <p:sldId id="2147470686" r:id="rId78"/>
    <p:sldId id="2147470691" r:id="rId79"/>
    <p:sldId id="2147470678" r:id="rId80"/>
    <p:sldId id="2147470679" r:id="rId81"/>
    <p:sldId id="2147470680" r:id="rId82"/>
    <p:sldId id="817" r:id="rId83"/>
    <p:sldId id="818" r:id="rId84"/>
    <p:sldId id="819" r:id="rId85"/>
    <p:sldId id="820" r:id="rId86"/>
    <p:sldId id="821" r:id="rId87"/>
    <p:sldId id="822" r:id="rId88"/>
    <p:sldId id="824" r:id="rId89"/>
    <p:sldId id="825" r:id="rId90"/>
    <p:sldId id="2147470681" r:id="rId91"/>
    <p:sldId id="2147470682" r:id="rId92"/>
    <p:sldId id="2147470683" r:id="rId93"/>
    <p:sldId id="2147470688" r:id="rId94"/>
    <p:sldId id="2147470684" r:id="rId95"/>
    <p:sldId id="2147470687" r:id="rId96"/>
    <p:sldId id="2076138630" r:id="rId97"/>
    <p:sldId id="2147470689" r:id="rId98"/>
    <p:sldId id="2147470690" r:id="rId99"/>
    <p:sldId id="389" r:id="rId100"/>
    <p:sldId id="2147470708" r:id="rId101"/>
    <p:sldId id="2147470709" r:id="rId102"/>
    <p:sldId id="2147470710" r:id="rId103"/>
    <p:sldId id="2147470711" r:id="rId104"/>
    <p:sldId id="2654" r:id="rId105"/>
    <p:sldId id="2655" r:id="rId106"/>
    <p:sldId id="2656" r:id="rId107"/>
    <p:sldId id="2657" r:id="rId108"/>
    <p:sldId id="2658" r:id="rId109"/>
    <p:sldId id="2659" r:id="rId110"/>
    <p:sldId id="2540" r:id="rId111"/>
    <p:sldId id="794" r:id="rId112"/>
    <p:sldId id="2076138637" r:id="rId113"/>
    <p:sldId id="2147470712" r:id="rId114"/>
    <p:sldId id="4865" r:id="rId115"/>
    <p:sldId id="4868" r:id="rId116"/>
    <p:sldId id="4864" r:id="rId117"/>
    <p:sldId id="2147470713"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97F4451-C65C-461E-AB21-C8FB2DD87269}">
          <p14:sldIdLst>
            <p14:sldId id="372"/>
            <p14:sldId id="2147470699"/>
            <p14:sldId id="2147470715"/>
            <p14:sldId id="2544"/>
          </p14:sldIdLst>
        </p14:section>
        <p14:section name="Module 1" id="{E8986394-891E-4BF8-9CD6-0FD6AE4332A5}">
          <p14:sldIdLst>
            <p14:sldId id="2147470694"/>
            <p14:sldId id="2147470693"/>
            <p14:sldId id="2147470676"/>
            <p14:sldId id="400"/>
            <p14:sldId id="2076138639"/>
            <p14:sldId id="2076138555"/>
            <p14:sldId id="2147470697"/>
            <p14:sldId id="2147470698"/>
            <p14:sldId id="1934"/>
            <p14:sldId id="1933"/>
            <p14:sldId id="2076138552"/>
            <p14:sldId id="2147470700"/>
            <p14:sldId id="2147470701"/>
            <p14:sldId id="2147470705"/>
            <p14:sldId id="2572"/>
            <p14:sldId id="2573"/>
            <p14:sldId id="2525"/>
            <p14:sldId id="2526"/>
            <p14:sldId id="2147470707"/>
          </p14:sldIdLst>
        </p14:section>
        <p14:section name="Module 2" id="{650F46BE-55FE-463F-9E8F-63758DF32E39}">
          <p14:sldIdLst>
            <p14:sldId id="2076138612"/>
            <p14:sldId id="2076138611"/>
            <p14:sldId id="292"/>
            <p14:sldId id="2548"/>
            <p14:sldId id="2147470674"/>
            <p14:sldId id="2147470673"/>
            <p14:sldId id="299"/>
            <p14:sldId id="300"/>
            <p14:sldId id="2147470677"/>
            <p14:sldId id="301"/>
            <p14:sldId id="2147470675"/>
            <p14:sldId id="303"/>
            <p14:sldId id="304"/>
            <p14:sldId id="305"/>
            <p14:sldId id="306"/>
            <p14:sldId id="2076138614"/>
            <p14:sldId id="2076138613"/>
            <p14:sldId id="2147470692"/>
            <p14:sldId id="2076138606"/>
            <p14:sldId id="2076138607"/>
          </p14:sldIdLst>
        </p14:section>
        <p14:section name="Module 3" id="{DED15886-5D4D-46FD-90BD-F4F7C33D2D2C}">
          <p14:sldIdLst>
            <p14:sldId id="2076138615"/>
            <p14:sldId id="2076138616"/>
            <p14:sldId id="2076138617"/>
            <p14:sldId id="2076138618"/>
            <p14:sldId id="770"/>
            <p14:sldId id="2076138578"/>
            <p14:sldId id="772"/>
            <p14:sldId id="771"/>
            <p14:sldId id="773"/>
            <p14:sldId id="2147470706"/>
            <p14:sldId id="2076138634"/>
            <p14:sldId id="2076138635"/>
            <p14:sldId id="2076138621"/>
            <p14:sldId id="2076138622"/>
          </p14:sldIdLst>
        </p14:section>
        <p14:section name="Module 4" id="{1A058B80-751B-4D24-BCD2-1B54AE868275}">
          <p14:sldIdLst>
            <p14:sldId id="2076138636"/>
            <p14:sldId id="2076138625"/>
            <p14:sldId id="346"/>
            <p14:sldId id="790"/>
            <p14:sldId id="791"/>
            <p14:sldId id="348"/>
            <p14:sldId id="792"/>
            <p14:sldId id="793"/>
            <p14:sldId id="808"/>
            <p14:sldId id="809"/>
            <p14:sldId id="2076138626"/>
            <p14:sldId id="2076138627"/>
            <p14:sldId id="2076138629"/>
          </p14:sldIdLst>
        </p14:section>
        <p14:section name="Module 5" id="{70F05C15-24DD-4F28-B483-A7CBF0481198}">
          <p14:sldIdLst>
            <p14:sldId id="2147470702"/>
            <p14:sldId id="1763"/>
            <p14:sldId id="2147470704"/>
          </p14:sldIdLst>
        </p14:section>
        <p14:section name="Module 6" id="{2E310BC0-4FDD-4A22-BAFA-B4CA2ECF1538}">
          <p14:sldIdLst>
            <p14:sldId id="2147470685"/>
            <p14:sldId id="2147470686"/>
            <p14:sldId id="2147470691"/>
            <p14:sldId id="2147470678"/>
            <p14:sldId id="2147470679"/>
            <p14:sldId id="2147470680"/>
            <p14:sldId id="817"/>
            <p14:sldId id="818"/>
            <p14:sldId id="819"/>
            <p14:sldId id="820"/>
            <p14:sldId id="821"/>
            <p14:sldId id="822"/>
            <p14:sldId id="824"/>
            <p14:sldId id="825"/>
            <p14:sldId id="2147470681"/>
            <p14:sldId id="2147470682"/>
            <p14:sldId id="2147470683"/>
            <p14:sldId id="2147470688"/>
            <p14:sldId id="2147470684"/>
            <p14:sldId id="2147470687"/>
          </p14:sldIdLst>
        </p14:section>
        <p14:section name="Module 7" id="{97C412C0-DDB8-4870-B068-01AAA2461467}">
          <p14:sldIdLst>
            <p14:sldId id="2076138630"/>
            <p14:sldId id="2147470689"/>
            <p14:sldId id="2147470690"/>
            <p14:sldId id="389"/>
            <p14:sldId id="2147470708"/>
            <p14:sldId id="2147470709"/>
            <p14:sldId id="2147470710"/>
            <p14:sldId id="2147470711"/>
            <p14:sldId id="2654"/>
            <p14:sldId id="2655"/>
            <p14:sldId id="2656"/>
            <p14:sldId id="2657"/>
            <p14:sldId id="2658"/>
            <p14:sldId id="2659"/>
            <p14:sldId id="2540"/>
            <p14:sldId id="794"/>
            <p14:sldId id="2076138637"/>
          </p14:sldIdLst>
        </p14:section>
        <p14:section name="Module 8" id="{9E210142-0C9C-4575-BCA3-CDA15A413995}">
          <p14:sldIdLst>
            <p14:sldId id="2147470712"/>
            <p14:sldId id="4865"/>
            <p14:sldId id="4868"/>
            <p14:sldId id="4864"/>
            <p14:sldId id="2147470713"/>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496"/>
    <a:srgbClr val="B43C14"/>
    <a:srgbClr val="890078"/>
    <a:srgbClr val="970032"/>
    <a:srgbClr val="C80000"/>
    <a:srgbClr val="FFB414"/>
    <a:srgbClr val="FF5800"/>
    <a:srgbClr val="D9D9D9"/>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7E326D-0C4C-4E15-B430-E0318092A760}" v="16" dt="2023-02-02T11:04:46.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1" autoAdjust="0"/>
    <p:restoredTop sz="97386" autoAdjust="0"/>
  </p:normalViewPr>
  <p:slideViewPr>
    <p:cSldViewPr snapToGrid="0">
      <p:cViewPr>
        <p:scale>
          <a:sx n="125" d="100"/>
          <a:sy n="125" d="100"/>
        </p:scale>
        <p:origin x="1608" y="858"/>
      </p:cViewPr>
      <p:guideLst>
        <p:guide orient="horz" pos="2183"/>
        <p:guide pos="3840"/>
      </p:guideLst>
    </p:cSldViewPr>
  </p:slideViewPr>
  <p:outlineViewPr>
    <p:cViewPr>
      <p:scale>
        <a:sx n="33" d="100"/>
        <a:sy n="33" d="100"/>
      </p:scale>
      <p:origin x="0" y="-146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Lst>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microsoft.com/office/2015/10/relationships/revisionInfo" Target="revisionInfo.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theme" Target="theme/theme1.xml"/></Relationships>
</file>

<file path=ppt/_rels/viewProps.xml.rels><?xml version="1.0" encoding="UTF-8" standalone="yes"?>
<Relationships xmlns="http://schemas.openxmlformats.org/package/2006/relationships"><Relationship Id="rId26" Type="http://schemas.openxmlformats.org/officeDocument/2006/relationships/slide" Target="slides/slide32.xml"/><Relationship Id="rId21" Type="http://schemas.openxmlformats.org/officeDocument/2006/relationships/slide" Target="slides/slide27.xml"/><Relationship Id="rId42" Type="http://schemas.openxmlformats.org/officeDocument/2006/relationships/slide" Target="slides/slide48.xml"/><Relationship Id="rId47" Type="http://schemas.openxmlformats.org/officeDocument/2006/relationships/slide" Target="slides/slide53.xml"/><Relationship Id="rId63" Type="http://schemas.openxmlformats.org/officeDocument/2006/relationships/slide" Target="slides/slide69.xml"/><Relationship Id="rId68" Type="http://schemas.openxmlformats.org/officeDocument/2006/relationships/slide" Target="slides/slide74.xml"/><Relationship Id="rId84" Type="http://schemas.openxmlformats.org/officeDocument/2006/relationships/slide" Target="slides/slide90.xml"/><Relationship Id="rId89" Type="http://schemas.openxmlformats.org/officeDocument/2006/relationships/slide" Target="slides/slide95.xml"/><Relationship Id="rId16" Type="http://schemas.openxmlformats.org/officeDocument/2006/relationships/slide" Target="slides/slide18.xml"/><Relationship Id="rId11" Type="http://schemas.openxmlformats.org/officeDocument/2006/relationships/slide" Target="slides/slide13.xml"/><Relationship Id="rId32" Type="http://schemas.openxmlformats.org/officeDocument/2006/relationships/slide" Target="slides/slide38.xml"/><Relationship Id="rId37" Type="http://schemas.openxmlformats.org/officeDocument/2006/relationships/slide" Target="slides/slide43.xml"/><Relationship Id="rId53" Type="http://schemas.openxmlformats.org/officeDocument/2006/relationships/slide" Target="slides/slide59.xml"/><Relationship Id="rId58" Type="http://schemas.openxmlformats.org/officeDocument/2006/relationships/slide" Target="slides/slide64.xml"/><Relationship Id="rId74" Type="http://schemas.openxmlformats.org/officeDocument/2006/relationships/slide" Target="slides/slide80.xml"/><Relationship Id="rId79" Type="http://schemas.openxmlformats.org/officeDocument/2006/relationships/slide" Target="slides/slide85.xml"/><Relationship Id="rId5" Type="http://schemas.openxmlformats.org/officeDocument/2006/relationships/slide" Target="slides/slide7.xml"/><Relationship Id="rId90" Type="http://schemas.openxmlformats.org/officeDocument/2006/relationships/slide" Target="slides/slide96.xml"/><Relationship Id="rId95" Type="http://schemas.openxmlformats.org/officeDocument/2006/relationships/slide" Target="slides/slide101.xml"/><Relationship Id="rId22" Type="http://schemas.openxmlformats.org/officeDocument/2006/relationships/slide" Target="slides/slide28.xml"/><Relationship Id="rId27" Type="http://schemas.openxmlformats.org/officeDocument/2006/relationships/slide" Target="slides/slide33.xml"/><Relationship Id="rId43" Type="http://schemas.openxmlformats.org/officeDocument/2006/relationships/slide" Target="slides/slide49.xml"/><Relationship Id="rId48" Type="http://schemas.openxmlformats.org/officeDocument/2006/relationships/slide" Target="slides/slide54.xml"/><Relationship Id="rId64" Type="http://schemas.openxmlformats.org/officeDocument/2006/relationships/slide" Target="slides/slide70.xml"/><Relationship Id="rId69" Type="http://schemas.openxmlformats.org/officeDocument/2006/relationships/slide" Target="slides/slide75.xml"/><Relationship Id="rId80" Type="http://schemas.openxmlformats.org/officeDocument/2006/relationships/slide" Target="slides/slide86.xml"/><Relationship Id="rId85" Type="http://schemas.openxmlformats.org/officeDocument/2006/relationships/slide" Target="slides/slide91.xml"/><Relationship Id="rId3" Type="http://schemas.openxmlformats.org/officeDocument/2006/relationships/slide" Target="slides/slide5.xml"/><Relationship Id="rId12" Type="http://schemas.openxmlformats.org/officeDocument/2006/relationships/slide" Target="slides/slide14.xml"/><Relationship Id="rId17" Type="http://schemas.openxmlformats.org/officeDocument/2006/relationships/slide" Target="slides/slide23.xml"/><Relationship Id="rId25" Type="http://schemas.openxmlformats.org/officeDocument/2006/relationships/slide" Target="slides/slide31.xml"/><Relationship Id="rId33" Type="http://schemas.openxmlformats.org/officeDocument/2006/relationships/slide" Target="slides/slide39.xml"/><Relationship Id="rId38" Type="http://schemas.openxmlformats.org/officeDocument/2006/relationships/slide" Target="slides/slide44.xml"/><Relationship Id="rId46" Type="http://schemas.openxmlformats.org/officeDocument/2006/relationships/slide" Target="slides/slide52.xml"/><Relationship Id="rId59" Type="http://schemas.openxmlformats.org/officeDocument/2006/relationships/slide" Target="slides/slide65.xml"/><Relationship Id="rId67" Type="http://schemas.openxmlformats.org/officeDocument/2006/relationships/slide" Target="slides/slide73.xml"/><Relationship Id="rId20" Type="http://schemas.openxmlformats.org/officeDocument/2006/relationships/slide" Target="slides/slide26.xml"/><Relationship Id="rId41" Type="http://schemas.openxmlformats.org/officeDocument/2006/relationships/slide" Target="slides/slide47.xml"/><Relationship Id="rId54" Type="http://schemas.openxmlformats.org/officeDocument/2006/relationships/slide" Target="slides/slide60.xml"/><Relationship Id="rId62" Type="http://schemas.openxmlformats.org/officeDocument/2006/relationships/slide" Target="slides/slide68.xml"/><Relationship Id="rId70" Type="http://schemas.openxmlformats.org/officeDocument/2006/relationships/slide" Target="slides/slide76.xml"/><Relationship Id="rId75" Type="http://schemas.openxmlformats.org/officeDocument/2006/relationships/slide" Target="slides/slide81.xml"/><Relationship Id="rId83" Type="http://schemas.openxmlformats.org/officeDocument/2006/relationships/slide" Target="slides/slide89.xml"/><Relationship Id="rId88" Type="http://schemas.openxmlformats.org/officeDocument/2006/relationships/slide" Target="slides/slide94.xml"/><Relationship Id="rId91" Type="http://schemas.openxmlformats.org/officeDocument/2006/relationships/slide" Target="slides/slide97.xml"/><Relationship Id="rId96" Type="http://schemas.openxmlformats.org/officeDocument/2006/relationships/slide" Target="slides/slide109.xml"/><Relationship Id="rId1" Type="http://schemas.openxmlformats.org/officeDocument/2006/relationships/slide" Target="slides/slide1.xml"/><Relationship Id="rId6" Type="http://schemas.openxmlformats.org/officeDocument/2006/relationships/slide" Target="slides/slide8.xml"/><Relationship Id="rId15" Type="http://schemas.openxmlformats.org/officeDocument/2006/relationships/slide" Target="slides/slide17.xml"/><Relationship Id="rId23" Type="http://schemas.openxmlformats.org/officeDocument/2006/relationships/slide" Target="slides/slide29.xml"/><Relationship Id="rId28" Type="http://schemas.openxmlformats.org/officeDocument/2006/relationships/slide" Target="slides/slide34.xml"/><Relationship Id="rId36" Type="http://schemas.openxmlformats.org/officeDocument/2006/relationships/slide" Target="slides/slide42.xml"/><Relationship Id="rId49" Type="http://schemas.openxmlformats.org/officeDocument/2006/relationships/slide" Target="slides/slide55.xml"/><Relationship Id="rId57" Type="http://schemas.openxmlformats.org/officeDocument/2006/relationships/slide" Target="slides/slide63.xml"/><Relationship Id="rId10" Type="http://schemas.openxmlformats.org/officeDocument/2006/relationships/slide" Target="slides/slide12.xml"/><Relationship Id="rId31" Type="http://schemas.openxmlformats.org/officeDocument/2006/relationships/slide" Target="slides/slide37.xml"/><Relationship Id="rId44" Type="http://schemas.openxmlformats.org/officeDocument/2006/relationships/slide" Target="slides/slide50.xml"/><Relationship Id="rId52" Type="http://schemas.openxmlformats.org/officeDocument/2006/relationships/slide" Target="slides/slide58.xml"/><Relationship Id="rId60" Type="http://schemas.openxmlformats.org/officeDocument/2006/relationships/slide" Target="slides/slide66.xml"/><Relationship Id="rId65" Type="http://schemas.openxmlformats.org/officeDocument/2006/relationships/slide" Target="slides/slide71.xml"/><Relationship Id="rId73" Type="http://schemas.openxmlformats.org/officeDocument/2006/relationships/slide" Target="slides/slide79.xml"/><Relationship Id="rId78" Type="http://schemas.openxmlformats.org/officeDocument/2006/relationships/slide" Target="slides/slide84.xml"/><Relationship Id="rId81" Type="http://schemas.openxmlformats.org/officeDocument/2006/relationships/slide" Target="slides/slide87.xml"/><Relationship Id="rId86" Type="http://schemas.openxmlformats.org/officeDocument/2006/relationships/slide" Target="slides/slide92.xml"/><Relationship Id="rId94" Type="http://schemas.openxmlformats.org/officeDocument/2006/relationships/slide" Target="slides/slide100.xml"/><Relationship Id="rId4" Type="http://schemas.openxmlformats.org/officeDocument/2006/relationships/slide" Target="slides/slide6.xml"/><Relationship Id="rId9" Type="http://schemas.openxmlformats.org/officeDocument/2006/relationships/slide" Target="slides/slide11.xml"/><Relationship Id="rId13" Type="http://schemas.openxmlformats.org/officeDocument/2006/relationships/slide" Target="slides/slide15.xml"/><Relationship Id="rId18" Type="http://schemas.openxmlformats.org/officeDocument/2006/relationships/slide" Target="slides/slide24.xml"/><Relationship Id="rId39" Type="http://schemas.openxmlformats.org/officeDocument/2006/relationships/slide" Target="slides/slide45.xml"/><Relationship Id="rId34" Type="http://schemas.openxmlformats.org/officeDocument/2006/relationships/slide" Target="slides/slide40.xml"/><Relationship Id="rId50" Type="http://schemas.openxmlformats.org/officeDocument/2006/relationships/slide" Target="slides/slide56.xml"/><Relationship Id="rId55" Type="http://schemas.openxmlformats.org/officeDocument/2006/relationships/slide" Target="slides/slide61.xml"/><Relationship Id="rId76" Type="http://schemas.openxmlformats.org/officeDocument/2006/relationships/slide" Target="slides/slide82.xml"/><Relationship Id="rId97" Type="http://schemas.openxmlformats.org/officeDocument/2006/relationships/slide" Target="slides/slide110.xml"/><Relationship Id="rId7" Type="http://schemas.openxmlformats.org/officeDocument/2006/relationships/slide" Target="slides/slide9.xml"/><Relationship Id="rId71" Type="http://schemas.openxmlformats.org/officeDocument/2006/relationships/slide" Target="slides/slide77.xml"/><Relationship Id="rId92" Type="http://schemas.openxmlformats.org/officeDocument/2006/relationships/slide" Target="slides/slide98.xml"/><Relationship Id="rId2" Type="http://schemas.openxmlformats.org/officeDocument/2006/relationships/slide" Target="slides/slide2.xml"/><Relationship Id="rId29" Type="http://schemas.openxmlformats.org/officeDocument/2006/relationships/slide" Target="slides/slide35.xml"/><Relationship Id="rId24" Type="http://schemas.openxmlformats.org/officeDocument/2006/relationships/slide" Target="slides/slide30.xml"/><Relationship Id="rId40" Type="http://schemas.openxmlformats.org/officeDocument/2006/relationships/slide" Target="slides/slide46.xml"/><Relationship Id="rId45" Type="http://schemas.openxmlformats.org/officeDocument/2006/relationships/slide" Target="slides/slide51.xml"/><Relationship Id="rId66" Type="http://schemas.openxmlformats.org/officeDocument/2006/relationships/slide" Target="slides/slide72.xml"/><Relationship Id="rId87" Type="http://schemas.openxmlformats.org/officeDocument/2006/relationships/slide" Target="slides/slide93.xml"/><Relationship Id="rId61" Type="http://schemas.openxmlformats.org/officeDocument/2006/relationships/slide" Target="slides/slide67.xml"/><Relationship Id="rId82" Type="http://schemas.openxmlformats.org/officeDocument/2006/relationships/slide" Target="slides/slide88.xml"/><Relationship Id="rId19" Type="http://schemas.openxmlformats.org/officeDocument/2006/relationships/slide" Target="slides/slide25.xml"/><Relationship Id="rId14" Type="http://schemas.openxmlformats.org/officeDocument/2006/relationships/slide" Target="slides/slide16.xml"/><Relationship Id="rId30" Type="http://schemas.openxmlformats.org/officeDocument/2006/relationships/slide" Target="slides/slide36.xml"/><Relationship Id="rId35" Type="http://schemas.openxmlformats.org/officeDocument/2006/relationships/slide" Target="slides/slide41.xml"/><Relationship Id="rId56" Type="http://schemas.openxmlformats.org/officeDocument/2006/relationships/slide" Target="slides/slide62.xml"/><Relationship Id="rId77" Type="http://schemas.openxmlformats.org/officeDocument/2006/relationships/slide" Target="slides/slide83.xml"/><Relationship Id="rId8" Type="http://schemas.openxmlformats.org/officeDocument/2006/relationships/slide" Target="slides/slide10.xml"/><Relationship Id="rId51" Type="http://schemas.openxmlformats.org/officeDocument/2006/relationships/slide" Target="slides/slide57.xml"/><Relationship Id="rId72" Type="http://schemas.openxmlformats.org/officeDocument/2006/relationships/slide" Target="slides/slide78.xml"/><Relationship Id="rId93" Type="http://schemas.openxmlformats.org/officeDocument/2006/relationships/slide" Target="slides/slide99.xml"/><Relationship Id="rId98"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xfrm>
          <a:off x="2342474" y="223656"/>
          <a:ext cx="1935561" cy="967780"/>
        </a:xfrm>
        <a:prstGeom prst="rect">
          <a:avLst/>
        </a:prstGeom>
        <a:solidFill>
          <a:srgbClr val="F2C812"/>
        </a:solidFill>
        <a:ln w="10795" cap="flat" cmpd="sng" algn="ctr">
          <a:solidFill>
            <a:srgbClr val="F2C812"/>
          </a:solidFill>
          <a:prstDash val="solid"/>
        </a:ln>
        <a:effectLst/>
      </dgm:spPr>
      <dgm:t>
        <a:bodyPr/>
        <a:lstStyle/>
        <a:p>
          <a:pPr>
            <a:buNone/>
          </a:pPr>
          <a:r>
            <a:rPr lang="en-US" sz="2400" b="1" kern="1200" dirty="0">
              <a:gradFill>
                <a:gsLst>
                  <a:gs pos="1250">
                    <a:sysClr val="windowText" lastClr="000000"/>
                  </a:gs>
                  <a:gs pos="100000">
                    <a:sysClr val="windowText" lastClr="000000"/>
                  </a:gs>
                </a:gsLst>
                <a:lin ang="5400000" scaled="0"/>
              </a:gradFill>
              <a:latin typeface="Segoe UI Semibold" panose="020B0702040204020203" pitchFamily="34" charset="0"/>
              <a:ea typeface="+mn-ea"/>
              <a:cs typeface="Segoe UI Semibold" panose="020B0702040204020203" pitchFamily="34" charset="0"/>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xfrm>
          <a:off x="2342474" y="1597905"/>
          <a:ext cx="1935561" cy="967780"/>
        </a:xfrm>
        <a:prstGeom prst="rect">
          <a:avLst/>
        </a:prstGeom>
        <a:solidFill>
          <a:srgbClr val="F2C812"/>
        </a:solidFill>
        <a:ln w="10795" cap="flat" cmpd="sng" algn="ctr">
          <a:solidFill>
            <a:srgbClr val="F2C812"/>
          </a:solidFill>
          <a:prstDash val="solid"/>
        </a:ln>
        <a:effectLst/>
      </dgm:spPr>
      <dgm:t>
        <a:bodyPr/>
        <a:lstStyle/>
        <a:p>
          <a:pPr>
            <a:buNone/>
          </a:pPr>
          <a:r>
            <a:rPr lang="en-US" sz="2000" b="1" kern="1200" dirty="0">
              <a:gradFill>
                <a:gsLst>
                  <a:gs pos="1250">
                    <a:sysClr val="windowText" lastClr="000000"/>
                  </a:gs>
                  <a:gs pos="100000">
                    <a:sysClr val="windowText" lastClr="000000"/>
                  </a:gs>
                </a:gsLst>
                <a:lin ang="5400000" scaled="0"/>
              </a:gradFill>
              <a:latin typeface="Segoe UI Light"/>
              <a:ea typeface="+mn-ea"/>
              <a:cs typeface="+mn-cs"/>
            </a:rPr>
            <a:t>Star Schema</a:t>
          </a:r>
        </a:p>
      </dgm:t>
    </dgm:pt>
    <dgm:pt modelId="{7F732736-2904-42B9-B318-72FE90596ABA}" type="parTrans" cxnId="{F860B2D4-6860-4B3E-8D30-D863D1FC84E8}">
      <dgm:prSet/>
      <dgm:spPr>
        <a:xfrm>
          <a:off x="3264535" y="1191437"/>
          <a:ext cx="91440" cy="406467"/>
        </a:xfrm>
        <a:custGeom>
          <a:avLst/>
          <a:gdLst/>
          <a:ahLst/>
          <a:cxnLst/>
          <a:rect l="0" t="0" r="0" b="0"/>
          <a:pathLst>
            <a:path>
              <a:moveTo>
                <a:pt x="45720" y="0"/>
              </a:moveTo>
              <a:lnTo>
                <a:pt x="45720" y="406467"/>
              </a:lnTo>
            </a:path>
          </a:pathLst>
        </a:custGeom>
        <a:noFill/>
        <a:ln w="10795" cap="flat" cmpd="sng" algn="ctr">
          <a:solidFill>
            <a:srgbClr val="DDDDDD">
              <a:shade val="60000"/>
              <a:hueOff val="0"/>
              <a:satOff val="0"/>
              <a:lumOff val="0"/>
              <a:alphaOff val="0"/>
            </a:srgbClr>
          </a:solidFill>
          <a:prstDash val="solid"/>
        </a:ln>
        <a:effectLs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xfrm>
          <a:off x="4684503" y="1597905"/>
          <a:ext cx="1935561" cy="967780"/>
        </a:xfrm>
        <a:prstGeom prst="rect">
          <a:avLst/>
        </a:prstGeom>
        <a:solidFill>
          <a:srgbClr val="F2C812"/>
        </a:solidFill>
        <a:ln w="10795" cap="flat" cmpd="sng" algn="ctr">
          <a:solidFill>
            <a:srgbClr val="F2C812"/>
          </a:solidFill>
          <a:prstDash val="solid"/>
        </a:ln>
        <a:effectLst/>
      </dgm:spPr>
      <dgm:t>
        <a:bodyPr/>
        <a:lstStyle/>
        <a:p>
          <a:pPr>
            <a:buNone/>
          </a:pPr>
          <a:r>
            <a:rPr lang="en-US" sz="2000" b="1" kern="1200" dirty="0">
              <a:gradFill>
                <a:gsLst>
                  <a:gs pos="1250">
                    <a:sysClr val="windowText" lastClr="000000"/>
                  </a:gs>
                  <a:gs pos="100000">
                    <a:sysClr val="windowText" lastClr="000000"/>
                  </a:gs>
                </a:gsLst>
                <a:lin ang="5400000" scaled="0"/>
              </a:gradFill>
              <a:latin typeface="Segoe UI Light"/>
              <a:ea typeface="+mn-ea"/>
              <a:cs typeface="+mn-cs"/>
            </a:rPr>
            <a:t>Snowflake Schema</a:t>
          </a:r>
        </a:p>
      </dgm:t>
    </dgm:pt>
    <dgm:pt modelId="{6599A0B5-E77F-4A55-88E0-41EC8327559B}" type="parTrans" cxnId="{F0CDA7C1-E34A-4E48-9502-A099319FC0FF}">
      <dgm:prSet/>
      <dgm: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rgbClr val="DDDDDD">
              <a:shade val="60000"/>
              <a:hueOff val="0"/>
              <a:satOff val="0"/>
              <a:lumOff val="0"/>
              <a:alphaOff val="0"/>
            </a:srgbClr>
          </a:solidFill>
          <a:prstDash val="solid"/>
        </a:ln>
        <a:effectLs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xfrm>
          <a:off x="444" y="1597905"/>
          <a:ext cx="1935561" cy="967780"/>
        </a:xfrm>
        <a:prstGeom prst="rect">
          <a:avLst/>
        </a:prstGeom>
        <a:solidFill>
          <a:srgbClr val="F2C812"/>
        </a:solidFill>
        <a:ln w="10795" cap="flat" cmpd="sng" algn="ctr">
          <a:solidFill>
            <a:srgbClr val="F2C812"/>
          </a:solidFill>
          <a:prstDash val="solid"/>
        </a:ln>
        <a:effectLst/>
      </dgm:spPr>
      <dgm:t>
        <a:bodyPr/>
        <a:lstStyle/>
        <a:p>
          <a:pPr>
            <a:buNone/>
          </a:pPr>
          <a:r>
            <a:rPr lang="en-US" sz="2000" b="1" kern="1200" dirty="0">
              <a:gradFill>
                <a:gsLst>
                  <a:gs pos="1250">
                    <a:sysClr val="windowText" lastClr="000000"/>
                  </a:gs>
                  <a:gs pos="100000">
                    <a:sysClr val="windowText" lastClr="000000"/>
                  </a:gs>
                </a:gsLst>
                <a:lin ang="5400000" scaled="0"/>
              </a:gradFill>
              <a:latin typeface="Segoe UI Light"/>
              <a:ea typeface="+mn-ea"/>
              <a:cs typeface="+mn-cs"/>
            </a:rPr>
            <a:t>Flat or Denormalized</a:t>
          </a:r>
        </a:p>
      </dgm:t>
    </dgm:pt>
    <dgm:pt modelId="{DEE5D828-CC78-425A-B8EC-965D1D755029}" type="parTrans" cxnId="{DC32E4A7-C611-4688-B2B1-F8D73D0ACC13}">
      <dgm:prSet/>
      <dgm: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rgbClr val="DDDDDD">
              <a:shade val="60000"/>
              <a:hueOff val="0"/>
              <a:satOff val="0"/>
              <a:lumOff val="0"/>
              <a:alphaOff val="0"/>
            </a:srgbClr>
          </a:solidFill>
          <a:prstDash val="solid"/>
        </a:ln>
        <a:effectLs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custScaleX="185674">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solidFill>
                <a:srgbClr val="505050"/>
              </a:solidFill>
            </a:rPr>
            <a:t>Three ways to write M</a:t>
          </a:r>
          <a:endParaRPr lang="en-US" sz="2400" b="1" kern="1200" dirty="0">
            <a:solidFill>
              <a:srgbClr val="505050"/>
            </a:solidFill>
            <a:latin typeface="+mj-lt"/>
            <a:ea typeface="+mn-ea"/>
            <a:cs typeface="+mn-cs"/>
          </a:endParaRP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Click and Adjust</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Custom Code</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Use the Ribbon</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rgbClr val="DDDDD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rgbClr val="DDDDD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rgbClr val="DDDDDD">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1513337" y="223656"/>
          <a:ext cx="3593834"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ysClr val="windowText" lastClr="000000"/>
                  </a:gs>
                  <a:gs pos="100000">
                    <a:sysClr val="windowText" lastClr="000000"/>
                  </a:gs>
                </a:gsLst>
                <a:lin ang="5400000" scaled="0"/>
              </a:gradFill>
              <a:latin typeface="Segoe UI Semibold" panose="020B0702040204020203" pitchFamily="34" charset="0"/>
              <a:ea typeface="+mn-ea"/>
              <a:cs typeface="Segoe UI Semibold" panose="020B0702040204020203" pitchFamily="34" charset="0"/>
            </a:rPr>
            <a:t>Type of Data Models</a:t>
          </a:r>
        </a:p>
      </dsp:txBody>
      <dsp:txXfrm>
        <a:off x="1513337" y="223656"/>
        <a:ext cx="3593834"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gradFill>
                <a:gsLst>
                  <a:gs pos="1250">
                    <a:sysClr val="windowText" lastClr="000000"/>
                  </a:gs>
                  <a:gs pos="100000">
                    <a:sysClr val="windowText" lastClr="000000"/>
                  </a:gs>
                </a:gsLst>
                <a:lin ang="5400000" scaled="0"/>
              </a:gradFill>
              <a:latin typeface="Segoe UI Ligh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gradFill>
                <a:gsLst>
                  <a:gs pos="1250">
                    <a:sysClr val="windowText" lastClr="000000"/>
                  </a:gs>
                  <a:gs pos="100000">
                    <a:sysClr val="windowText" lastClr="000000"/>
                  </a:gs>
                </a:gsLst>
                <a:lin ang="5400000" scaled="0"/>
              </a:gradFill>
              <a:latin typeface="Segoe UI Ligh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gradFill>
                <a:gsLst>
                  <a:gs pos="1250">
                    <a:sysClr val="windowText" lastClr="000000"/>
                  </a:gs>
                  <a:gs pos="100000">
                    <a:sysClr val="windowText" lastClr="000000"/>
                  </a:gs>
                </a:gsLst>
                <a:lin ang="5400000" scaled="0"/>
              </a:gradFill>
              <a:latin typeface="Segoe UI Light"/>
              <a:ea typeface="+mn-ea"/>
              <a:cs typeface="+mn-cs"/>
            </a:rPr>
            <a:t>Flat or Denormalized</a:t>
          </a:r>
        </a:p>
      </dsp:txBody>
      <dsp:txXfrm>
        <a:off x="444" y="1597905"/>
        <a:ext cx="1935561" cy="967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1289766" y="1626653"/>
          <a:ext cx="3119803" cy="541453"/>
        </a:xfrm>
        <a:custGeom>
          <a:avLst/>
          <a:gdLst/>
          <a:ahLst/>
          <a:cxnLst/>
          <a:rect l="0" t="0" r="0" b="0"/>
          <a:pathLst>
            <a:path>
              <a:moveTo>
                <a:pt x="3119803" y="0"/>
              </a:moveTo>
              <a:lnTo>
                <a:pt x="3119803" y="270726"/>
              </a:lnTo>
              <a:lnTo>
                <a:pt x="0" y="270726"/>
              </a:lnTo>
              <a:lnTo>
                <a:pt x="0" y="5414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4363850" y="1626653"/>
          <a:ext cx="91440" cy="541453"/>
        </a:xfrm>
        <a:custGeom>
          <a:avLst/>
          <a:gdLst/>
          <a:ahLst/>
          <a:cxnLst/>
          <a:rect l="0" t="0" r="0" b="0"/>
          <a:pathLst>
            <a:path>
              <a:moveTo>
                <a:pt x="45720" y="0"/>
              </a:moveTo>
              <a:lnTo>
                <a:pt x="45720" y="5414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4409570" y="1626653"/>
          <a:ext cx="3119803" cy="541453"/>
        </a:xfrm>
        <a:custGeom>
          <a:avLst/>
          <a:gdLst/>
          <a:ahLst/>
          <a:cxnLst/>
          <a:rect l="0" t="0" r="0" b="0"/>
          <a:pathLst>
            <a:path>
              <a:moveTo>
                <a:pt x="0" y="0"/>
              </a:moveTo>
              <a:lnTo>
                <a:pt x="0" y="270726"/>
              </a:lnTo>
              <a:lnTo>
                <a:pt x="3119803" y="270726"/>
              </a:lnTo>
              <a:lnTo>
                <a:pt x="3119803" y="5414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3120395" y="337478"/>
          <a:ext cx="2578349" cy="1289174"/>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rgbClr val="505050"/>
              </a:solidFill>
            </a:rPr>
            <a:t>Three ways to write M</a:t>
          </a:r>
          <a:endParaRPr lang="en-US" sz="2400" b="1" kern="1200" dirty="0">
            <a:solidFill>
              <a:srgbClr val="505050"/>
            </a:solidFill>
            <a:latin typeface="+mj-lt"/>
            <a:ea typeface="+mn-ea"/>
            <a:cs typeface="+mn-cs"/>
          </a:endParaRPr>
        </a:p>
      </dsp:txBody>
      <dsp:txXfrm>
        <a:off x="3120395" y="337478"/>
        <a:ext cx="2578349" cy="1289174"/>
      </dsp:txXfrm>
    </dsp:sp>
    <dsp:sp modelId="{24CA003F-61B9-43FD-9352-6DB2104996F3}">
      <dsp:nvSpPr>
        <dsp:cNvPr id="0" name=""/>
        <dsp:cNvSpPr/>
      </dsp:nvSpPr>
      <dsp:spPr>
        <a:xfrm>
          <a:off x="6240198" y="2168107"/>
          <a:ext cx="2578349" cy="1289174"/>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Custom Code</a:t>
          </a:r>
        </a:p>
      </dsp:txBody>
      <dsp:txXfrm>
        <a:off x="6240198" y="2168107"/>
        <a:ext cx="2578349" cy="1289174"/>
      </dsp:txXfrm>
    </dsp:sp>
    <dsp:sp modelId="{E228290B-8D71-4A90-9BED-D5723C181B6F}">
      <dsp:nvSpPr>
        <dsp:cNvPr id="0" name=""/>
        <dsp:cNvSpPr/>
      </dsp:nvSpPr>
      <dsp:spPr>
        <a:xfrm>
          <a:off x="3120395" y="2168107"/>
          <a:ext cx="2578349" cy="1289174"/>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Click and Adjust</a:t>
          </a:r>
        </a:p>
      </dsp:txBody>
      <dsp:txXfrm>
        <a:off x="3120395" y="2168107"/>
        <a:ext cx="2578349" cy="1289174"/>
      </dsp:txXfrm>
    </dsp:sp>
    <dsp:sp modelId="{D1927631-C970-4AE1-8772-862A0562BABF}">
      <dsp:nvSpPr>
        <dsp:cNvPr id="0" name=""/>
        <dsp:cNvSpPr/>
      </dsp:nvSpPr>
      <dsp:spPr>
        <a:xfrm>
          <a:off x="592" y="2168107"/>
          <a:ext cx="2578349" cy="1289174"/>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Use the Ribbon</a:t>
          </a:r>
        </a:p>
      </dsp:txBody>
      <dsp:txXfrm>
        <a:off x="592" y="2168107"/>
        <a:ext cx="2578349" cy="128917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122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A35EB-C10F-443D-80C2-0C5080E79EBC}" type="slidenum">
              <a:rPr lang="en-US" smtClean="0"/>
              <a:t>13</a:t>
            </a:fld>
            <a:endParaRPr lang="en-US"/>
          </a:p>
        </p:txBody>
      </p:sp>
    </p:spTree>
    <p:extLst>
      <p:ext uri="{BB962C8B-B14F-4D97-AF65-F5344CB8AC3E}">
        <p14:creationId xmlns:p14="http://schemas.microsoft.com/office/powerpoint/2010/main" val="270443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A35EB-C10F-443D-80C2-0C5080E79EBC}" type="slidenum">
              <a:rPr lang="en-US" smtClean="0"/>
              <a:t>14</a:t>
            </a:fld>
            <a:endParaRPr lang="en-US"/>
          </a:p>
        </p:txBody>
      </p:sp>
    </p:spTree>
    <p:extLst>
      <p:ext uri="{BB962C8B-B14F-4D97-AF65-F5344CB8AC3E}">
        <p14:creationId xmlns:p14="http://schemas.microsoft.com/office/powerpoint/2010/main" val="2530261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341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481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5490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8864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19</a:t>
            </a:fld>
            <a:endParaRPr lang="en-US" dirty="0"/>
          </a:p>
        </p:txBody>
      </p:sp>
    </p:spTree>
    <p:extLst>
      <p:ext uri="{BB962C8B-B14F-4D97-AF65-F5344CB8AC3E}">
        <p14:creationId xmlns:p14="http://schemas.microsoft.com/office/powerpoint/2010/main" val="424691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lnSpc>
                <a:spcPct val="90000"/>
              </a:lnSpc>
              <a:spcAft>
                <a:spcPts val="60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20</a:t>
            </a:fld>
            <a:endParaRPr lang="en-US" dirty="0"/>
          </a:p>
        </p:txBody>
      </p:sp>
    </p:spTree>
    <p:extLst>
      <p:ext uri="{BB962C8B-B14F-4D97-AF65-F5344CB8AC3E}">
        <p14:creationId xmlns:p14="http://schemas.microsoft.com/office/powerpoint/2010/main" val="3436093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a:t>
            </a:fld>
            <a:endParaRPr lang="en-US" dirty="0"/>
          </a:p>
        </p:txBody>
      </p:sp>
    </p:spTree>
    <p:extLst>
      <p:ext uri="{BB962C8B-B14F-4D97-AF65-F5344CB8AC3E}">
        <p14:creationId xmlns:p14="http://schemas.microsoft.com/office/powerpoint/2010/main" val="4032136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22</a:t>
            </a:fld>
            <a:endParaRPr lang="en-US" dirty="0"/>
          </a:p>
        </p:txBody>
      </p:sp>
    </p:spTree>
    <p:extLst>
      <p:ext uri="{BB962C8B-B14F-4D97-AF65-F5344CB8AC3E}">
        <p14:creationId xmlns:p14="http://schemas.microsoft.com/office/powerpoint/2010/main" val="145445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dirty="0"/>
          </a:p>
        </p:txBody>
      </p:sp>
    </p:spTree>
    <p:extLst>
      <p:ext uri="{BB962C8B-B14F-4D97-AF65-F5344CB8AC3E}">
        <p14:creationId xmlns:p14="http://schemas.microsoft.com/office/powerpoint/2010/main" val="1716457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23</a:t>
            </a:fld>
            <a:endParaRPr lang="en-US"/>
          </a:p>
        </p:txBody>
      </p:sp>
    </p:spTree>
    <p:extLst>
      <p:ext uri="{BB962C8B-B14F-4D97-AF65-F5344CB8AC3E}">
        <p14:creationId xmlns:p14="http://schemas.microsoft.com/office/powerpoint/2010/main" val="2201263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25</a:t>
            </a:fld>
            <a:endParaRPr lang="en-US"/>
          </a:p>
        </p:txBody>
      </p:sp>
    </p:spTree>
    <p:extLst>
      <p:ext uri="{BB962C8B-B14F-4D97-AF65-F5344CB8AC3E}">
        <p14:creationId xmlns:p14="http://schemas.microsoft.com/office/powerpoint/2010/main" val="3336693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26</a:t>
            </a:fld>
            <a:endParaRPr lang="en-US"/>
          </a:p>
        </p:txBody>
      </p:sp>
    </p:spTree>
    <p:extLst>
      <p:ext uri="{BB962C8B-B14F-4D97-AF65-F5344CB8AC3E}">
        <p14:creationId xmlns:p14="http://schemas.microsoft.com/office/powerpoint/2010/main" val="2834865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28</a:t>
            </a:fld>
            <a:endParaRPr lang="en-US"/>
          </a:p>
        </p:txBody>
      </p:sp>
    </p:spTree>
    <p:extLst>
      <p:ext uri="{BB962C8B-B14F-4D97-AF65-F5344CB8AC3E}">
        <p14:creationId xmlns:p14="http://schemas.microsoft.com/office/powerpoint/2010/main" val="259422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spcBef>
                <a:spcPts val="200"/>
              </a:spcBef>
              <a:spcAft>
                <a:spcPts val="200"/>
              </a:spcAft>
              <a:buFont typeface="Arial" panose="020B0604020202020204" pitchFamily="34" charset="0"/>
              <a:buNone/>
              <a:defRPr/>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29</a:t>
            </a:fld>
            <a:endParaRPr lang="en-US"/>
          </a:p>
        </p:txBody>
      </p:sp>
    </p:spTree>
    <p:extLst>
      <p:ext uri="{BB962C8B-B14F-4D97-AF65-F5344CB8AC3E}">
        <p14:creationId xmlns:p14="http://schemas.microsoft.com/office/powerpoint/2010/main" val="752019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30</a:t>
            </a:fld>
            <a:endParaRPr lang="en-US"/>
          </a:p>
        </p:txBody>
      </p:sp>
    </p:spTree>
    <p:extLst>
      <p:ext uri="{BB962C8B-B14F-4D97-AF65-F5344CB8AC3E}">
        <p14:creationId xmlns:p14="http://schemas.microsoft.com/office/powerpoint/2010/main" val="3472161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31</a:t>
            </a:fld>
            <a:endParaRPr lang="en-US"/>
          </a:p>
        </p:txBody>
      </p:sp>
    </p:spTree>
    <p:extLst>
      <p:ext uri="{BB962C8B-B14F-4D97-AF65-F5344CB8AC3E}">
        <p14:creationId xmlns:p14="http://schemas.microsoft.com/office/powerpoint/2010/main" val="288873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32</a:t>
            </a:fld>
            <a:endParaRPr lang="en-US"/>
          </a:p>
        </p:txBody>
      </p:sp>
    </p:spTree>
    <p:extLst>
      <p:ext uri="{BB962C8B-B14F-4D97-AF65-F5344CB8AC3E}">
        <p14:creationId xmlns:p14="http://schemas.microsoft.com/office/powerpoint/2010/main" val="1787198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33</a:t>
            </a:fld>
            <a:endParaRPr lang="en-US"/>
          </a:p>
        </p:txBody>
      </p:sp>
    </p:spTree>
    <p:extLst>
      <p:ext uri="{BB962C8B-B14F-4D97-AF65-F5344CB8AC3E}">
        <p14:creationId xmlns:p14="http://schemas.microsoft.com/office/powerpoint/2010/main" val="1621804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34</a:t>
            </a:fld>
            <a:endParaRPr lang="en-US"/>
          </a:p>
        </p:txBody>
      </p:sp>
    </p:spTree>
    <p:extLst>
      <p:ext uri="{BB962C8B-B14F-4D97-AF65-F5344CB8AC3E}">
        <p14:creationId xmlns:p14="http://schemas.microsoft.com/office/powerpoint/2010/main" val="266995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online delivery, you have an option to divide the content into 2 days and add the breaks accordingly.</a:t>
            </a:r>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dirty="0"/>
          </a:p>
        </p:txBody>
      </p:sp>
    </p:spTree>
    <p:extLst>
      <p:ext uri="{BB962C8B-B14F-4D97-AF65-F5344CB8AC3E}">
        <p14:creationId xmlns:p14="http://schemas.microsoft.com/office/powerpoint/2010/main" val="2892038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35</a:t>
            </a:fld>
            <a:endParaRPr lang="en-US"/>
          </a:p>
        </p:txBody>
      </p:sp>
    </p:spTree>
    <p:extLst>
      <p:ext uri="{BB962C8B-B14F-4D97-AF65-F5344CB8AC3E}">
        <p14:creationId xmlns:p14="http://schemas.microsoft.com/office/powerpoint/2010/main" val="326657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36</a:t>
            </a:fld>
            <a:endParaRPr lang="en-US"/>
          </a:p>
        </p:txBody>
      </p:sp>
    </p:spTree>
    <p:extLst>
      <p:ext uri="{BB962C8B-B14F-4D97-AF65-F5344CB8AC3E}">
        <p14:creationId xmlns:p14="http://schemas.microsoft.com/office/powerpoint/2010/main" val="1737140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37</a:t>
            </a:fld>
            <a:endParaRPr lang="en-US"/>
          </a:p>
        </p:txBody>
      </p:sp>
    </p:spTree>
    <p:extLst>
      <p:ext uri="{BB962C8B-B14F-4D97-AF65-F5344CB8AC3E}">
        <p14:creationId xmlns:p14="http://schemas.microsoft.com/office/powerpoint/2010/main" val="448402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83F17A60-5211-564C-AE51-C5EE6D827C53}" type="slidenum">
              <a:rPr lang="en-US" smtClean="0"/>
              <a:t>38</a:t>
            </a:fld>
            <a:endParaRPr lang="en-US"/>
          </a:p>
        </p:txBody>
      </p:sp>
    </p:spTree>
    <p:extLst>
      <p:ext uri="{BB962C8B-B14F-4D97-AF65-F5344CB8AC3E}">
        <p14:creationId xmlns:p14="http://schemas.microsoft.com/office/powerpoint/2010/main" val="422664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40</a:t>
            </a:fld>
            <a:endParaRPr lang="en-US"/>
          </a:p>
        </p:txBody>
      </p:sp>
    </p:spTree>
    <p:extLst>
      <p:ext uri="{BB962C8B-B14F-4D97-AF65-F5344CB8AC3E}">
        <p14:creationId xmlns:p14="http://schemas.microsoft.com/office/powerpoint/2010/main" val="1563939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42</a:t>
            </a:fld>
            <a:endParaRPr lang="en-US"/>
          </a:p>
        </p:txBody>
      </p:sp>
    </p:spTree>
    <p:extLst>
      <p:ext uri="{BB962C8B-B14F-4D97-AF65-F5344CB8AC3E}">
        <p14:creationId xmlns:p14="http://schemas.microsoft.com/office/powerpoint/2010/main" val="38597318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400927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45</a:t>
            </a:fld>
            <a:endParaRPr lang="en-US"/>
          </a:p>
        </p:txBody>
      </p:sp>
    </p:spTree>
    <p:extLst>
      <p:ext uri="{BB962C8B-B14F-4D97-AF65-F5344CB8AC3E}">
        <p14:creationId xmlns:p14="http://schemas.microsoft.com/office/powerpoint/2010/main" val="2851054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46</a:t>
            </a:fld>
            <a:endParaRPr lang="en-US"/>
          </a:p>
        </p:txBody>
      </p:sp>
    </p:spTree>
    <p:extLst>
      <p:ext uri="{BB962C8B-B14F-4D97-AF65-F5344CB8AC3E}">
        <p14:creationId xmlns:p14="http://schemas.microsoft.com/office/powerpoint/2010/main" val="4259997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47</a:t>
            </a:fld>
            <a:endParaRPr lang="en-US"/>
          </a:p>
        </p:txBody>
      </p:sp>
    </p:spTree>
    <p:extLst>
      <p:ext uri="{BB962C8B-B14F-4D97-AF65-F5344CB8AC3E}">
        <p14:creationId xmlns:p14="http://schemas.microsoft.com/office/powerpoint/2010/main" val="352939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6</a:t>
            </a:fld>
            <a:endParaRPr lang="en-US"/>
          </a:p>
        </p:txBody>
      </p:sp>
    </p:spTree>
    <p:extLst>
      <p:ext uri="{BB962C8B-B14F-4D97-AF65-F5344CB8AC3E}">
        <p14:creationId xmlns:p14="http://schemas.microsoft.com/office/powerpoint/2010/main" val="63783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845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9845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8634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468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02394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8179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56</a:t>
            </a:fld>
            <a:endParaRPr lang="en-US"/>
          </a:p>
        </p:txBody>
      </p:sp>
    </p:spTree>
    <p:extLst>
      <p:ext uri="{BB962C8B-B14F-4D97-AF65-F5344CB8AC3E}">
        <p14:creationId xmlns:p14="http://schemas.microsoft.com/office/powerpoint/2010/main" val="23975579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83F17A60-5211-564C-AE51-C5EE6D827C53}" type="slidenum">
              <a:rPr lang="en-US" smtClean="0"/>
              <a:t>57</a:t>
            </a:fld>
            <a:endParaRPr lang="en-US"/>
          </a:p>
        </p:txBody>
      </p:sp>
    </p:spTree>
    <p:extLst>
      <p:ext uri="{BB962C8B-B14F-4D97-AF65-F5344CB8AC3E}">
        <p14:creationId xmlns:p14="http://schemas.microsoft.com/office/powerpoint/2010/main" val="23049384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59</a:t>
            </a:fld>
            <a:endParaRPr lang="en-US"/>
          </a:p>
        </p:txBody>
      </p:sp>
    </p:spTree>
    <p:extLst>
      <p:ext uri="{BB962C8B-B14F-4D97-AF65-F5344CB8AC3E}">
        <p14:creationId xmlns:p14="http://schemas.microsoft.com/office/powerpoint/2010/main" val="364631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F17A60-5211-564C-AE51-C5EE6D827C53}" type="slidenum">
              <a:rPr lang="en-US" smtClean="0"/>
              <a:t>60</a:t>
            </a:fld>
            <a:endParaRPr lang="en-US"/>
          </a:p>
        </p:txBody>
      </p:sp>
    </p:spTree>
    <p:extLst>
      <p:ext uri="{BB962C8B-B14F-4D97-AF65-F5344CB8AC3E}">
        <p14:creationId xmlns:p14="http://schemas.microsoft.com/office/powerpoint/2010/main" val="53281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8</a:t>
            </a:fld>
            <a:endParaRPr lang="en-US"/>
          </a:p>
        </p:txBody>
      </p:sp>
    </p:spTree>
    <p:extLst>
      <p:ext uri="{BB962C8B-B14F-4D97-AF65-F5344CB8AC3E}">
        <p14:creationId xmlns:p14="http://schemas.microsoft.com/office/powerpoint/2010/main" val="2907795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507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7470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83F17A60-5211-564C-AE51-C5EE6D827C53}" type="slidenum">
              <a:rPr lang="en-US" smtClean="0"/>
              <a:t>63</a:t>
            </a:fld>
            <a:endParaRPr lang="en-US"/>
          </a:p>
        </p:txBody>
      </p:sp>
    </p:spTree>
    <p:extLst>
      <p:ext uri="{BB962C8B-B14F-4D97-AF65-F5344CB8AC3E}">
        <p14:creationId xmlns:p14="http://schemas.microsoft.com/office/powerpoint/2010/main" val="4516700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157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668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0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375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70</a:t>
            </a:fld>
            <a:endParaRPr lang="en-US" dirty="0"/>
          </a:p>
        </p:txBody>
      </p:sp>
    </p:spTree>
    <p:extLst>
      <p:ext uri="{BB962C8B-B14F-4D97-AF65-F5344CB8AC3E}">
        <p14:creationId xmlns:p14="http://schemas.microsoft.com/office/powerpoint/2010/main" val="228852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72</a:t>
            </a:fld>
            <a:endParaRPr lang="en-US"/>
          </a:p>
        </p:txBody>
      </p:sp>
    </p:spTree>
    <p:extLst>
      <p:ext uri="{BB962C8B-B14F-4D97-AF65-F5344CB8AC3E}">
        <p14:creationId xmlns:p14="http://schemas.microsoft.com/office/powerpoint/2010/main" val="22156549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73</a:t>
            </a:fld>
            <a:endParaRPr lang="en-US"/>
          </a:p>
        </p:txBody>
      </p:sp>
    </p:spTree>
    <p:extLst>
      <p:ext uri="{BB962C8B-B14F-4D97-AF65-F5344CB8AC3E}">
        <p14:creationId xmlns:p14="http://schemas.microsoft.com/office/powerpoint/2010/main" val="890091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a:t>
            </a:fld>
            <a:endParaRPr lang="en-US"/>
          </a:p>
        </p:txBody>
      </p:sp>
    </p:spTree>
    <p:extLst>
      <p:ext uri="{BB962C8B-B14F-4D97-AF65-F5344CB8AC3E}">
        <p14:creationId xmlns:p14="http://schemas.microsoft.com/office/powerpoint/2010/main" val="20508584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75</a:t>
            </a:fld>
            <a:endParaRPr lang="en-US"/>
          </a:p>
        </p:txBody>
      </p:sp>
    </p:spTree>
    <p:extLst>
      <p:ext uri="{BB962C8B-B14F-4D97-AF65-F5344CB8AC3E}">
        <p14:creationId xmlns:p14="http://schemas.microsoft.com/office/powerpoint/2010/main" val="1875304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200"/>
              </a:spcBef>
              <a:spcAft>
                <a:spcPts val="1200"/>
              </a:spcAft>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76</a:t>
            </a:fld>
            <a:endParaRPr lang="en-US"/>
          </a:p>
        </p:txBody>
      </p:sp>
    </p:spTree>
    <p:extLst>
      <p:ext uri="{BB962C8B-B14F-4D97-AF65-F5344CB8AC3E}">
        <p14:creationId xmlns:p14="http://schemas.microsoft.com/office/powerpoint/2010/main" val="3720301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200"/>
              </a:spcBef>
              <a:spcAft>
                <a:spcPts val="1200"/>
              </a:spcAft>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77</a:t>
            </a:fld>
            <a:endParaRPr lang="en-US"/>
          </a:p>
        </p:txBody>
      </p:sp>
    </p:spTree>
    <p:extLst>
      <p:ext uri="{BB962C8B-B14F-4D97-AF65-F5344CB8AC3E}">
        <p14:creationId xmlns:p14="http://schemas.microsoft.com/office/powerpoint/2010/main" val="18491588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78</a:t>
            </a:fld>
            <a:endParaRPr lang="en-US"/>
          </a:p>
        </p:txBody>
      </p:sp>
    </p:spTree>
    <p:extLst>
      <p:ext uri="{BB962C8B-B14F-4D97-AF65-F5344CB8AC3E}">
        <p14:creationId xmlns:p14="http://schemas.microsoft.com/office/powerpoint/2010/main" val="1106410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07000"/>
              </a:lnSpc>
              <a:spcBef>
                <a:spcPts val="0"/>
              </a:spcBef>
              <a:buNone/>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79</a:t>
            </a:fld>
            <a:endParaRPr lang="en-US"/>
          </a:p>
        </p:txBody>
      </p:sp>
    </p:spTree>
    <p:extLst>
      <p:ext uri="{BB962C8B-B14F-4D97-AF65-F5344CB8AC3E}">
        <p14:creationId xmlns:p14="http://schemas.microsoft.com/office/powerpoint/2010/main" val="2422682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88</a:t>
            </a:fld>
            <a:endParaRPr lang="en-US"/>
          </a:p>
        </p:txBody>
      </p:sp>
    </p:spTree>
    <p:extLst>
      <p:ext uri="{BB962C8B-B14F-4D97-AF65-F5344CB8AC3E}">
        <p14:creationId xmlns:p14="http://schemas.microsoft.com/office/powerpoint/2010/main" val="13746628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07000"/>
              </a:lnSpc>
              <a:spcBef>
                <a:spcPts val="0"/>
              </a:spcBef>
              <a:buNone/>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89</a:t>
            </a:fld>
            <a:endParaRPr lang="en-US"/>
          </a:p>
        </p:txBody>
      </p:sp>
    </p:spTree>
    <p:extLst>
      <p:ext uri="{BB962C8B-B14F-4D97-AF65-F5344CB8AC3E}">
        <p14:creationId xmlns:p14="http://schemas.microsoft.com/office/powerpoint/2010/main" val="28620139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nSpc>
                <a:spcPct val="107000"/>
              </a:lnSpc>
              <a:spcBef>
                <a:spcPts val="0"/>
              </a:spcBef>
              <a:buNone/>
            </a:pPr>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90</a:t>
            </a:fld>
            <a:endParaRPr lang="en-US"/>
          </a:p>
        </p:txBody>
      </p:sp>
    </p:spTree>
    <p:extLst>
      <p:ext uri="{BB962C8B-B14F-4D97-AF65-F5344CB8AC3E}">
        <p14:creationId xmlns:p14="http://schemas.microsoft.com/office/powerpoint/2010/main" val="1586444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92</a:t>
            </a:fld>
            <a:endParaRPr lang="en-US"/>
          </a:p>
        </p:txBody>
      </p:sp>
    </p:spTree>
    <p:extLst>
      <p:ext uri="{BB962C8B-B14F-4D97-AF65-F5344CB8AC3E}">
        <p14:creationId xmlns:p14="http://schemas.microsoft.com/office/powerpoint/2010/main" val="12145923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93</a:t>
            </a:fld>
            <a:endParaRPr lang="en-US"/>
          </a:p>
        </p:txBody>
      </p:sp>
    </p:spTree>
    <p:extLst>
      <p:ext uri="{BB962C8B-B14F-4D97-AF65-F5344CB8AC3E}">
        <p14:creationId xmlns:p14="http://schemas.microsoft.com/office/powerpoint/2010/main" val="1013383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8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95</a:t>
            </a:fld>
            <a:endParaRPr lang="en-US"/>
          </a:p>
        </p:txBody>
      </p:sp>
    </p:spTree>
    <p:extLst>
      <p:ext uri="{BB962C8B-B14F-4D97-AF65-F5344CB8AC3E}">
        <p14:creationId xmlns:p14="http://schemas.microsoft.com/office/powerpoint/2010/main" val="44354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96</a:t>
            </a:fld>
            <a:endParaRPr lang="en-US"/>
          </a:p>
        </p:txBody>
      </p:sp>
    </p:spTree>
    <p:extLst>
      <p:ext uri="{BB962C8B-B14F-4D97-AF65-F5344CB8AC3E}">
        <p14:creationId xmlns:p14="http://schemas.microsoft.com/office/powerpoint/2010/main" val="3066290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97</a:t>
            </a:fld>
            <a:endParaRPr lang="en-US"/>
          </a:p>
        </p:txBody>
      </p:sp>
    </p:spTree>
    <p:extLst>
      <p:ext uri="{BB962C8B-B14F-4D97-AF65-F5344CB8AC3E}">
        <p14:creationId xmlns:p14="http://schemas.microsoft.com/office/powerpoint/2010/main" val="30968546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98</a:t>
            </a:fld>
            <a:endParaRPr lang="en-US"/>
          </a:p>
        </p:txBody>
      </p:sp>
    </p:spTree>
    <p:extLst>
      <p:ext uri="{BB962C8B-B14F-4D97-AF65-F5344CB8AC3E}">
        <p14:creationId xmlns:p14="http://schemas.microsoft.com/office/powerpoint/2010/main" val="11731975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99</a:t>
            </a:fld>
            <a:endParaRPr lang="en-US"/>
          </a:p>
        </p:txBody>
      </p:sp>
    </p:spTree>
    <p:extLst>
      <p:ext uri="{BB962C8B-B14F-4D97-AF65-F5344CB8AC3E}">
        <p14:creationId xmlns:p14="http://schemas.microsoft.com/office/powerpoint/2010/main" val="3233188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100</a:t>
            </a:fld>
            <a:endParaRPr lang="en-US"/>
          </a:p>
        </p:txBody>
      </p:sp>
    </p:spTree>
    <p:extLst>
      <p:ext uri="{BB962C8B-B14F-4D97-AF65-F5344CB8AC3E}">
        <p14:creationId xmlns:p14="http://schemas.microsoft.com/office/powerpoint/2010/main" val="9082705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F17A60-5211-564C-AE51-C5EE6D827C53}" type="slidenum">
              <a:rPr lang="en-US" smtClean="0"/>
              <a:t>101</a:t>
            </a:fld>
            <a:endParaRPr lang="en-US"/>
          </a:p>
        </p:txBody>
      </p:sp>
    </p:spTree>
    <p:extLst>
      <p:ext uri="{BB962C8B-B14F-4D97-AF65-F5344CB8AC3E}">
        <p14:creationId xmlns:p14="http://schemas.microsoft.com/office/powerpoint/2010/main" val="19811817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102</a:t>
            </a:fld>
            <a:endParaRPr lang="en-US" dirty="0"/>
          </a:p>
        </p:txBody>
      </p:sp>
    </p:spTree>
    <p:extLst>
      <p:ext uri="{BB962C8B-B14F-4D97-AF65-F5344CB8AC3E}">
        <p14:creationId xmlns:p14="http://schemas.microsoft.com/office/powerpoint/2010/main" val="11733664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103</a:t>
            </a:fld>
            <a:endParaRPr lang="en-US" dirty="0"/>
          </a:p>
        </p:txBody>
      </p:sp>
    </p:spTree>
    <p:extLst>
      <p:ext uri="{BB962C8B-B14F-4D97-AF65-F5344CB8AC3E}">
        <p14:creationId xmlns:p14="http://schemas.microsoft.com/office/powerpoint/2010/main" val="31831614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104</a:t>
            </a:fld>
            <a:endParaRPr lang="en-US" dirty="0"/>
          </a:p>
        </p:txBody>
      </p:sp>
    </p:spTree>
    <p:extLst>
      <p:ext uri="{BB962C8B-B14F-4D97-AF65-F5344CB8AC3E}">
        <p14:creationId xmlns:p14="http://schemas.microsoft.com/office/powerpoint/2010/main" val="232835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9566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105</a:t>
            </a:fld>
            <a:endParaRPr lang="en-US" dirty="0"/>
          </a:p>
        </p:txBody>
      </p:sp>
    </p:spTree>
    <p:extLst>
      <p:ext uri="{BB962C8B-B14F-4D97-AF65-F5344CB8AC3E}">
        <p14:creationId xmlns:p14="http://schemas.microsoft.com/office/powerpoint/2010/main" val="8994117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106</a:t>
            </a:fld>
            <a:endParaRPr lang="en-US" dirty="0"/>
          </a:p>
        </p:txBody>
      </p:sp>
    </p:spTree>
    <p:extLst>
      <p:ext uri="{BB962C8B-B14F-4D97-AF65-F5344CB8AC3E}">
        <p14:creationId xmlns:p14="http://schemas.microsoft.com/office/powerpoint/2010/main" val="36805487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107</a:t>
            </a:fld>
            <a:endParaRPr lang="en-US" dirty="0"/>
          </a:p>
        </p:txBody>
      </p:sp>
    </p:spTree>
    <p:extLst>
      <p:ext uri="{BB962C8B-B14F-4D97-AF65-F5344CB8AC3E}">
        <p14:creationId xmlns:p14="http://schemas.microsoft.com/office/powerpoint/2010/main" val="15387796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108</a:t>
            </a:fld>
            <a:endParaRPr lang="en-US" dirty="0"/>
          </a:p>
        </p:txBody>
      </p:sp>
    </p:spTree>
    <p:extLst>
      <p:ext uri="{BB962C8B-B14F-4D97-AF65-F5344CB8AC3E}">
        <p14:creationId xmlns:p14="http://schemas.microsoft.com/office/powerpoint/2010/main" val="20892931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4310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tabLst>
                <a:tab pos="2054225" algn="l"/>
              </a:tabLst>
            </a:pPr>
            <a:endParaRPr lang="en-US" dirty="0"/>
          </a:p>
        </p:txBody>
      </p:sp>
      <p:sp>
        <p:nvSpPr>
          <p:cNvPr id="4" name="Slide Number Placeholder 3"/>
          <p:cNvSpPr>
            <a:spLocks noGrp="1"/>
          </p:cNvSpPr>
          <p:nvPr>
            <p:ph type="sldNum" sz="quarter" idx="5"/>
          </p:nvPr>
        </p:nvSpPr>
        <p:spPr/>
        <p:txBody>
          <a:bodyPr/>
          <a:lstStyle/>
          <a:p>
            <a:fld id="{A0291D18-4659-4470-9E79-D1AC771793C9}" type="slidenum">
              <a:rPr lang="en-US" smtClean="0"/>
              <a:t>112</a:t>
            </a:fld>
            <a:endParaRPr lang="en-US" dirty="0"/>
          </a:p>
        </p:txBody>
      </p:sp>
    </p:spTree>
    <p:extLst>
      <p:ext uri="{BB962C8B-B14F-4D97-AF65-F5344CB8AC3E}">
        <p14:creationId xmlns:p14="http://schemas.microsoft.com/office/powerpoint/2010/main" val="42099756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endParaRPr lang="en-US" dirty="0"/>
          </a:p>
        </p:txBody>
      </p:sp>
      <p:sp>
        <p:nvSpPr>
          <p:cNvPr id="4" name="Slide Number Placeholder 3"/>
          <p:cNvSpPr>
            <a:spLocks noGrp="1"/>
          </p:cNvSpPr>
          <p:nvPr>
            <p:ph type="sldNum" sz="quarter" idx="5"/>
          </p:nvPr>
        </p:nvSpPr>
        <p:spPr/>
        <p:txBody>
          <a:bodyPr/>
          <a:lstStyle/>
          <a:p>
            <a:fld id="{A0291D18-4659-4470-9E79-D1AC771793C9}" type="slidenum">
              <a:rPr lang="en-US" smtClean="0"/>
              <a:t>113</a:t>
            </a:fld>
            <a:endParaRPr lang="en-US"/>
          </a:p>
        </p:txBody>
      </p:sp>
    </p:spTree>
    <p:extLst>
      <p:ext uri="{BB962C8B-B14F-4D97-AF65-F5344CB8AC3E}">
        <p14:creationId xmlns:p14="http://schemas.microsoft.com/office/powerpoint/2010/main" val="26865670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endParaRPr lang="en-US" dirty="0"/>
          </a:p>
        </p:txBody>
      </p:sp>
      <p:sp>
        <p:nvSpPr>
          <p:cNvPr id="4" name="Slide Number Placeholder 3"/>
          <p:cNvSpPr>
            <a:spLocks noGrp="1"/>
          </p:cNvSpPr>
          <p:nvPr>
            <p:ph type="sldNum" sz="quarter" idx="5"/>
          </p:nvPr>
        </p:nvSpPr>
        <p:spPr/>
        <p:txBody>
          <a:bodyPr/>
          <a:lstStyle/>
          <a:p>
            <a:fld id="{A0291D18-4659-4470-9E79-D1AC771793C9}" type="slidenum">
              <a:rPr lang="en-US" smtClean="0"/>
              <a:t>114</a:t>
            </a:fld>
            <a:endParaRPr lang="en-US"/>
          </a:p>
        </p:txBody>
      </p:sp>
    </p:spTree>
    <p:extLst>
      <p:ext uri="{BB962C8B-B14F-4D97-AF65-F5344CB8AC3E}">
        <p14:creationId xmlns:p14="http://schemas.microsoft.com/office/powerpoint/2010/main" val="2456449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endParaRPr lang="en-US" dirty="0"/>
          </a:p>
        </p:txBody>
      </p:sp>
      <p:sp>
        <p:nvSpPr>
          <p:cNvPr id="4" name="Slide Number Placeholder 3"/>
          <p:cNvSpPr>
            <a:spLocks noGrp="1"/>
          </p:cNvSpPr>
          <p:nvPr>
            <p:ph type="sldNum" sz="quarter" idx="5"/>
          </p:nvPr>
        </p:nvSpPr>
        <p:spPr/>
        <p:txBody>
          <a:bodyPr/>
          <a:lstStyle/>
          <a:p>
            <a:fld id="{A0291D18-4659-4470-9E79-D1AC771793C9}" type="slidenum">
              <a:rPr lang="en-US" smtClean="0"/>
              <a:t>115</a:t>
            </a:fld>
            <a:endParaRPr lang="en-US"/>
          </a:p>
        </p:txBody>
      </p:sp>
    </p:spTree>
    <p:extLst>
      <p:ext uri="{BB962C8B-B14F-4D97-AF65-F5344CB8AC3E}">
        <p14:creationId xmlns:p14="http://schemas.microsoft.com/office/powerpoint/2010/main" val="232066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8728E-E154-4C68-8274-8B7B69A25A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132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 Light">
    <p:bg>
      <p:bgPr>
        <a:solidFill>
          <a:schemeClr val="bg1">
            <a:alpha val="93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2" name="Freeform: Shape 31">
            <a:extLst>
              <a:ext uri="{FF2B5EF4-FFF2-40B4-BE49-F238E27FC236}">
                <a16:creationId xmlns:a16="http://schemas.microsoft.com/office/drawing/2014/main" id="{BFBFCF6A-71E0-4CB2-A2CD-9D1D05D4506B}"/>
              </a:ext>
            </a:extLst>
          </p:cNvPr>
          <p:cNvSpPr/>
          <p:nvPr/>
        </p:nvSpPr>
        <p:spPr>
          <a:xfrm flipV="1">
            <a:off x="0" y="0"/>
            <a:ext cx="3505200" cy="6858000"/>
          </a:xfrm>
          <a:custGeom>
            <a:avLst/>
            <a:gdLst>
              <a:gd name="connsiteX0" fmla="*/ 0 w 3505200"/>
              <a:gd name="connsiteY0" fmla="*/ 0 h 6858000"/>
              <a:gd name="connsiteX1" fmla="*/ 1978706 w 3505200"/>
              <a:gd name="connsiteY1" fmla="*/ 0 h 6858000"/>
              <a:gd name="connsiteX2" fmla="*/ 3505200 w 3505200"/>
              <a:gd name="connsiteY2" fmla="*/ 6858000 h 6858000"/>
              <a:gd name="connsiteX3" fmla="*/ 0 w 3505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05200" h="6858000">
                <a:moveTo>
                  <a:pt x="0" y="0"/>
                </a:moveTo>
                <a:lnTo>
                  <a:pt x="1978706" y="0"/>
                </a:lnTo>
                <a:lnTo>
                  <a:pt x="3505200" y="6858000"/>
                </a:lnTo>
                <a:lnTo>
                  <a:pt x="0" y="6858000"/>
                </a:lnTo>
                <a:close/>
              </a:path>
            </a:pathLst>
          </a:custGeom>
          <a:gradFill flip="none" rotWithShape="1">
            <a:gsLst>
              <a:gs pos="64000">
                <a:srgbClr val="006FC6"/>
              </a:gs>
              <a:gs pos="96000">
                <a:schemeClr val="accent4">
                  <a:alpha val="91000"/>
                </a:schemeClr>
              </a:gs>
              <a:gs pos="0">
                <a:srgbClr val="0040AA"/>
              </a:gs>
            </a:gsLst>
            <a:path path="circle">
              <a:fillToRect l="100000" t="100000"/>
            </a:path>
            <a:tileRect r="-100000" b="-100000"/>
          </a:gra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grpSp>
        <p:nvGrpSpPr>
          <p:cNvPr id="2" name="Group 1">
            <a:extLst>
              <a:ext uri="{FF2B5EF4-FFF2-40B4-BE49-F238E27FC236}">
                <a16:creationId xmlns:a16="http://schemas.microsoft.com/office/drawing/2014/main" id="{20B3A690-B3A5-4178-89C6-46FF4B6146CB}"/>
              </a:ext>
            </a:extLst>
          </p:cNvPr>
          <p:cNvGrpSpPr/>
          <p:nvPr/>
        </p:nvGrpSpPr>
        <p:grpSpPr>
          <a:xfrm>
            <a:off x="1568842" y="1529830"/>
            <a:ext cx="6750978" cy="3798340"/>
            <a:chOff x="1568842" y="1287695"/>
            <a:chExt cx="6750978" cy="3798340"/>
          </a:xfrm>
        </p:grpSpPr>
        <p:sp>
          <p:nvSpPr>
            <p:cNvPr id="15" name="Rectangle 14">
              <a:extLst>
                <a:ext uri="{FF2B5EF4-FFF2-40B4-BE49-F238E27FC236}">
                  <a16:creationId xmlns:a16="http://schemas.microsoft.com/office/drawing/2014/main" id="{847E990F-7E98-4AA2-85D4-1DB1EF6784C6}"/>
                </a:ext>
              </a:extLst>
            </p:cNvPr>
            <p:cNvSpPr/>
            <p:nvPr userDrawn="1"/>
          </p:nvSpPr>
          <p:spPr>
            <a:xfrm>
              <a:off x="1568842" y="1287695"/>
              <a:ext cx="6750978" cy="3798340"/>
            </a:xfrm>
            <a:prstGeom prst="rect">
              <a:avLst/>
            </a:prstGeom>
            <a:solidFill>
              <a:schemeClr val="bg1"/>
            </a:solidFill>
            <a:ln w="25400">
              <a:noFill/>
              <a:headEnd type="triangle"/>
              <a:tailEnd type="none"/>
            </a:ln>
            <a:effectLst>
              <a:outerShdw blurRad="203200" dist="50800" dir="2400000" sx="102000" sy="102000" algn="tl" rotWithShape="0">
                <a:schemeClr val="bg1">
                  <a:lumMod val="50000"/>
                  <a:alpha val="40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dirty="0"/>
            </a:p>
          </p:txBody>
        </p:sp>
        <p:sp>
          <p:nvSpPr>
            <p:cNvPr id="21" name="Rectangle 20">
              <a:extLst>
                <a:ext uri="{FF2B5EF4-FFF2-40B4-BE49-F238E27FC236}">
                  <a16:creationId xmlns:a16="http://schemas.microsoft.com/office/drawing/2014/main" id="{49B3E32B-D281-4874-9BA9-6386028CEDDF}"/>
                </a:ext>
              </a:extLst>
            </p:cNvPr>
            <p:cNvSpPr/>
            <p:nvPr userDrawn="1"/>
          </p:nvSpPr>
          <p:spPr>
            <a:xfrm>
              <a:off x="1732669" y="1433013"/>
              <a:ext cx="6423324" cy="3507704"/>
            </a:xfrm>
            <a:prstGeom prst="rect">
              <a:avLst/>
            </a:prstGeom>
            <a:noFill/>
            <a:ln w="317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 name="Title 1">
            <a:extLst>
              <a:ext uri="{FF2B5EF4-FFF2-40B4-BE49-F238E27FC236}">
                <a16:creationId xmlns:a16="http://schemas.microsoft.com/office/drawing/2014/main" id="{79970367-21EB-4524-87D0-64F48DE91F17}"/>
              </a:ext>
            </a:extLst>
          </p:cNvPr>
          <p:cNvSpPr>
            <a:spLocks noGrp="1"/>
          </p:cNvSpPr>
          <p:nvPr>
            <p:ph type="title" hasCustomPrompt="1"/>
          </p:nvPr>
        </p:nvSpPr>
        <p:spPr>
          <a:xfrm>
            <a:off x="2086357" y="2808501"/>
            <a:ext cx="5670632" cy="1219286"/>
          </a:xfrm>
        </p:spPr>
        <p:txBody>
          <a:bodyPr anchor="t" anchorCtr="0"/>
          <a:lstStyle>
            <a:lvl1pPr>
              <a:defRPr sz="4400" cap="none" spc="-100" baseline="0">
                <a:solidFill>
                  <a:srgbClr val="252F38"/>
                </a:solidFill>
                <a:latin typeface="+mj-lt"/>
                <a:cs typeface="Segoe UI Semibold" panose="020B0702040204020203" pitchFamily="34" charset="0"/>
              </a:defRPr>
            </a:lvl1pPr>
          </a:lstStyle>
          <a:p>
            <a:r>
              <a:rPr lang="en-US" dirty="0"/>
              <a:t>Add Title Here</a:t>
            </a:r>
          </a:p>
        </p:txBody>
      </p:sp>
      <p:sp>
        <p:nvSpPr>
          <p:cNvPr id="23" name="Text Placeholder 4">
            <a:extLst>
              <a:ext uri="{FF2B5EF4-FFF2-40B4-BE49-F238E27FC236}">
                <a16:creationId xmlns:a16="http://schemas.microsoft.com/office/drawing/2014/main" id="{8FF8EBD2-C35F-47C1-BC90-1B66384203CB}"/>
              </a:ext>
            </a:extLst>
          </p:cNvPr>
          <p:cNvSpPr>
            <a:spLocks noGrp="1"/>
          </p:cNvSpPr>
          <p:nvPr>
            <p:ph type="body" sz="quarter" idx="12" hasCustomPrompt="1"/>
          </p:nvPr>
        </p:nvSpPr>
        <p:spPr>
          <a:xfrm>
            <a:off x="2086357" y="2211115"/>
            <a:ext cx="4834028" cy="397700"/>
          </a:xfrm>
          <a:noFill/>
        </p:spPr>
        <p:txBody>
          <a:bodyPr anchor="b">
            <a:noAutofit/>
          </a:bodyPr>
          <a:lstStyle>
            <a:lvl1pPr marL="0" marR="0" indent="0" algn="l" defTabSz="914363" rtl="0" eaLnBrk="1" fontAlgn="auto" latinLnBrk="0" hangingPunct="1">
              <a:lnSpc>
                <a:spcPct val="100000"/>
              </a:lnSpc>
              <a:spcBef>
                <a:spcPts val="0"/>
              </a:spcBef>
              <a:spcAft>
                <a:spcPts val="0"/>
              </a:spcAft>
              <a:buClrTx/>
              <a:buSzPct val="100000"/>
              <a:buFont typeface="Arial" pitchFamily="34" charset="0"/>
              <a:buNone/>
              <a:tabLst/>
              <a:defRPr lang="en-US" sz="2000" kern="1200" spc="0" baseline="0" dirty="0">
                <a:solidFill>
                  <a:srgbClr val="92979B"/>
                </a:solidFill>
                <a:latin typeface="+mj-lt"/>
                <a:ea typeface="+mn-ea"/>
                <a:cs typeface="Segoe UI Light" panose="020B0502040204020203" pitchFamily="34" charset="0"/>
              </a:defRPr>
            </a:lvl1pPr>
          </a:lstStyle>
          <a:p>
            <a:pPr lvl="0"/>
            <a:r>
              <a:rPr lang="en-IN" dirty="0"/>
              <a:t>TEXT</a:t>
            </a:r>
            <a:endParaRPr lang="en-US" dirty="0"/>
          </a:p>
        </p:txBody>
      </p:sp>
      <p:sp>
        <p:nvSpPr>
          <p:cNvPr id="24" name="Text Placeholder 4">
            <a:extLst>
              <a:ext uri="{FF2B5EF4-FFF2-40B4-BE49-F238E27FC236}">
                <a16:creationId xmlns:a16="http://schemas.microsoft.com/office/drawing/2014/main" id="{3B47C9E8-3F27-4DFA-B981-F615553EBABA}"/>
              </a:ext>
            </a:extLst>
          </p:cNvPr>
          <p:cNvSpPr>
            <a:spLocks noGrp="1"/>
          </p:cNvSpPr>
          <p:nvPr>
            <p:ph type="body" sz="quarter" idx="13" hasCustomPrompt="1"/>
          </p:nvPr>
        </p:nvSpPr>
        <p:spPr>
          <a:xfrm>
            <a:off x="2086357" y="4173105"/>
            <a:ext cx="4834028" cy="397700"/>
          </a:xfrm>
          <a:noFill/>
        </p:spPr>
        <p:txBody>
          <a:bodyPr>
            <a:noAutofit/>
          </a:bodyPr>
          <a:lstStyle>
            <a:lvl1pPr marL="0" indent="0" algn="l">
              <a:spcBef>
                <a:spcPts val="0"/>
              </a:spcBef>
              <a:buNone/>
              <a:defRPr lang="en-US" sz="1800" kern="1200" spc="0" baseline="0" dirty="0">
                <a:solidFill>
                  <a:srgbClr val="7F9FD0"/>
                </a:solidFill>
                <a:latin typeface="+mn-lt"/>
                <a:ea typeface="+mn-ea"/>
                <a:cs typeface="Segoe UI Light" panose="020B0502040204020203" pitchFamily="34" charset="0"/>
              </a:defRPr>
            </a:lvl1pPr>
          </a:lstStyle>
          <a:p>
            <a:pPr marL="0" marR="0" lvl="0" indent="0" algn="l" defTabSz="914363" rtl="0" eaLnBrk="1" fontAlgn="auto" latinLnBrk="0" hangingPunct="1">
              <a:lnSpc>
                <a:spcPct val="100000"/>
              </a:lnSpc>
              <a:spcBef>
                <a:spcPts val="0"/>
              </a:spcBef>
              <a:spcAft>
                <a:spcPts val="0"/>
              </a:spcAft>
              <a:buClrTx/>
              <a:buSzPct val="100000"/>
              <a:buFont typeface="Arial" pitchFamily="34" charset="0"/>
              <a:buNone/>
              <a:tabLst/>
            </a:pPr>
            <a:r>
              <a:rPr lang="en-IN" dirty="0"/>
              <a:t>SUBTITLE</a:t>
            </a:r>
            <a:endParaRPr lang="en-US" dirty="0"/>
          </a:p>
        </p:txBody>
      </p:sp>
      <p:grpSp>
        <p:nvGrpSpPr>
          <p:cNvPr id="30" name="Group 29">
            <a:extLst>
              <a:ext uri="{FF2B5EF4-FFF2-40B4-BE49-F238E27FC236}">
                <a16:creationId xmlns:a16="http://schemas.microsoft.com/office/drawing/2014/main" id="{8D03C20A-8BBF-4953-9E12-0C9789B95946}"/>
              </a:ext>
            </a:extLst>
          </p:cNvPr>
          <p:cNvGrpSpPr/>
          <p:nvPr/>
        </p:nvGrpSpPr>
        <p:grpSpPr>
          <a:xfrm>
            <a:off x="9699222" y="5716003"/>
            <a:ext cx="1465674" cy="460138"/>
            <a:chOff x="9699222" y="5716003"/>
            <a:chExt cx="1465674" cy="460138"/>
          </a:xfrm>
        </p:grpSpPr>
        <p:sp>
          <p:nvSpPr>
            <p:cNvPr id="7" name="Freeform: Shape 6">
              <a:extLst>
                <a:ext uri="{FF2B5EF4-FFF2-40B4-BE49-F238E27FC236}">
                  <a16:creationId xmlns:a16="http://schemas.microsoft.com/office/drawing/2014/main" id="{72E6D9B1-70BC-488B-AB63-12D552B7F87C}"/>
                </a:ext>
              </a:extLst>
            </p:cNvPr>
            <p:cNvSpPr/>
            <p:nvPr/>
          </p:nvSpPr>
          <p:spPr>
            <a:xfrm>
              <a:off x="10010229" y="5716003"/>
              <a:ext cx="80972" cy="80972"/>
            </a:xfrm>
            <a:custGeom>
              <a:avLst/>
              <a:gdLst>
                <a:gd name="connsiteX0" fmla="*/ 163259 w 323850"/>
                <a:gd name="connsiteY0" fmla="*/ 7144 h 323850"/>
                <a:gd name="connsiteX1" fmla="*/ 7144 w 323850"/>
                <a:gd name="connsiteY1" fmla="*/ 163544 h 323850"/>
                <a:gd name="connsiteX2" fmla="*/ 163259 w 323850"/>
                <a:gd name="connsiteY2" fmla="*/ 319564 h 323850"/>
                <a:gd name="connsiteX3" fmla="*/ 319373 w 323850"/>
                <a:gd name="connsiteY3" fmla="*/ 163544 h 323850"/>
                <a:gd name="connsiteX4" fmla="*/ 163259 w 323850"/>
                <a:gd name="connsiteY4" fmla="*/ 7144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163259" y="7144"/>
                  </a:moveTo>
                  <a:cubicBezTo>
                    <a:pt x="76962" y="7144"/>
                    <a:pt x="7144" y="77153"/>
                    <a:pt x="7144" y="163544"/>
                  </a:cubicBezTo>
                  <a:cubicBezTo>
                    <a:pt x="7144" y="249650"/>
                    <a:pt x="76867" y="319564"/>
                    <a:pt x="163259" y="319564"/>
                  </a:cubicBezTo>
                  <a:cubicBezTo>
                    <a:pt x="249364" y="319564"/>
                    <a:pt x="319373" y="249746"/>
                    <a:pt x="319373" y="163544"/>
                  </a:cubicBezTo>
                  <a:cubicBezTo>
                    <a:pt x="319373" y="77153"/>
                    <a:pt x="249364" y="7144"/>
                    <a:pt x="163259" y="7144"/>
                  </a:cubicBezTo>
                  <a:close/>
                </a:path>
              </a:pathLst>
            </a:custGeom>
            <a:solidFill>
              <a:srgbClr val="00529D"/>
            </a:solidFill>
            <a:ln w="9525" cap="flat">
              <a:noFill/>
              <a:prstDash val="solid"/>
              <a:miter/>
            </a:ln>
          </p:spPr>
          <p:txBody>
            <a:bodyPr rtlCol="0" anchor="ctr"/>
            <a:lstStyle/>
            <a:p>
              <a:pPr rtl="0"/>
              <a:endParaRPr lang="en-US"/>
            </a:p>
          </p:txBody>
        </p:sp>
        <p:sp>
          <p:nvSpPr>
            <p:cNvPr id="8" name="Freeform: Shape 7">
              <a:extLst>
                <a:ext uri="{FF2B5EF4-FFF2-40B4-BE49-F238E27FC236}">
                  <a16:creationId xmlns:a16="http://schemas.microsoft.com/office/drawing/2014/main" id="{63ECA5B2-774A-4B25-9D8E-2C4A71A23CC6}"/>
                </a:ext>
              </a:extLst>
            </p:cNvPr>
            <p:cNvSpPr/>
            <p:nvPr/>
          </p:nvSpPr>
          <p:spPr>
            <a:xfrm>
              <a:off x="9699222" y="5766920"/>
              <a:ext cx="319127" cy="340560"/>
            </a:xfrm>
            <a:custGeom>
              <a:avLst/>
              <a:gdLst>
                <a:gd name="connsiteX0" fmla="*/ 1064804 w 1276350"/>
                <a:gd name="connsiteY0" fmla="*/ 460439 h 1362075"/>
                <a:gd name="connsiteX1" fmla="*/ 1259781 w 1276350"/>
                <a:gd name="connsiteY1" fmla="*/ 203741 h 1362075"/>
                <a:gd name="connsiteX2" fmla="*/ 1261876 w 1276350"/>
                <a:gd name="connsiteY2" fmla="*/ 158687 h 1362075"/>
                <a:gd name="connsiteX3" fmla="*/ 1179009 w 1276350"/>
                <a:gd name="connsiteY3" fmla="*/ 25814 h 1362075"/>
                <a:gd name="connsiteX4" fmla="*/ 1145004 w 1276350"/>
                <a:gd name="connsiteY4" fmla="*/ 7145 h 1362075"/>
                <a:gd name="connsiteX5" fmla="*/ 787531 w 1276350"/>
                <a:gd name="connsiteY5" fmla="*/ 9621 h 1362075"/>
                <a:gd name="connsiteX6" fmla="*/ 787531 w 1276350"/>
                <a:gd name="connsiteY6" fmla="*/ 9621 h 1362075"/>
                <a:gd name="connsiteX7" fmla="*/ 591507 w 1276350"/>
                <a:gd name="connsiteY7" fmla="*/ 9431 h 1362075"/>
                <a:gd name="connsiteX8" fmla="*/ 581315 w 1276350"/>
                <a:gd name="connsiteY8" fmla="*/ 38387 h 1362075"/>
                <a:gd name="connsiteX9" fmla="*/ 636274 w 1276350"/>
                <a:gd name="connsiteY9" fmla="*/ 82678 h 1362075"/>
                <a:gd name="connsiteX10" fmla="*/ 662944 w 1276350"/>
                <a:gd name="connsiteY10" fmla="*/ 94965 h 1362075"/>
                <a:gd name="connsiteX11" fmla="*/ 1003368 w 1276350"/>
                <a:gd name="connsiteY11" fmla="*/ 159068 h 1362075"/>
                <a:gd name="connsiteX12" fmla="*/ 582172 w 1276350"/>
                <a:gd name="connsiteY12" fmla="*/ 611601 h 1362075"/>
                <a:gd name="connsiteX13" fmla="*/ 27817 w 1276350"/>
                <a:gd name="connsiteY13" fmla="*/ 690373 h 1362075"/>
                <a:gd name="connsiteX14" fmla="*/ 13625 w 1276350"/>
                <a:gd name="connsiteY14" fmla="*/ 730473 h 1362075"/>
                <a:gd name="connsiteX15" fmla="*/ 67727 w 1276350"/>
                <a:gd name="connsiteY15" fmla="*/ 788576 h 1362075"/>
                <a:gd name="connsiteX16" fmla="*/ 109256 w 1276350"/>
                <a:gd name="connsiteY16" fmla="*/ 806197 h 1362075"/>
                <a:gd name="connsiteX17" fmla="*/ 644370 w 1276350"/>
                <a:gd name="connsiteY17" fmla="*/ 797434 h 1362075"/>
                <a:gd name="connsiteX18" fmla="*/ 700473 w 1276350"/>
                <a:gd name="connsiteY18" fmla="*/ 781146 h 1362075"/>
                <a:gd name="connsiteX19" fmla="*/ 828679 w 1276350"/>
                <a:gd name="connsiteY19" fmla="*/ 703041 h 1362075"/>
                <a:gd name="connsiteX20" fmla="*/ 1099284 w 1276350"/>
                <a:gd name="connsiteY20" fmla="*/ 917830 h 1362075"/>
                <a:gd name="connsiteX21" fmla="*/ 1118715 w 1276350"/>
                <a:gd name="connsiteY21" fmla="*/ 952025 h 1362075"/>
                <a:gd name="connsiteX22" fmla="*/ 1170246 w 1276350"/>
                <a:gd name="connsiteY22" fmla="*/ 1331310 h 1362075"/>
                <a:gd name="connsiteX23" fmla="*/ 1205964 w 1276350"/>
                <a:gd name="connsiteY23" fmla="*/ 1362552 h 1362075"/>
                <a:gd name="connsiteX24" fmla="*/ 1233492 w 1276350"/>
                <a:gd name="connsiteY24" fmla="*/ 1362552 h 1362075"/>
                <a:gd name="connsiteX25" fmla="*/ 1269591 w 1276350"/>
                <a:gd name="connsiteY25" fmla="*/ 1326643 h 1362075"/>
                <a:gd name="connsiteX26" fmla="*/ 1271211 w 1276350"/>
                <a:gd name="connsiteY26" fmla="*/ 905733 h 1362075"/>
                <a:gd name="connsiteX27" fmla="*/ 1251399 w 1276350"/>
                <a:gd name="connsiteY27" fmla="*/ 845440 h 1362075"/>
                <a:gd name="connsiteX28" fmla="*/ 1015274 w 1276350"/>
                <a:gd name="connsiteY28" fmla="*/ 527210 h 1362075"/>
                <a:gd name="connsiteX29" fmla="*/ 1064804 w 1276350"/>
                <a:gd name="connsiteY29" fmla="*/ 460439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6350" h="1362075">
                  <a:moveTo>
                    <a:pt x="1064804" y="460439"/>
                  </a:moveTo>
                  <a:lnTo>
                    <a:pt x="1259781" y="203741"/>
                  </a:lnTo>
                  <a:cubicBezTo>
                    <a:pt x="1269782" y="190596"/>
                    <a:pt x="1270544" y="172689"/>
                    <a:pt x="1261876" y="158687"/>
                  </a:cubicBezTo>
                  <a:lnTo>
                    <a:pt x="1179009" y="25814"/>
                  </a:lnTo>
                  <a:cubicBezTo>
                    <a:pt x="1171674" y="14098"/>
                    <a:pt x="1158816" y="7049"/>
                    <a:pt x="1145004" y="7145"/>
                  </a:cubicBezTo>
                  <a:lnTo>
                    <a:pt x="787531" y="9621"/>
                  </a:lnTo>
                  <a:lnTo>
                    <a:pt x="787531" y="9621"/>
                  </a:lnTo>
                  <a:lnTo>
                    <a:pt x="591507" y="9431"/>
                  </a:lnTo>
                  <a:cubicBezTo>
                    <a:pt x="576171" y="9431"/>
                    <a:pt x="569313" y="28671"/>
                    <a:pt x="581315" y="38387"/>
                  </a:cubicBezTo>
                  <a:lnTo>
                    <a:pt x="636274" y="82678"/>
                  </a:lnTo>
                  <a:cubicBezTo>
                    <a:pt x="643989" y="88869"/>
                    <a:pt x="653133" y="93155"/>
                    <a:pt x="662944" y="94965"/>
                  </a:cubicBezTo>
                  <a:lnTo>
                    <a:pt x="1003368" y="159068"/>
                  </a:lnTo>
                  <a:lnTo>
                    <a:pt x="582172" y="611601"/>
                  </a:lnTo>
                  <a:lnTo>
                    <a:pt x="27817" y="690373"/>
                  </a:lnTo>
                  <a:cubicBezTo>
                    <a:pt x="8576" y="693135"/>
                    <a:pt x="385" y="716281"/>
                    <a:pt x="13625" y="730473"/>
                  </a:cubicBezTo>
                  <a:lnTo>
                    <a:pt x="67727" y="788576"/>
                  </a:lnTo>
                  <a:cubicBezTo>
                    <a:pt x="78395" y="800101"/>
                    <a:pt x="93540" y="806483"/>
                    <a:pt x="109256" y="806197"/>
                  </a:cubicBezTo>
                  <a:lnTo>
                    <a:pt x="644370" y="797434"/>
                  </a:lnTo>
                  <a:cubicBezTo>
                    <a:pt x="664182" y="797148"/>
                    <a:pt x="683518" y="791529"/>
                    <a:pt x="700473" y="781146"/>
                  </a:cubicBezTo>
                  <a:lnTo>
                    <a:pt x="828679" y="703041"/>
                  </a:lnTo>
                  <a:lnTo>
                    <a:pt x="1099284" y="917830"/>
                  </a:lnTo>
                  <a:cubicBezTo>
                    <a:pt x="1109952" y="926307"/>
                    <a:pt x="1116906" y="938499"/>
                    <a:pt x="1118715" y="952025"/>
                  </a:cubicBezTo>
                  <a:lnTo>
                    <a:pt x="1170246" y="1331310"/>
                  </a:lnTo>
                  <a:cubicBezTo>
                    <a:pt x="1172627" y="1349217"/>
                    <a:pt x="1187962" y="1362552"/>
                    <a:pt x="1205964" y="1362552"/>
                  </a:cubicBezTo>
                  <a:lnTo>
                    <a:pt x="1233492" y="1362552"/>
                  </a:lnTo>
                  <a:cubicBezTo>
                    <a:pt x="1253399" y="1362552"/>
                    <a:pt x="1269496" y="1346455"/>
                    <a:pt x="1269591" y="1326643"/>
                  </a:cubicBezTo>
                  <a:lnTo>
                    <a:pt x="1271211" y="905733"/>
                  </a:lnTo>
                  <a:cubicBezTo>
                    <a:pt x="1271306" y="884016"/>
                    <a:pt x="1264353" y="862871"/>
                    <a:pt x="1251399" y="845440"/>
                  </a:cubicBezTo>
                  <a:lnTo>
                    <a:pt x="1015274" y="527210"/>
                  </a:lnTo>
                  <a:lnTo>
                    <a:pt x="1064804" y="460439"/>
                  </a:lnTo>
                  <a:close/>
                </a:path>
              </a:pathLst>
            </a:custGeom>
            <a:solidFill>
              <a:srgbClr val="00529D"/>
            </a:solidFill>
            <a:ln w="9525" cap="flat">
              <a:noFill/>
              <a:prstDash val="solid"/>
              <a:miter/>
            </a:ln>
          </p:spPr>
          <p:txBody>
            <a:bodyPr rtlCol="0" anchor="ctr"/>
            <a:lstStyle/>
            <a:p>
              <a:pPr rtl="0"/>
              <a:endParaRPr lang="en-US"/>
            </a:p>
          </p:txBody>
        </p:sp>
        <p:sp>
          <p:nvSpPr>
            <p:cNvPr id="9" name="Freeform: Shape 8">
              <a:extLst>
                <a:ext uri="{FF2B5EF4-FFF2-40B4-BE49-F238E27FC236}">
                  <a16:creationId xmlns:a16="http://schemas.microsoft.com/office/drawing/2014/main" id="{38BBFEBF-DA14-4213-B08A-FFBD9C588A80}"/>
                </a:ext>
              </a:extLst>
            </p:cNvPr>
            <p:cNvSpPr/>
            <p:nvPr/>
          </p:nvSpPr>
          <p:spPr>
            <a:xfrm>
              <a:off x="10167744" y="5779614"/>
              <a:ext cx="192905" cy="238154"/>
            </a:xfrm>
            <a:custGeom>
              <a:avLst/>
              <a:gdLst>
                <a:gd name="connsiteX0" fmla="*/ 538163 w 771525"/>
                <a:gd name="connsiteY0" fmla="*/ 946499 h 952500"/>
                <a:gd name="connsiteX1" fmla="*/ 353663 w 771525"/>
                <a:gd name="connsiteY1" fmla="*/ 612648 h 952500"/>
                <a:gd name="connsiteX2" fmla="*/ 207169 w 771525"/>
                <a:gd name="connsiteY2" fmla="*/ 612648 h 952500"/>
                <a:gd name="connsiteX3" fmla="*/ 207169 w 771525"/>
                <a:gd name="connsiteY3" fmla="*/ 946404 h 952500"/>
                <a:gd name="connsiteX4" fmla="*/ 7144 w 771525"/>
                <a:gd name="connsiteY4" fmla="*/ 946404 h 952500"/>
                <a:gd name="connsiteX5" fmla="*/ 7144 w 771525"/>
                <a:gd name="connsiteY5" fmla="*/ 7144 h 952500"/>
                <a:gd name="connsiteX6" fmla="*/ 446532 w 771525"/>
                <a:gd name="connsiteY6" fmla="*/ 7144 h 952500"/>
                <a:gd name="connsiteX7" fmla="*/ 763429 w 771525"/>
                <a:gd name="connsiteY7" fmla="*/ 309944 h 952500"/>
                <a:gd name="connsiteX8" fmla="*/ 556451 w 771525"/>
                <a:gd name="connsiteY8" fmla="*/ 588836 h 952500"/>
                <a:gd name="connsiteX9" fmla="*/ 769144 w 771525"/>
                <a:gd name="connsiteY9" fmla="*/ 946595 h 952500"/>
                <a:gd name="connsiteX10" fmla="*/ 538163 w 771525"/>
                <a:gd name="connsiteY10" fmla="*/ 946595 h 952500"/>
                <a:gd name="connsiteX11" fmla="*/ 557879 w 771525"/>
                <a:gd name="connsiteY11" fmla="*/ 308515 h 952500"/>
                <a:gd name="connsiteX12" fmla="*/ 418433 w 771525"/>
                <a:gd name="connsiteY12" fmla="*/ 183166 h 952500"/>
                <a:gd name="connsiteX13" fmla="*/ 207169 w 771525"/>
                <a:gd name="connsiteY13" fmla="*/ 183166 h 952500"/>
                <a:gd name="connsiteX14" fmla="*/ 207169 w 771525"/>
                <a:gd name="connsiteY14" fmla="*/ 436626 h 952500"/>
                <a:gd name="connsiteX15" fmla="*/ 418433 w 771525"/>
                <a:gd name="connsiteY15" fmla="*/ 436626 h 952500"/>
                <a:gd name="connsiteX16" fmla="*/ 557879 w 771525"/>
                <a:gd name="connsiteY16" fmla="*/ 308515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525" h="952500">
                  <a:moveTo>
                    <a:pt x="538163" y="946499"/>
                  </a:moveTo>
                  <a:lnTo>
                    <a:pt x="353663" y="612648"/>
                  </a:lnTo>
                  <a:lnTo>
                    <a:pt x="207169" y="612648"/>
                  </a:lnTo>
                  <a:lnTo>
                    <a:pt x="207169" y="946404"/>
                  </a:lnTo>
                  <a:lnTo>
                    <a:pt x="7144" y="946404"/>
                  </a:lnTo>
                  <a:lnTo>
                    <a:pt x="7144" y="7144"/>
                  </a:lnTo>
                  <a:lnTo>
                    <a:pt x="446532" y="7144"/>
                  </a:lnTo>
                  <a:cubicBezTo>
                    <a:pt x="642271" y="7144"/>
                    <a:pt x="763429" y="135255"/>
                    <a:pt x="763429" y="309944"/>
                  </a:cubicBezTo>
                  <a:cubicBezTo>
                    <a:pt x="763429" y="474726"/>
                    <a:pt x="657797" y="564833"/>
                    <a:pt x="556451" y="588836"/>
                  </a:cubicBezTo>
                  <a:lnTo>
                    <a:pt x="769144" y="946595"/>
                  </a:lnTo>
                  <a:lnTo>
                    <a:pt x="538163" y="946595"/>
                  </a:lnTo>
                  <a:close/>
                  <a:moveTo>
                    <a:pt x="557879" y="308515"/>
                  </a:moveTo>
                  <a:cubicBezTo>
                    <a:pt x="557879" y="231077"/>
                    <a:pt x="497300" y="183166"/>
                    <a:pt x="418433" y="183166"/>
                  </a:cubicBezTo>
                  <a:lnTo>
                    <a:pt x="207169" y="183166"/>
                  </a:lnTo>
                  <a:lnTo>
                    <a:pt x="207169" y="436626"/>
                  </a:lnTo>
                  <a:lnTo>
                    <a:pt x="418433" y="436626"/>
                  </a:lnTo>
                  <a:cubicBezTo>
                    <a:pt x="497300" y="436626"/>
                    <a:pt x="557879" y="388715"/>
                    <a:pt x="557879" y="308515"/>
                  </a:cubicBezTo>
                  <a:close/>
                </a:path>
              </a:pathLst>
            </a:custGeom>
            <a:solidFill>
              <a:srgbClr val="004855"/>
            </a:solidFill>
            <a:ln w="9525" cap="flat">
              <a:noFill/>
              <a:prstDash val="solid"/>
              <a:miter/>
            </a:ln>
          </p:spPr>
          <p:txBody>
            <a:bodyPr rtlCol="0" anchor="ctr"/>
            <a:lstStyle/>
            <a:p>
              <a:pPr rtl="0"/>
              <a:endParaRPr lang="en-US"/>
            </a:p>
          </p:txBody>
        </p:sp>
        <p:sp>
          <p:nvSpPr>
            <p:cNvPr id="10" name="Freeform: Shape 9">
              <a:extLst>
                <a:ext uri="{FF2B5EF4-FFF2-40B4-BE49-F238E27FC236}">
                  <a16:creationId xmlns:a16="http://schemas.microsoft.com/office/drawing/2014/main" id="{A1B44E1E-A940-4B1B-ACF2-206AC1F4ABEE}"/>
                </a:ext>
              </a:extLst>
            </p:cNvPr>
            <p:cNvSpPr/>
            <p:nvPr/>
          </p:nvSpPr>
          <p:spPr>
            <a:xfrm>
              <a:off x="10394181" y="5779614"/>
              <a:ext cx="169090" cy="238154"/>
            </a:xfrm>
            <a:custGeom>
              <a:avLst/>
              <a:gdLst>
                <a:gd name="connsiteX0" fmla="*/ 7144 w 676275"/>
                <a:gd name="connsiteY0" fmla="*/ 946499 h 952500"/>
                <a:gd name="connsiteX1" fmla="*/ 7144 w 676275"/>
                <a:gd name="connsiteY1" fmla="*/ 7144 h 952500"/>
                <a:gd name="connsiteX2" fmla="*/ 671894 w 676275"/>
                <a:gd name="connsiteY2" fmla="*/ 7144 h 952500"/>
                <a:gd name="connsiteX3" fmla="*/ 671894 w 676275"/>
                <a:gd name="connsiteY3" fmla="*/ 183166 h 952500"/>
                <a:gd name="connsiteX4" fmla="*/ 207169 w 676275"/>
                <a:gd name="connsiteY4" fmla="*/ 183166 h 952500"/>
                <a:gd name="connsiteX5" fmla="*/ 207169 w 676275"/>
                <a:gd name="connsiteY5" fmla="*/ 380333 h 952500"/>
                <a:gd name="connsiteX6" fmla="*/ 662083 w 676275"/>
                <a:gd name="connsiteY6" fmla="*/ 380333 h 952500"/>
                <a:gd name="connsiteX7" fmla="*/ 662083 w 676275"/>
                <a:gd name="connsiteY7" fmla="*/ 556355 h 952500"/>
                <a:gd name="connsiteX8" fmla="*/ 207169 w 676275"/>
                <a:gd name="connsiteY8" fmla="*/ 556355 h 952500"/>
                <a:gd name="connsiteX9" fmla="*/ 207169 w 676275"/>
                <a:gd name="connsiteY9" fmla="*/ 770382 h 952500"/>
                <a:gd name="connsiteX10" fmla="*/ 671894 w 676275"/>
                <a:gd name="connsiteY10" fmla="*/ 770382 h 952500"/>
                <a:gd name="connsiteX11" fmla="*/ 671894 w 676275"/>
                <a:gd name="connsiteY11" fmla="*/ 946404 h 952500"/>
                <a:gd name="connsiteX12" fmla="*/ 7144 w 676275"/>
                <a:gd name="connsiteY12" fmla="*/ 946404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952500">
                  <a:moveTo>
                    <a:pt x="7144" y="946499"/>
                  </a:moveTo>
                  <a:lnTo>
                    <a:pt x="7144" y="7144"/>
                  </a:lnTo>
                  <a:lnTo>
                    <a:pt x="671894" y="7144"/>
                  </a:lnTo>
                  <a:lnTo>
                    <a:pt x="671894" y="183166"/>
                  </a:lnTo>
                  <a:lnTo>
                    <a:pt x="207169" y="183166"/>
                  </a:lnTo>
                  <a:lnTo>
                    <a:pt x="207169" y="380333"/>
                  </a:lnTo>
                  <a:lnTo>
                    <a:pt x="662083" y="380333"/>
                  </a:lnTo>
                  <a:lnTo>
                    <a:pt x="662083" y="556355"/>
                  </a:lnTo>
                  <a:lnTo>
                    <a:pt x="207169" y="556355"/>
                  </a:lnTo>
                  <a:lnTo>
                    <a:pt x="207169" y="770382"/>
                  </a:lnTo>
                  <a:lnTo>
                    <a:pt x="671894" y="770382"/>
                  </a:lnTo>
                  <a:lnTo>
                    <a:pt x="671894" y="946404"/>
                  </a:lnTo>
                  <a:lnTo>
                    <a:pt x="7144" y="946404"/>
                  </a:lnTo>
                  <a:close/>
                </a:path>
              </a:pathLst>
            </a:custGeom>
            <a:solidFill>
              <a:srgbClr val="004855"/>
            </a:solidFill>
            <a:ln w="9525" cap="flat">
              <a:noFill/>
              <a:prstDash val="solid"/>
              <a:miter/>
            </a:ln>
          </p:spPr>
          <p:txBody>
            <a:bodyPr rtlCol="0" anchor="ctr"/>
            <a:lstStyle/>
            <a:p>
              <a:pPr rtl="0"/>
              <a:endParaRPr lang="en-US"/>
            </a:p>
          </p:txBody>
        </p:sp>
        <p:sp>
          <p:nvSpPr>
            <p:cNvPr id="11" name="Freeform: Shape 10">
              <a:extLst>
                <a:ext uri="{FF2B5EF4-FFF2-40B4-BE49-F238E27FC236}">
                  <a16:creationId xmlns:a16="http://schemas.microsoft.com/office/drawing/2014/main" id="{80A6F8DD-8AEF-465D-BC8B-C79FE002A874}"/>
                </a:ext>
              </a:extLst>
            </p:cNvPr>
            <p:cNvSpPr/>
            <p:nvPr/>
          </p:nvSpPr>
          <p:spPr>
            <a:xfrm>
              <a:off x="10599446" y="5779614"/>
              <a:ext cx="190523" cy="238154"/>
            </a:xfrm>
            <a:custGeom>
              <a:avLst/>
              <a:gdLst>
                <a:gd name="connsiteX0" fmla="*/ 7144 w 762000"/>
                <a:gd name="connsiteY0" fmla="*/ 946499 h 952500"/>
                <a:gd name="connsiteX1" fmla="*/ 7144 w 762000"/>
                <a:gd name="connsiteY1" fmla="*/ 7144 h 952500"/>
                <a:gd name="connsiteX2" fmla="*/ 446532 w 762000"/>
                <a:gd name="connsiteY2" fmla="*/ 7144 h 952500"/>
                <a:gd name="connsiteX3" fmla="*/ 762000 w 762000"/>
                <a:gd name="connsiteY3" fmla="*/ 309944 h 952500"/>
                <a:gd name="connsiteX4" fmla="*/ 446532 w 762000"/>
                <a:gd name="connsiteY4" fmla="*/ 611315 h 952500"/>
                <a:gd name="connsiteX5" fmla="*/ 207074 w 762000"/>
                <a:gd name="connsiteY5" fmla="*/ 611315 h 952500"/>
                <a:gd name="connsiteX6" fmla="*/ 207074 w 762000"/>
                <a:gd name="connsiteY6" fmla="*/ 946499 h 952500"/>
                <a:gd name="connsiteX7" fmla="*/ 7144 w 762000"/>
                <a:gd name="connsiteY7" fmla="*/ 946499 h 952500"/>
                <a:gd name="connsiteX8" fmla="*/ 557784 w 762000"/>
                <a:gd name="connsiteY8" fmla="*/ 309848 h 952500"/>
                <a:gd name="connsiteX9" fmla="*/ 418338 w 762000"/>
                <a:gd name="connsiteY9" fmla="*/ 183071 h 952500"/>
                <a:gd name="connsiteX10" fmla="*/ 207074 w 762000"/>
                <a:gd name="connsiteY10" fmla="*/ 183071 h 952500"/>
                <a:gd name="connsiteX11" fmla="*/ 207074 w 762000"/>
                <a:gd name="connsiteY11" fmla="*/ 435197 h 952500"/>
                <a:gd name="connsiteX12" fmla="*/ 418338 w 762000"/>
                <a:gd name="connsiteY12" fmla="*/ 435197 h 952500"/>
                <a:gd name="connsiteX13" fmla="*/ 557784 w 762000"/>
                <a:gd name="connsiteY13" fmla="*/ 309848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0" h="952500">
                  <a:moveTo>
                    <a:pt x="7144" y="946499"/>
                  </a:moveTo>
                  <a:lnTo>
                    <a:pt x="7144" y="7144"/>
                  </a:lnTo>
                  <a:lnTo>
                    <a:pt x="446532" y="7144"/>
                  </a:lnTo>
                  <a:cubicBezTo>
                    <a:pt x="650748" y="7144"/>
                    <a:pt x="762000" y="145161"/>
                    <a:pt x="762000" y="309944"/>
                  </a:cubicBezTo>
                  <a:cubicBezTo>
                    <a:pt x="762000" y="473297"/>
                    <a:pt x="649319" y="611315"/>
                    <a:pt x="446532" y="611315"/>
                  </a:cubicBezTo>
                  <a:lnTo>
                    <a:pt x="207074" y="611315"/>
                  </a:lnTo>
                  <a:lnTo>
                    <a:pt x="207074" y="946499"/>
                  </a:lnTo>
                  <a:lnTo>
                    <a:pt x="7144" y="946499"/>
                  </a:lnTo>
                  <a:close/>
                  <a:moveTo>
                    <a:pt x="557784" y="309848"/>
                  </a:moveTo>
                  <a:cubicBezTo>
                    <a:pt x="557784" y="230981"/>
                    <a:pt x="497205" y="183071"/>
                    <a:pt x="418338" y="183071"/>
                  </a:cubicBezTo>
                  <a:lnTo>
                    <a:pt x="207074" y="183071"/>
                  </a:lnTo>
                  <a:lnTo>
                    <a:pt x="207074" y="435197"/>
                  </a:lnTo>
                  <a:lnTo>
                    <a:pt x="418338" y="435197"/>
                  </a:lnTo>
                  <a:cubicBezTo>
                    <a:pt x="497300" y="435197"/>
                    <a:pt x="557784" y="387382"/>
                    <a:pt x="557784" y="309848"/>
                  </a:cubicBezTo>
                  <a:close/>
                </a:path>
              </a:pathLst>
            </a:custGeom>
            <a:solidFill>
              <a:srgbClr val="004855"/>
            </a:solidFill>
            <a:ln w="9525" cap="flat">
              <a:noFill/>
              <a:prstDash val="solid"/>
              <a:miter/>
            </a:ln>
          </p:spPr>
          <p:txBody>
            <a:bodyPr rtlCol="0" anchor="ctr"/>
            <a:lstStyle/>
            <a:p>
              <a:pPr rtl="0"/>
              <a:endParaRPr lang="en-US"/>
            </a:p>
          </p:txBody>
        </p:sp>
        <p:sp>
          <p:nvSpPr>
            <p:cNvPr id="12" name="Freeform: Shape 11">
              <a:extLst>
                <a:ext uri="{FF2B5EF4-FFF2-40B4-BE49-F238E27FC236}">
                  <a16:creationId xmlns:a16="http://schemas.microsoft.com/office/drawing/2014/main" id="{7F3A4F70-6063-4F20-8EA2-D72D144A8788}"/>
                </a:ext>
              </a:extLst>
            </p:cNvPr>
            <p:cNvSpPr/>
            <p:nvPr/>
          </p:nvSpPr>
          <p:spPr>
            <a:xfrm>
              <a:off x="10817405" y="5779614"/>
              <a:ext cx="152419" cy="238154"/>
            </a:xfrm>
            <a:custGeom>
              <a:avLst/>
              <a:gdLst>
                <a:gd name="connsiteX0" fmla="*/ 7144 w 609600"/>
                <a:gd name="connsiteY0" fmla="*/ 946499 h 952500"/>
                <a:gd name="connsiteX1" fmla="*/ 7144 w 609600"/>
                <a:gd name="connsiteY1" fmla="*/ 7144 h 952500"/>
                <a:gd name="connsiteX2" fmla="*/ 208502 w 609600"/>
                <a:gd name="connsiteY2" fmla="*/ 7144 h 952500"/>
                <a:gd name="connsiteX3" fmla="*/ 208502 w 609600"/>
                <a:gd name="connsiteY3" fmla="*/ 770477 h 952500"/>
                <a:gd name="connsiteX4" fmla="*/ 605694 w 609600"/>
                <a:gd name="connsiteY4" fmla="*/ 770477 h 952500"/>
                <a:gd name="connsiteX5" fmla="*/ 605694 w 609600"/>
                <a:gd name="connsiteY5" fmla="*/ 946499 h 952500"/>
                <a:gd name="connsiteX6" fmla="*/ 7144 w 609600"/>
                <a:gd name="connsiteY6" fmla="*/ 946499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952500">
                  <a:moveTo>
                    <a:pt x="7144" y="946499"/>
                  </a:moveTo>
                  <a:lnTo>
                    <a:pt x="7144" y="7144"/>
                  </a:lnTo>
                  <a:lnTo>
                    <a:pt x="208502" y="7144"/>
                  </a:lnTo>
                  <a:lnTo>
                    <a:pt x="208502" y="770477"/>
                  </a:lnTo>
                  <a:lnTo>
                    <a:pt x="605694" y="770477"/>
                  </a:lnTo>
                  <a:lnTo>
                    <a:pt x="605694" y="946499"/>
                  </a:lnTo>
                  <a:lnTo>
                    <a:pt x="7144" y="946499"/>
                  </a:lnTo>
                  <a:close/>
                </a:path>
              </a:pathLst>
            </a:custGeom>
            <a:solidFill>
              <a:srgbClr val="004855"/>
            </a:solidFill>
            <a:ln w="9525" cap="flat">
              <a:noFill/>
              <a:prstDash val="solid"/>
              <a:miter/>
            </a:ln>
          </p:spPr>
          <p:txBody>
            <a:bodyPr rtlCol="0" anchor="ctr"/>
            <a:lstStyle/>
            <a:p>
              <a:pPr rtl="0"/>
              <a:endParaRPr lang="en-US"/>
            </a:p>
          </p:txBody>
        </p:sp>
        <p:sp>
          <p:nvSpPr>
            <p:cNvPr id="13" name="Freeform: Shape 12">
              <a:extLst>
                <a:ext uri="{FF2B5EF4-FFF2-40B4-BE49-F238E27FC236}">
                  <a16:creationId xmlns:a16="http://schemas.microsoft.com/office/drawing/2014/main" id="{D91D5518-2665-4195-A8F8-3264F899BC77}"/>
                </a:ext>
              </a:extLst>
            </p:cNvPr>
            <p:cNvSpPr/>
            <p:nvPr/>
          </p:nvSpPr>
          <p:spPr>
            <a:xfrm>
              <a:off x="10931505" y="5779590"/>
              <a:ext cx="233391" cy="238154"/>
            </a:xfrm>
            <a:custGeom>
              <a:avLst/>
              <a:gdLst>
                <a:gd name="connsiteX0" fmla="*/ 367665 w 933450"/>
                <a:gd name="connsiteY0" fmla="*/ 946595 h 952500"/>
                <a:gd name="connsiteX1" fmla="*/ 367665 w 933450"/>
                <a:gd name="connsiteY1" fmla="*/ 562070 h 952500"/>
                <a:gd name="connsiteX2" fmla="*/ 7144 w 933450"/>
                <a:gd name="connsiteY2" fmla="*/ 7144 h 952500"/>
                <a:gd name="connsiteX3" fmla="*/ 235268 w 933450"/>
                <a:gd name="connsiteY3" fmla="*/ 7144 h 952500"/>
                <a:gd name="connsiteX4" fmla="*/ 467678 w 933450"/>
                <a:gd name="connsiteY4" fmla="*/ 383191 h 952500"/>
                <a:gd name="connsiteX5" fmla="*/ 700088 w 933450"/>
                <a:gd name="connsiteY5" fmla="*/ 7144 h 952500"/>
                <a:gd name="connsiteX6" fmla="*/ 926878 w 933450"/>
                <a:gd name="connsiteY6" fmla="*/ 7144 h 952500"/>
                <a:gd name="connsiteX7" fmla="*/ 567786 w 933450"/>
                <a:gd name="connsiteY7" fmla="*/ 562070 h 952500"/>
                <a:gd name="connsiteX8" fmla="*/ 567786 w 933450"/>
                <a:gd name="connsiteY8" fmla="*/ 946499 h 952500"/>
                <a:gd name="connsiteX9" fmla="*/ 367665 w 933450"/>
                <a:gd name="connsiteY9" fmla="*/ 946499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450" h="952500">
                  <a:moveTo>
                    <a:pt x="367665" y="946595"/>
                  </a:moveTo>
                  <a:lnTo>
                    <a:pt x="367665" y="562070"/>
                  </a:lnTo>
                  <a:lnTo>
                    <a:pt x="7144" y="7144"/>
                  </a:lnTo>
                  <a:lnTo>
                    <a:pt x="235268" y="7144"/>
                  </a:lnTo>
                  <a:lnTo>
                    <a:pt x="467678" y="383191"/>
                  </a:lnTo>
                  <a:lnTo>
                    <a:pt x="700088" y="7144"/>
                  </a:lnTo>
                  <a:lnTo>
                    <a:pt x="926878" y="7144"/>
                  </a:lnTo>
                  <a:lnTo>
                    <a:pt x="567786" y="562070"/>
                  </a:lnTo>
                  <a:lnTo>
                    <a:pt x="567786" y="946499"/>
                  </a:lnTo>
                  <a:lnTo>
                    <a:pt x="367665" y="946499"/>
                  </a:lnTo>
                  <a:close/>
                </a:path>
              </a:pathLst>
            </a:custGeom>
            <a:solidFill>
              <a:srgbClr val="004855"/>
            </a:solidFill>
            <a:ln w="9525" cap="flat">
              <a:noFill/>
              <a:prstDash val="solid"/>
              <a:miter/>
            </a:ln>
          </p:spPr>
          <p:txBody>
            <a:bodyPr rtlCol="0" anchor="ctr"/>
            <a:lstStyle/>
            <a:p>
              <a:pPr rtl="0"/>
              <a:endParaRPr lang="en-US"/>
            </a:p>
          </p:txBody>
        </p:sp>
        <p:sp>
          <p:nvSpPr>
            <p:cNvPr id="14" name="Freeform: Shape 13">
              <a:extLst>
                <a:ext uri="{FF2B5EF4-FFF2-40B4-BE49-F238E27FC236}">
                  <a16:creationId xmlns:a16="http://schemas.microsoft.com/office/drawing/2014/main" id="{D23FE072-CCB3-4607-B33F-904439777076}"/>
                </a:ext>
              </a:extLst>
            </p:cNvPr>
            <p:cNvSpPr/>
            <p:nvPr/>
          </p:nvSpPr>
          <p:spPr>
            <a:xfrm>
              <a:off x="10157575" y="6072948"/>
              <a:ext cx="100025" cy="100025"/>
            </a:xfrm>
            <a:custGeom>
              <a:avLst/>
              <a:gdLst>
                <a:gd name="connsiteX0" fmla="*/ 160877 w 400050"/>
                <a:gd name="connsiteY0" fmla="*/ 398526 h 400050"/>
                <a:gd name="connsiteX1" fmla="*/ 7144 w 400050"/>
                <a:gd name="connsiteY1" fmla="*/ 7144 h 400050"/>
                <a:gd name="connsiteX2" fmla="*/ 85154 w 400050"/>
                <a:gd name="connsiteY2" fmla="*/ 7144 h 400050"/>
                <a:gd name="connsiteX3" fmla="*/ 203645 w 400050"/>
                <a:gd name="connsiteY3" fmla="*/ 323374 h 400050"/>
                <a:gd name="connsiteX4" fmla="*/ 322136 w 400050"/>
                <a:gd name="connsiteY4" fmla="*/ 7144 h 400050"/>
                <a:gd name="connsiteX5" fmla="*/ 400145 w 400050"/>
                <a:gd name="connsiteY5" fmla="*/ 7144 h 400050"/>
                <a:gd name="connsiteX6" fmla="*/ 246412 w 400050"/>
                <a:gd name="connsiteY6" fmla="*/ 398526 h 400050"/>
                <a:gd name="connsiteX7" fmla="*/ 160877 w 400050"/>
                <a:gd name="connsiteY7" fmla="*/ 39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50" h="400050">
                  <a:moveTo>
                    <a:pt x="160877" y="398526"/>
                  </a:moveTo>
                  <a:lnTo>
                    <a:pt x="7144" y="7144"/>
                  </a:lnTo>
                  <a:lnTo>
                    <a:pt x="85154" y="7144"/>
                  </a:lnTo>
                  <a:lnTo>
                    <a:pt x="203645" y="323374"/>
                  </a:lnTo>
                  <a:lnTo>
                    <a:pt x="322136" y="7144"/>
                  </a:lnTo>
                  <a:lnTo>
                    <a:pt x="400145" y="7144"/>
                  </a:lnTo>
                  <a:lnTo>
                    <a:pt x="246412" y="398526"/>
                  </a:lnTo>
                  <a:lnTo>
                    <a:pt x="160877" y="398526"/>
                  </a:lnTo>
                  <a:close/>
                </a:path>
              </a:pathLst>
            </a:custGeom>
            <a:solidFill>
              <a:srgbClr val="00529D"/>
            </a:solidFill>
            <a:ln w="9525" cap="flat">
              <a:noFill/>
              <a:prstDash val="solid"/>
              <a:miter/>
            </a:ln>
          </p:spPr>
          <p:txBody>
            <a:bodyPr rtlCol="0" anchor="ctr"/>
            <a:lstStyle/>
            <a:p>
              <a:pPr rtl="0"/>
              <a:endParaRPr lang="en-US"/>
            </a:p>
          </p:txBody>
        </p:sp>
        <p:sp>
          <p:nvSpPr>
            <p:cNvPr id="16" name="Freeform: Shape 15">
              <a:extLst>
                <a:ext uri="{FF2B5EF4-FFF2-40B4-BE49-F238E27FC236}">
                  <a16:creationId xmlns:a16="http://schemas.microsoft.com/office/drawing/2014/main" id="{FA651B17-2DB1-4C5D-AB2E-6D5F20D29AC2}"/>
                </a:ext>
              </a:extLst>
            </p:cNvPr>
            <p:cNvSpPr/>
            <p:nvPr/>
          </p:nvSpPr>
          <p:spPr>
            <a:xfrm>
              <a:off x="10248978" y="6072948"/>
              <a:ext cx="100025" cy="100025"/>
            </a:xfrm>
            <a:custGeom>
              <a:avLst/>
              <a:gdLst>
                <a:gd name="connsiteX0" fmla="*/ 322231 w 400050"/>
                <a:gd name="connsiteY0" fmla="*/ 398526 h 400050"/>
                <a:gd name="connsiteX1" fmla="*/ 293465 w 400050"/>
                <a:gd name="connsiteY1" fmla="*/ 322802 h 400050"/>
                <a:gd name="connsiteX2" fmla="*/ 113919 w 400050"/>
                <a:gd name="connsiteY2" fmla="*/ 322802 h 400050"/>
                <a:gd name="connsiteX3" fmla="*/ 85154 w 400050"/>
                <a:gd name="connsiteY3" fmla="*/ 398526 h 400050"/>
                <a:gd name="connsiteX4" fmla="*/ 7144 w 400050"/>
                <a:gd name="connsiteY4" fmla="*/ 398526 h 400050"/>
                <a:gd name="connsiteX5" fmla="*/ 160877 w 400050"/>
                <a:gd name="connsiteY5" fmla="*/ 7144 h 400050"/>
                <a:gd name="connsiteX6" fmla="*/ 246507 w 400050"/>
                <a:gd name="connsiteY6" fmla="*/ 7144 h 400050"/>
                <a:gd name="connsiteX7" fmla="*/ 400241 w 400050"/>
                <a:gd name="connsiteY7" fmla="*/ 398526 h 400050"/>
                <a:gd name="connsiteX8" fmla="*/ 322231 w 400050"/>
                <a:gd name="connsiteY8" fmla="*/ 398526 h 400050"/>
                <a:gd name="connsiteX9" fmla="*/ 203740 w 400050"/>
                <a:gd name="connsiteY9" fmla="*/ 75819 h 400050"/>
                <a:gd name="connsiteX10" fmla="*/ 133350 w 400050"/>
                <a:gd name="connsiteY10" fmla="*/ 262414 h 400050"/>
                <a:gd name="connsiteX11" fmla="*/ 274129 w 400050"/>
                <a:gd name="connsiteY11" fmla="*/ 262414 h 400050"/>
                <a:gd name="connsiteX12" fmla="*/ 203740 w 400050"/>
                <a:gd name="connsiteY12" fmla="*/ 75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050" h="400050">
                  <a:moveTo>
                    <a:pt x="322231" y="398526"/>
                  </a:moveTo>
                  <a:lnTo>
                    <a:pt x="293465" y="322802"/>
                  </a:lnTo>
                  <a:lnTo>
                    <a:pt x="113919" y="322802"/>
                  </a:lnTo>
                  <a:lnTo>
                    <a:pt x="85154" y="398526"/>
                  </a:lnTo>
                  <a:lnTo>
                    <a:pt x="7144" y="398526"/>
                  </a:lnTo>
                  <a:lnTo>
                    <a:pt x="160877" y="7144"/>
                  </a:lnTo>
                  <a:lnTo>
                    <a:pt x="246507" y="7144"/>
                  </a:lnTo>
                  <a:lnTo>
                    <a:pt x="400241" y="398526"/>
                  </a:lnTo>
                  <a:lnTo>
                    <a:pt x="322231" y="398526"/>
                  </a:lnTo>
                  <a:close/>
                  <a:moveTo>
                    <a:pt x="203740" y="75819"/>
                  </a:moveTo>
                  <a:lnTo>
                    <a:pt x="133350" y="262414"/>
                  </a:lnTo>
                  <a:lnTo>
                    <a:pt x="274129" y="262414"/>
                  </a:lnTo>
                  <a:lnTo>
                    <a:pt x="203740" y="75819"/>
                  </a:lnTo>
                  <a:close/>
                </a:path>
              </a:pathLst>
            </a:custGeom>
            <a:solidFill>
              <a:srgbClr val="00529D"/>
            </a:solidFill>
            <a:ln w="9525" cap="flat">
              <a:noFill/>
              <a:prstDash val="solid"/>
              <a:miter/>
            </a:ln>
          </p:spPr>
          <p:txBody>
            <a:bodyPr rtlCol="0" anchor="ctr"/>
            <a:lstStyle/>
            <a:p>
              <a:pPr rtl="0"/>
              <a:endParaRPr lang="en-US"/>
            </a:p>
          </p:txBody>
        </p:sp>
        <p:sp>
          <p:nvSpPr>
            <p:cNvPr id="17" name="Freeform: Shape 16">
              <a:extLst>
                <a:ext uri="{FF2B5EF4-FFF2-40B4-BE49-F238E27FC236}">
                  <a16:creationId xmlns:a16="http://schemas.microsoft.com/office/drawing/2014/main" id="{CABBE5F2-BDCE-48AB-8EC9-B0DCE5789287}"/>
                </a:ext>
              </a:extLst>
            </p:cNvPr>
            <p:cNvSpPr/>
            <p:nvPr/>
          </p:nvSpPr>
          <p:spPr>
            <a:xfrm>
              <a:off x="10356671" y="6072948"/>
              <a:ext cx="61920" cy="100025"/>
            </a:xfrm>
            <a:custGeom>
              <a:avLst/>
              <a:gdLst>
                <a:gd name="connsiteX0" fmla="*/ 7144 w 247650"/>
                <a:gd name="connsiteY0" fmla="*/ 398526 h 400050"/>
                <a:gd name="connsiteX1" fmla="*/ 7144 w 247650"/>
                <a:gd name="connsiteY1" fmla="*/ 7144 h 400050"/>
                <a:gd name="connsiteX2" fmla="*/ 75819 w 247650"/>
                <a:gd name="connsiteY2" fmla="*/ 7144 h 400050"/>
                <a:gd name="connsiteX3" fmla="*/ 75819 w 247650"/>
                <a:gd name="connsiteY3" fmla="*/ 338042 h 400050"/>
                <a:gd name="connsiteX4" fmla="*/ 248317 w 247650"/>
                <a:gd name="connsiteY4" fmla="*/ 338042 h 400050"/>
                <a:gd name="connsiteX5" fmla="*/ 248317 w 247650"/>
                <a:gd name="connsiteY5" fmla="*/ 398431 h 400050"/>
                <a:gd name="connsiteX6" fmla="*/ 7144 w 247650"/>
                <a:gd name="connsiteY6" fmla="*/ 39843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400050">
                  <a:moveTo>
                    <a:pt x="7144" y="398526"/>
                  </a:moveTo>
                  <a:lnTo>
                    <a:pt x="7144" y="7144"/>
                  </a:lnTo>
                  <a:lnTo>
                    <a:pt x="75819" y="7144"/>
                  </a:lnTo>
                  <a:lnTo>
                    <a:pt x="75819" y="338042"/>
                  </a:lnTo>
                  <a:lnTo>
                    <a:pt x="248317" y="338042"/>
                  </a:lnTo>
                  <a:lnTo>
                    <a:pt x="248317" y="398431"/>
                  </a:lnTo>
                  <a:lnTo>
                    <a:pt x="7144" y="398431"/>
                  </a:lnTo>
                  <a:close/>
                </a:path>
              </a:pathLst>
            </a:custGeom>
            <a:solidFill>
              <a:srgbClr val="00529D"/>
            </a:solidFill>
            <a:ln w="9525" cap="flat">
              <a:noFill/>
              <a:prstDash val="solid"/>
              <a:miter/>
            </a:ln>
          </p:spPr>
          <p:txBody>
            <a:bodyPr rtlCol="0" anchor="ctr"/>
            <a:lstStyle/>
            <a:p>
              <a:pPr rtl="0"/>
              <a:endParaRPr lang="en-US"/>
            </a:p>
          </p:txBody>
        </p:sp>
        <p:sp>
          <p:nvSpPr>
            <p:cNvPr id="18" name="Freeform: Shape 17">
              <a:extLst>
                <a:ext uri="{FF2B5EF4-FFF2-40B4-BE49-F238E27FC236}">
                  <a16:creationId xmlns:a16="http://schemas.microsoft.com/office/drawing/2014/main" id="{DECBD6B2-A8A9-4417-9B8D-79D808E88E4B}"/>
                </a:ext>
              </a:extLst>
            </p:cNvPr>
            <p:cNvSpPr/>
            <p:nvPr/>
          </p:nvSpPr>
          <p:spPr>
            <a:xfrm>
              <a:off x="10423426" y="6071353"/>
              <a:ext cx="102406" cy="104788"/>
            </a:xfrm>
            <a:custGeom>
              <a:avLst/>
              <a:gdLst>
                <a:gd name="connsiteX0" fmla="*/ 7144 w 409575"/>
                <a:gd name="connsiteY0" fmla="*/ 209550 h 419100"/>
                <a:gd name="connsiteX1" fmla="*/ 207264 w 409575"/>
                <a:gd name="connsiteY1" fmla="*/ 7144 h 419100"/>
                <a:gd name="connsiteX2" fmla="*/ 407384 w 409575"/>
                <a:gd name="connsiteY2" fmla="*/ 209550 h 419100"/>
                <a:gd name="connsiteX3" fmla="*/ 207264 w 409575"/>
                <a:gd name="connsiteY3" fmla="*/ 411956 h 419100"/>
                <a:gd name="connsiteX4" fmla="*/ 7144 w 409575"/>
                <a:gd name="connsiteY4" fmla="*/ 209550 h 419100"/>
                <a:gd name="connsiteX5" fmla="*/ 336900 w 409575"/>
                <a:gd name="connsiteY5" fmla="*/ 209550 h 419100"/>
                <a:gd name="connsiteX6" fmla="*/ 207264 w 409575"/>
                <a:gd name="connsiteY6" fmla="*/ 68104 h 419100"/>
                <a:gd name="connsiteX7" fmla="*/ 77629 w 409575"/>
                <a:gd name="connsiteY7" fmla="*/ 209550 h 419100"/>
                <a:gd name="connsiteX8" fmla="*/ 207264 w 409575"/>
                <a:gd name="connsiteY8" fmla="*/ 350996 h 419100"/>
                <a:gd name="connsiteX9" fmla="*/ 336900 w 409575"/>
                <a:gd name="connsiteY9" fmla="*/ 2095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575" h="419100">
                  <a:moveTo>
                    <a:pt x="7144" y="209550"/>
                  </a:moveTo>
                  <a:cubicBezTo>
                    <a:pt x="7144" y="92773"/>
                    <a:pt x="89916" y="7144"/>
                    <a:pt x="207264" y="7144"/>
                  </a:cubicBezTo>
                  <a:cubicBezTo>
                    <a:pt x="324041" y="7144"/>
                    <a:pt x="407384" y="92773"/>
                    <a:pt x="407384" y="209550"/>
                  </a:cubicBezTo>
                  <a:cubicBezTo>
                    <a:pt x="407384" y="326326"/>
                    <a:pt x="324041" y="411956"/>
                    <a:pt x="207264" y="411956"/>
                  </a:cubicBezTo>
                  <a:cubicBezTo>
                    <a:pt x="89916" y="411956"/>
                    <a:pt x="7144" y="326326"/>
                    <a:pt x="7144" y="209550"/>
                  </a:cubicBezTo>
                  <a:close/>
                  <a:moveTo>
                    <a:pt x="336900" y="209550"/>
                  </a:moveTo>
                  <a:cubicBezTo>
                    <a:pt x="336900" y="128588"/>
                    <a:pt x="285845" y="68104"/>
                    <a:pt x="207264" y="68104"/>
                  </a:cubicBezTo>
                  <a:cubicBezTo>
                    <a:pt x="128016" y="68104"/>
                    <a:pt x="77629" y="128492"/>
                    <a:pt x="77629" y="209550"/>
                  </a:cubicBezTo>
                  <a:cubicBezTo>
                    <a:pt x="77629" y="289941"/>
                    <a:pt x="128111" y="350996"/>
                    <a:pt x="207264" y="350996"/>
                  </a:cubicBezTo>
                  <a:cubicBezTo>
                    <a:pt x="285845" y="350996"/>
                    <a:pt x="336900" y="289941"/>
                    <a:pt x="336900" y="209550"/>
                  </a:cubicBezTo>
                  <a:close/>
                </a:path>
              </a:pathLst>
            </a:custGeom>
            <a:solidFill>
              <a:srgbClr val="00529D"/>
            </a:solidFill>
            <a:ln w="9525" cap="flat">
              <a:noFill/>
              <a:prstDash val="solid"/>
              <a:miter/>
            </a:ln>
          </p:spPr>
          <p:txBody>
            <a:bodyPr rtlCol="0" anchor="ctr"/>
            <a:lstStyle/>
            <a:p>
              <a:pPr rtl="0"/>
              <a:endParaRPr lang="en-US"/>
            </a:p>
          </p:txBody>
        </p:sp>
        <p:sp>
          <p:nvSpPr>
            <p:cNvPr id="19" name="Freeform: Shape 18">
              <a:extLst>
                <a:ext uri="{FF2B5EF4-FFF2-40B4-BE49-F238E27FC236}">
                  <a16:creationId xmlns:a16="http://schemas.microsoft.com/office/drawing/2014/main" id="{4060DC9E-BC68-420D-9079-ACBD9BF07D51}"/>
                </a:ext>
              </a:extLst>
            </p:cNvPr>
            <p:cNvSpPr/>
            <p:nvPr/>
          </p:nvSpPr>
          <p:spPr>
            <a:xfrm>
              <a:off x="10539907" y="6072948"/>
              <a:ext cx="78591" cy="100025"/>
            </a:xfrm>
            <a:custGeom>
              <a:avLst/>
              <a:gdLst>
                <a:gd name="connsiteX0" fmla="*/ 230696 w 314325"/>
                <a:gd name="connsiteY0" fmla="*/ 398526 h 400050"/>
                <a:gd name="connsiteX1" fmla="*/ 144494 w 314325"/>
                <a:gd name="connsiteY1" fmla="*/ 252413 h 400050"/>
                <a:gd name="connsiteX2" fmla="*/ 75819 w 314325"/>
                <a:gd name="connsiteY2" fmla="*/ 252413 h 400050"/>
                <a:gd name="connsiteX3" fmla="*/ 75819 w 314325"/>
                <a:gd name="connsiteY3" fmla="*/ 398526 h 400050"/>
                <a:gd name="connsiteX4" fmla="*/ 7144 w 314325"/>
                <a:gd name="connsiteY4" fmla="*/ 398526 h 400050"/>
                <a:gd name="connsiteX5" fmla="*/ 7144 w 314325"/>
                <a:gd name="connsiteY5" fmla="*/ 7144 h 400050"/>
                <a:gd name="connsiteX6" fmla="*/ 179070 w 314325"/>
                <a:gd name="connsiteY6" fmla="*/ 7144 h 400050"/>
                <a:gd name="connsiteX7" fmla="*/ 307562 w 314325"/>
                <a:gd name="connsiteY7" fmla="*/ 129730 h 400050"/>
                <a:gd name="connsiteX8" fmla="*/ 214313 w 314325"/>
                <a:gd name="connsiteY8" fmla="*/ 244697 h 400050"/>
                <a:gd name="connsiteX9" fmla="*/ 310515 w 314325"/>
                <a:gd name="connsiteY9" fmla="*/ 398431 h 400050"/>
                <a:gd name="connsiteX10" fmla="*/ 230696 w 314325"/>
                <a:gd name="connsiteY10" fmla="*/ 398431 h 400050"/>
                <a:gd name="connsiteX11" fmla="*/ 237173 w 314325"/>
                <a:gd name="connsiteY11" fmla="*/ 129254 h 400050"/>
                <a:gd name="connsiteX12" fmla="*/ 170307 w 314325"/>
                <a:gd name="connsiteY12" fmla="*/ 67627 h 400050"/>
                <a:gd name="connsiteX13" fmla="*/ 75819 w 314325"/>
                <a:gd name="connsiteY13" fmla="*/ 67627 h 400050"/>
                <a:gd name="connsiteX14" fmla="*/ 75819 w 314325"/>
                <a:gd name="connsiteY14" fmla="*/ 192024 h 400050"/>
                <a:gd name="connsiteX15" fmla="*/ 170307 w 314325"/>
                <a:gd name="connsiteY15" fmla="*/ 192024 h 400050"/>
                <a:gd name="connsiteX16" fmla="*/ 237173 w 314325"/>
                <a:gd name="connsiteY16" fmla="*/ 12925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325" h="400050">
                  <a:moveTo>
                    <a:pt x="230696" y="398526"/>
                  </a:moveTo>
                  <a:lnTo>
                    <a:pt x="144494" y="252413"/>
                  </a:lnTo>
                  <a:lnTo>
                    <a:pt x="75819" y="252413"/>
                  </a:lnTo>
                  <a:lnTo>
                    <a:pt x="75819" y="398526"/>
                  </a:lnTo>
                  <a:lnTo>
                    <a:pt x="7144" y="398526"/>
                  </a:lnTo>
                  <a:lnTo>
                    <a:pt x="7144" y="7144"/>
                  </a:lnTo>
                  <a:lnTo>
                    <a:pt x="179070" y="7144"/>
                  </a:lnTo>
                  <a:cubicBezTo>
                    <a:pt x="256508" y="7144"/>
                    <a:pt x="307562" y="57055"/>
                    <a:pt x="307562" y="129730"/>
                  </a:cubicBezTo>
                  <a:cubicBezTo>
                    <a:pt x="307562" y="198977"/>
                    <a:pt x="261747" y="237077"/>
                    <a:pt x="214313" y="244697"/>
                  </a:cubicBezTo>
                  <a:lnTo>
                    <a:pt x="310515" y="398431"/>
                  </a:lnTo>
                  <a:lnTo>
                    <a:pt x="230696" y="398431"/>
                  </a:lnTo>
                  <a:close/>
                  <a:moveTo>
                    <a:pt x="237173" y="129254"/>
                  </a:moveTo>
                  <a:cubicBezTo>
                    <a:pt x="237173" y="91726"/>
                    <a:pt x="208979" y="67627"/>
                    <a:pt x="170307" y="67627"/>
                  </a:cubicBezTo>
                  <a:lnTo>
                    <a:pt x="75819" y="67627"/>
                  </a:lnTo>
                  <a:lnTo>
                    <a:pt x="75819" y="192024"/>
                  </a:lnTo>
                  <a:lnTo>
                    <a:pt x="170307" y="192024"/>
                  </a:lnTo>
                  <a:cubicBezTo>
                    <a:pt x="208979" y="192024"/>
                    <a:pt x="237173" y="167354"/>
                    <a:pt x="237173" y="129254"/>
                  </a:cubicBezTo>
                  <a:close/>
                </a:path>
              </a:pathLst>
            </a:custGeom>
            <a:solidFill>
              <a:srgbClr val="00529D"/>
            </a:solidFill>
            <a:ln w="9525" cap="flat">
              <a:noFill/>
              <a:prstDash val="solid"/>
              <a:miter/>
            </a:ln>
          </p:spPr>
          <p:txBody>
            <a:bodyPr rtlCol="0" anchor="ctr"/>
            <a:lstStyle/>
            <a:p>
              <a:pPr rtl="0"/>
              <a:endParaRPr lang="en-US"/>
            </a:p>
          </p:txBody>
        </p:sp>
        <p:sp>
          <p:nvSpPr>
            <p:cNvPr id="25" name="Freeform: Shape 24">
              <a:extLst>
                <a:ext uri="{FF2B5EF4-FFF2-40B4-BE49-F238E27FC236}">
                  <a16:creationId xmlns:a16="http://schemas.microsoft.com/office/drawing/2014/main" id="{A9C4264E-B3DE-49C4-87E4-FEB934EFDC15}"/>
                </a:ext>
              </a:extLst>
            </p:cNvPr>
            <p:cNvSpPr/>
            <p:nvPr/>
          </p:nvSpPr>
          <p:spPr>
            <a:xfrm>
              <a:off x="10632192" y="6072948"/>
              <a:ext cx="69065" cy="100025"/>
            </a:xfrm>
            <a:custGeom>
              <a:avLst/>
              <a:gdLst>
                <a:gd name="connsiteX0" fmla="*/ 7144 w 276225"/>
                <a:gd name="connsiteY0" fmla="*/ 398526 h 400050"/>
                <a:gd name="connsiteX1" fmla="*/ 7144 w 276225"/>
                <a:gd name="connsiteY1" fmla="*/ 7144 h 400050"/>
                <a:gd name="connsiteX2" fmla="*/ 275273 w 276225"/>
                <a:gd name="connsiteY2" fmla="*/ 7144 h 400050"/>
                <a:gd name="connsiteX3" fmla="*/ 275273 w 276225"/>
                <a:gd name="connsiteY3" fmla="*/ 67532 h 400050"/>
                <a:gd name="connsiteX4" fmla="*/ 75819 w 276225"/>
                <a:gd name="connsiteY4" fmla="*/ 67532 h 400050"/>
                <a:gd name="connsiteX5" fmla="*/ 75819 w 276225"/>
                <a:gd name="connsiteY5" fmla="*/ 168497 h 400050"/>
                <a:gd name="connsiteX6" fmla="*/ 271177 w 276225"/>
                <a:gd name="connsiteY6" fmla="*/ 168497 h 400050"/>
                <a:gd name="connsiteX7" fmla="*/ 271177 w 276225"/>
                <a:gd name="connsiteY7" fmla="*/ 228886 h 400050"/>
                <a:gd name="connsiteX8" fmla="*/ 75819 w 276225"/>
                <a:gd name="connsiteY8" fmla="*/ 228886 h 400050"/>
                <a:gd name="connsiteX9" fmla="*/ 75819 w 276225"/>
                <a:gd name="connsiteY9" fmla="*/ 338042 h 400050"/>
                <a:gd name="connsiteX10" fmla="*/ 275273 w 276225"/>
                <a:gd name="connsiteY10" fmla="*/ 338042 h 400050"/>
                <a:gd name="connsiteX11" fmla="*/ 275273 w 276225"/>
                <a:gd name="connsiteY11" fmla="*/ 398431 h 400050"/>
                <a:gd name="connsiteX12" fmla="*/ 7144 w 276225"/>
                <a:gd name="connsiteY12" fmla="*/ 39843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5" h="400050">
                  <a:moveTo>
                    <a:pt x="7144" y="398526"/>
                  </a:moveTo>
                  <a:lnTo>
                    <a:pt x="7144" y="7144"/>
                  </a:lnTo>
                  <a:lnTo>
                    <a:pt x="275273" y="7144"/>
                  </a:lnTo>
                  <a:lnTo>
                    <a:pt x="275273" y="67532"/>
                  </a:lnTo>
                  <a:lnTo>
                    <a:pt x="75819" y="67532"/>
                  </a:lnTo>
                  <a:lnTo>
                    <a:pt x="75819" y="168497"/>
                  </a:lnTo>
                  <a:lnTo>
                    <a:pt x="271177" y="168497"/>
                  </a:lnTo>
                  <a:lnTo>
                    <a:pt x="271177" y="228886"/>
                  </a:lnTo>
                  <a:lnTo>
                    <a:pt x="75819" y="228886"/>
                  </a:lnTo>
                  <a:lnTo>
                    <a:pt x="75819" y="338042"/>
                  </a:lnTo>
                  <a:lnTo>
                    <a:pt x="275273" y="338042"/>
                  </a:lnTo>
                  <a:lnTo>
                    <a:pt x="275273" y="398431"/>
                  </a:lnTo>
                  <a:lnTo>
                    <a:pt x="7144" y="398431"/>
                  </a:lnTo>
                  <a:close/>
                </a:path>
              </a:pathLst>
            </a:custGeom>
            <a:solidFill>
              <a:srgbClr val="00529D"/>
            </a:solidFill>
            <a:ln w="9525" cap="flat">
              <a:noFill/>
              <a:prstDash val="solid"/>
              <a:miter/>
            </a:ln>
          </p:spPr>
          <p:txBody>
            <a:bodyPr rtlCol="0" anchor="ctr"/>
            <a:lstStyle/>
            <a:p>
              <a:pPr rtl="0"/>
              <a:endParaRPr lang="en-US"/>
            </a:p>
          </p:txBody>
        </p:sp>
        <p:sp>
          <p:nvSpPr>
            <p:cNvPr id="27" name="Freeform: Shape 26">
              <a:extLst>
                <a:ext uri="{FF2B5EF4-FFF2-40B4-BE49-F238E27FC236}">
                  <a16:creationId xmlns:a16="http://schemas.microsoft.com/office/drawing/2014/main" id="{45011E0D-40F2-426B-9359-DF16566D6BB0}"/>
                </a:ext>
              </a:extLst>
            </p:cNvPr>
            <p:cNvSpPr/>
            <p:nvPr/>
          </p:nvSpPr>
          <p:spPr>
            <a:xfrm>
              <a:off x="10716832" y="6072948"/>
              <a:ext cx="104788" cy="100025"/>
            </a:xfrm>
            <a:custGeom>
              <a:avLst/>
              <a:gdLst>
                <a:gd name="connsiteX0" fmla="*/ 345186 w 419100"/>
                <a:gd name="connsiteY0" fmla="*/ 398526 h 400050"/>
                <a:gd name="connsiteX1" fmla="*/ 345186 w 419100"/>
                <a:gd name="connsiteY1" fmla="*/ 96393 h 400050"/>
                <a:gd name="connsiteX2" fmla="*/ 225457 w 419100"/>
                <a:gd name="connsiteY2" fmla="*/ 398526 h 400050"/>
                <a:gd name="connsiteX3" fmla="*/ 196120 w 419100"/>
                <a:gd name="connsiteY3" fmla="*/ 398526 h 400050"/>
                <a:gd name="connsiteX4" fmla="*/ 75819 w 419100"/>
                <a:gd name="connsiteY4" fmla="*/ 96393 h 400050"/>
                <a:gd name="connsiteX5" fmla="*/ 75819 w 419100"/>
                <a:gd name="connsiteY5" fmla="*/ 398526 h 400050"/>
                <a:gd name="connsiteX6" fmla="*/ 7144 w 419100"/>
                <a:gd name="connsiteY6" fmla="*/ 398526 h 400050"/>
                <a:gd name="connsiteX7" fmla="*/ 7144 w 419100"/>
                <a:gd name="connsiteY7" fmla="*/ 7144 h 400050"/>
                <a:gd name="connsiteX8" fmla="*/ 103918 w 419100"/>
                <a:gd name="connsiteY8" fmla="*/ 7144 h 400050"/>
                <a:gd name="connsiteX9" fmla="*/ 210693 w 419100"/>
                <a:gd name="connsiteY9" fmla="*/ 275844 h 400050"/>
                <a:gd name="connsiteX10" fmla="*/ 316897 w 419100"/>
                <a:gd name="connsiteY10" fmla="*/ 7144 h 400050"/>
                <a:gd name="connsiteX11" fmla="*/ 413671 w 419100"/>
                <a:gd name="connsiteY11" fmla="*/ 7144 h 400050"/>
                <a:gd name="connsiteX12" fmla="*/ 413671 w 419100"/>
                <a:gd name="connsiteY12" fmla="*/ 398526 h 400050"/>
                <a:gd name="connsiteX13" fmla="*/ 345186 w 419100"/>
                <a:gd name="connsiteY13" fmla="*/ 39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9100" h="400050">
                  <a:moveTo>
                    <a:pt x="345186" y="398526"/>
                  </a:moveTo>
                  <a:lnTo>
                    <a:pt x="345186" y="96393"/>
                  </a:lnTo>
                  <a:lnTo>
                    <a:pt x="225457" y="398526"/>
                  </a:lnTo>
                  <a:lnTo>
                    <a:pt x="196120" y="398526"/>
                  </a:lnTo>
                  <a:lnTo>
                    <a:pt x="75819" y="96393"/>
                  </a:lnTo>
                  <a:lnTo>
                    <a:pt x="75819" y="398526"/>
                  </a:lnTo>
                  <a:lnTo>
                    <a:pt x="7144" y="398526"/>
                  </a:lnTo>
                  <a:lnTo>
                    <a:pt x="7144" y="7144"/>
                  </a:lnTo>
                  <a:lnTo>
                    <a:pt x="103918" y="7144"/>
                  </a:lnTo>
                  <a:lnTo>
                    <a:pt x="210693" y="275844"/>
                  </a:lnTo>
                  <a:lnTo>
                    <a:pt x="316897" y="7144"/>
                  </a:lnTo>
                  <a:lnTo>
                    <a:pt x="413671" y="7144"/>
                  </a:lnTo>
                  <a:lnTo>
                    <a:pt x="413671" y="398526"/>
                  </a:lnTo>
                  <a:lnTo>
                    <a:pt x="345186" y="398526"/>
                  </a:lnTo>
                  <a:close/>
                </a:path>
              </a:pathLst>
            </a:custGeom>
            <a:solidFill>
              <a:srgbClr val="00529D"/>
            </a:solidFill>
            <a:ln w="9525" cap="flat">
              <a:noFill/>
              <a:prstDash val="solid"/>
              <a:miter/>
            </a:ln>
          </p:spPr>
          <p:txBody>
            <a:bodyPr rtlCol="0" anchor="ctr"/>
            <a:lstStyle/>
            <a:p>
              <a:pPr rtl="0"/>
              <a:endParaRPr lang="en-US"/>
            </a:p>
          </p:txBody>
        </p:sp>
      </p:grpSp>
    </p:spTree>
    <p:extLst>
      <p:ext uri="{BB962C8B-B14F-4D97-AF65-F5344CB8AC3E}">
        <p14:creationId xmlns:p14="http://schemas.microsoft.com/office/powerpoint/2010/main" val="1342818333"/>
      </p:ext>
    </p:extLst>
  </p:cSld>
  <p:clrMapOvr>
    <a:masterClrMapping/>
  </p:clrMapOvr>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01_Custom Layout">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F6C810FC-F638-46AD-B235-0880921D8B8E}"/>
              </a:ext>
            </a:extLst>
          </p:cNvPr>
          <p:cNvSpPr>
            <a:spLocks noGrp="1"/>
          </p:cNvSpPr>
          <p:nvPr>
            <p:ph type="pic" sz="quarter" idx="21"/>
          </p:nvPr>
        </p:nvSpPr>
        <p:spPr>
          <a:xfrm>
            <a:off x="0" y="0"/>
            <a:ext cx="12217400" cy="6858000"/>
          </a:xfrm>
        </p:spPr>
        <p:txBody>
          <a:bodyPr>
            <a:noAutofit/>
          </a:bodyPr>
          <a:lstStyle>
            <a:lvl1pPr>
              <a:defRPr sz="1500"/>
            </a:lvl1pPr>
          </a:lstStyle>
          <a:p>
            <a:r>
              <a:rPr lang="en-US"/>
              <a:t>Click icon to add picture</a:t>
            </a:r>
            <a:endParaRPr lang="en-US" dirty="0"/>
          </a:p>
        </p:txBody>
      </p:sp>
      <p:sp>
        <p:nvSpPr>
          <p:cNvPr id="22" name="Text Placeholder 15">
            <a:extLst>
              <a:ext uri="{FF2B5EF4-FFF2-40B4-BE49-F238E27FC236}">
                <a16:creationId xmlns:a16="http://schemas.microsoft.com/office/drawing/2014/main" id="{71ABD432-A4FB-4CCB-AD1D-7134E3BC5E24}"/>
              </a:ext>
            </a:extLst>
          </p:cNvPr>
          <p:cNvSpPr>
            <a:spLocks noGrp="1"/>
          </p:cNvSpPr>
          <p:nvPr>
            <p:ph type="body" sz="quarter" idx="19"/>
          </p:nvPr>
        </p:nvSpPr>
        <p:spPr>
          <a:xfrm>
            <a:off x="3930000" y="0"/>
            <a:ext cx="8287385" cy="6858000"/>
          </a:xfrm>
          <a:custGeom>
            <a:avLst/>
            <a:gdLst>
              <a:gd name="connsiteX0" fmla="*/ 0 w 8262000"/>
              <a:gd name="connsiteY0" fmla="*/ 6858000 h 6858000"/>
              <a:gd name="connsiteX1" fmla="*/ 1562115 w 8262000"/>
              <a:gd name="connsiteY1" fmla="*/ 0 h 6858000"/>
              <a:gd name="connsiteX2" fmla="*/ 8262000 w 8262000"/>
              <a:gd name="connsiteY2" fmla="*/ 0 h 6858000"/>
              <a:gd name="connsiteX3" fmla="*/ 6699885 w 8262000"/>
              <a:gd name="connsiteY3" fmla="*/ 6858000 h 6858000"/>
              <a:gd name="connsiteX4" fmla="*/ 0 w 8262000"/>
              <a:gd name="connsiteY4" fmla="*/ 6858000 h 6858000"/>
              <a:gd name="connsiteX0" fmla="*/ 0 w 8287385"/>
              <a:gd name="connsiteY0" fmla="*/ 6858000 h 6858000"/>
              <a:gd name="connsiteX1" fmla="*/ 1562115 w 8287385"/>
              <a:gd name="connsiteY1" fmla="*/ 0 h 6858000"/>
              <a:gd name="connsiteX2" fmla="*/ 8262000 w 8287385"/>
              <a:gd name="connsiteY2" fmla="*/ 0 h 6858000"/>
              <a:gd name="connsiteX3" fmla="*/ 8287385 w 8287385"/>
              <a:gd name="connsiteY3" fmla="*/ 6858000 h 6858000"/>
              <a:gd name="connsiteX4" fmla="*/ 0 w 828738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7385" h="6858000">
                <a:moveTo>
                  <a:pt x="0" y="6858000"/>
                </a:moveTo>
                <a:lnTo>
                  <a:pt x="1562115" y="0"/>
                </a:lnTo>
                <a:lnTo>
                  <a:pt x="8262000" y="0"/>
                </a:lnTo>
                <a:cubicBezTo>
                  <a:pt x="8270462" y="2286000"/>
                  <a:pt x="8278923" y="4572000"/>
                  <a:pt x="8287385" y="6858000"/>
                </a:cubicBezTo>
                <a:lnTo>
                  <a:pt x="0" y="6858000"/>
                </a:lnTo>
                <a:close/>
              </a:path>
            </a:pathLst>
          </a:custGeom>
          <a:solidFill>
            <a:schemeClr val="bg2">
              <a:alpha val="90000"/>
            </a:schemeClr>
          </a:solidFill>
          <a:ln>
            <a:no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defRPr lang="en-GB" sz="100" dirty="0">
                <a:solidFill>
                  <a:schemeClr val="bg1"/>
                </a:solidFill>
              </a:defRPr>
            </a:lvl1pPr>
          </a:lstStyle>
          <a:p>
            <a:pPr lvl="0">
              <a:spcBef>
                <a:spcPts val="100"/>
              </a:spcBef>
              <a:spcAft>
                <a:spcPts val="100"/>
              </a:spcAft>
            </a:pPr>
            <a:r>
              <a:rPr lang="en-US"/>
              <a:t>Click to edit Master text styles</a:t>
            </a:r>
          </a:p>
        </p:txBody>
      </p:sp>
      <p:sp>
        <p:nvSpPr>
          <p:cNvPr id="16" name="Text Placeholder 4">
            <a:extLst>
              <a:ext uri="{FF2B5EF4-FFF2-40B4-BE49-F238E27FC236}">
                <a16:creationId xmlns:a16="http://schemas.microsoft.com/office/drawing/2014/main" id="{BD5D6EAA-F2C9-49E9-A0AC-F7C7CC1D6BFB}"/>
              </a:ext>
            </a:extLst>
          </p:cNvPr>
          <p:cNvSpPr>
            <a:spLocks noGrp="1"/>
          </p:cNvSpPr>
          <p:nvPr>
            <p:ph type="body" sz="quarter" idx="11"/>
          </p:nvPr>
        </p:nvSpPr>
        <p:spPr>
          <a:xfrm>
            <a:off x="6601110" y="3148125"/>
            <a:ext cx="5100676" cy="1533407"/>
          </a:xfrm>
          <a:prstGeom prst="rect">
            <a:avLst/>
          </a:prstGeom>
        </p:spPr>
        <p:txBody>
          <a:bodyPr/>
          <a:lstStyle>
            <a:lvl1pPr marL="0" indent="0" algn="l" defTabSz="914377" rtl="0" eaLnBrk="1" latinLnBrk="0" hangingPunct="1">
              <a:lnSpc>
                <a:spcPct val="150000"/>
              </a:lnSpc>
              <a:spcBef>
                <a:spcPts val="2400"/>
              </a:spcBef>
              <a:buNone/>
              <a:defRPr lang="en-US" sz="1100" kern="1200" cap="none" spc="0" dirty="0">
                <a:solidFill>
                  <a:schemeClr val="tx2"/>
                </a:solidFill>
                <a:latin typeface="+mn-lt"/>
                <a:ea typeface="+mn-ea"/>
                <a:cs typeface="Arial" panose="020B0604020202020204" pitchFamily="34" charset="0"/>
              </a:defRPr>
            </a:lvl1pPr>
            <a:lvl2pPr marL="342891" indent="-342891">
              <a:buFont typeface="Arial" panose="020B0604020202020204" pitchFamily="34" charset="0"/>
              <a:buChar char="•"/>
              <a:defRPr sz="1100">
                <a:solidFill>
                  <a:schemeClr val="tx2"/>
                </a:solidFill>
                <a:latin typeface="+mn-lt"/>
                <a:cs typeface="Arial" panose="020B0604020202020204" pitchFamily="34" charset="0"/>
              </a:defRPr>
            </a:lvl2pPr>
            <a:lvl3pPr marL="574660" indent="-342891">
              <a:buFont typeface="Arial" panose="020B0604020202020204" pitchFamily="34" charset="0"/>
              <a:buChar char="•"/>
              <a:defRPr sz="1100">
                <a:solidFill>
                  <a:schemeClr val="tx2"/>
                </a:solidFill>
                <a:latin typeface="+mn-lt"/>
                <a:cs typeface="Arial" panose="020B0604020202020204" pitchFamily="34" charset="0"/>
              </a:defRPr>
            </a:lvl3pPr>
            <a:lvl4pPr marL="800080" indent="-342891">
              <a:buFont typeface="Arial" panose="020B0604020202020204" pitchFamily="34" charset="0"/>
              <a:buChar char="•"/>
              <a:defRPr sz="1100">
                <a:solidFill>
                  <a:schemeClr val="tx2"/>
                </a:solidFill>
                <a:latin typeface="+mn-lt"/>
                <a:cs typeface="Arial" panose="020B0604020202020204" pitchFamily="34" charset="0"/>
              </a:defRPr>
            </a:lvl4pPr>
            <a:lvl5pPr marL="1036613" indent="-342891">
              <a:buFont typeface="Arial" panose="020B0604020202020204" pitchFamily="34" charset="0"/>
              <a:buChar char="•"/>
              <a:defRPr sz="1100">
                <a:solidFill>
                  <a:schemeClr val="tx2"/>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2">
            <a:extLst>
              <a:ext uri="{FF2B5EF4-FFF2-40B4-BE49-F238E27FC236}">
                <a16:creationId xmlns:a16="http://schemas.microsoft.com/office/drawing/2014/main" id="{E682DD3C-CE39-428D-BEEC-F68FB098B166}"/>
              </a:ext>
            </a:extLst>
          </p:cNvPr>
          <p:cNvSpPr>
            <a:spLocks noGrp="1"/>
          </p:cNvSpPr>
          <p:nvPr>
            <p:ph type="title"/>
          </p:nvPr>
        </p:nvSpPr>
        <p:spPr>
          <a:xfrm>
            <a:off x="6584442" y="1410039"/>
            <a:ext cx="5099561" cy="1196366"/>
          </a:xfrm>
        </p:spPr>
        <p:txBody>
          <a:bodyPr anchor="t" anchorCtr="0"/>
          <a:lstStyle>
            <a:lvl1pPr marL="0" algn="l" defTabSz="914377" rtl="0" eaLnBrk="1" latinLnBrk="0" hangingPunct="1">
              <a:lnSpc>
                <a:spcPct val="85000"/>
              </a:lnSpc>
              <a:spcBef>
                <a:spcPct val="0"/>
              </a:spcBef>
              <a:buNone/>
              <a:defRPr lang="en-US" sz="38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sp>
        <p:nvSpPr>
          <p:cNvPr id="17" name="Text Placeholder 12">
            <a:extLst>
              <a:ext uri="{FF2B5EF4-FFF2-40B4-BE49-F238E27FC236}">
                <a16:creationId xmlns:a16="http://schemas.microsoft.com/office/drawing/2014/main" id="{582B6B39-FF56-403E-B50F-D231A08AFE10}"/>
              </a:ext>
            </a:extLst>
          </p:cNvPr>
          <p:cNvSpPr>
            <a:spLocks noGrp="1"/>
          </p:cNvSpPr>
          <p:nvPr>
            <p:ph type="body" sz="quarter" idx="12" hasCustomPrompt="1"/>
          </p:nvPr>
        </p:nvSpPr>
        <p:spPr>
          <a:xfrm>
            <a:off x="6583324" y="2727341"/>
            <a:ext cx="5100676" cy="226472"/>
          </a:xfrm>
        </p:spPr>
        <p:txBody>
          <a:bodyPr/>
          <a:lstStyle>
            <a:lvl1pPr marL="0" indent="0" algn="l" defTabSz="914363" rtl="0" eaLnBrk="1" latinLnBrk="0" hangingPunct="1">
              <a:lnSpc>
                <a:spcPct val="90000"/>
              </a:lnSpc>
              <a:spcBef>
                <a:spcPct val="0"/>
              </a:spcBef>
              <a:buNone/>
              <a:defRPr lang="en-US" sz="1600" b="0" kern="1200" cap="none" spc="60" baseline="0" dirty="0">
                <a:ln w="3175">
                  <a:noFill/>
                </a:ln>
                <a:solidFill>
                  <a:srgbClr val="7F9FD4"/>
                </a:solidFill>
                <a:effectLst/>
                <a:latin typeface="+mn-lt"/>
                <a:ea typeface="+mn-ea"/>
                <a:cs typeface="Arial" panose="020B0604020202020204" pitchFamily="34" charset="0"/>
              </a:defRPr>
            </a:lvl1pPr>
            <a:lvl2pPr marL="339717" indent="0">
              <a:buNone/>
              <a:defRPr/>
            </a:lvl2pPr>
          </a:lstStyle>
          <a:p>
            <a:pPr lvl="0"/>
            <a:r>
              <a:rPr lang="en-US" dirty="0"/>
              <a:t>SUBTITLE</a:t>
            </a:r>
          </a:p>
        </p:txBody>
      </p:sp>
      <p:sp>
        <p:nvSpPr>
          <p:cNvPr id="23" name="Text Placeholder 15">
            <a:extLst>
              <a:ext uri="{FF2B5EF4-FFF2-40B4-BE49-F238E27FC236}">
                <a16:creationId xmlns:a16="http://schemas.microsoft.com/office/drawing/2014/main" id="{2B2ACC35-BE79-40B3-AA31-8BA2AD6891C5}"/>
              </a:ext>
            </a:extLst>
          </p:cNvPr>
          <p:cNvSpPr>
            <a:spLocks noGrp="1"/>
          </p:cNvSpPr>
          <p:nvPr>
            <p:ph type="body" sz="quarter" idx="20" hasCustomPrompt="1"/>
          </p:nvPr>
        </p:nvSpPr>
        <p:spPr>
          <a:xfrm>
            <a:off x="3775722" y="5321808"/>
            <a:ext cx="729579" cy="1536192"/>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5138"/>
              <a:gd name="connsiteY0" fmla="*/ 10000 h 10000"/>
              <a:gd name="connsiteX1" fmla="*/ 2000 w 15138"/>
              <a:gd name="connsiteY1" fmla="*/ 0 h 10000"/>
              <a:gd name="connsiteX2" fmla="*/ 15138 w 15138"/>
              <a:gd name="connsiteY2" fmla="*/ 0 h 10000"/>
              <a:gd name="connsiteX3" fmla="*/ 8000 w 15138"/>
              <a:gd name="connsiteY3" fmla="*/ 10000 h 10000"/>
              <a:gd name="connsiteX4" fmla="*/ 0 w 15138"/>
              <a:gd name="connsiteY4" fmla="*/ 10000 h 10000"/>
              <a:gd name="connsiteX0" fmla="*/ 0 w 15138"/>
              <a:gd name="connsiteY0" fmla="*/ 10000 h 10000"/>
              <a:gd name="connsiteX1" fmla="*/ 7073 w 15138"/>
              <a:gd name="connsiteY1" fmla="*/ 0 h 10000"/>
              <a:gd name="connsiteX2" fmla="*/ 15138 w 15138"/>
              <a:gd name="connsiteY2" fmla="*/ 0 h 10000"/>
              <a:gd name="connsiteX3" fmla="*/ 8000 w 15138"/>
              <a:gd name="connsiteY3" fmla="*/ 10000 h 10000"/>
              <a:gd name="connsiteX4" fmla="*/ 0 w 15138"/>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 h="10000">
                <a:moveTo>
                  <a:pt x="0" y="10000"/>
                </a:moveTo>
                <a:lnTo>
                  <a:pt x="7073" y="0"/>
                </a:lnTo>
                <a:lnTo>
                  <a:pt x="15138" y="0"/>
                </a:lnTo>
                <a:lnTo>
                  <a:pt x="8000" y="10000"/>
                </a:lnTo>
                <a:lnTo>
                  <a:pt x="0" y="10000"/>
                </a:lnTo>
                <a:close/>
              </a:path>
            </a:pathLst>
          </a:custGeom>
          <a:gradFill flip="none" rotWithShape="1">
            <a:gsLst>
              <a:gs pos="54000">
                <a:srgbClr val="006FC6"/>
              </a:gs>
              <a:gs pos="0">
                <a:schemeClr val="accent4">
                  <a:alpha val="91000"/>
                </a:schemeClr>
              </a:gs>
              <a:gs pos="100000">
                <a:srgbClr val="0040AA"/>
              </a:gs>
            </a:gsLst>
            <a:path path="circle">
              <a:fillToRect t="100000" r="100000"/>
            </a:path>
            <a:tileRect l="-100000" b="-100000"/>
          </a:gradFill>
          <a:ln>
            <a:no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defRPr lang="en-GB" sz="100" dirty="0">
                <a:solidFill>
                  <a:schemeClr val="accent2"/>
                </a:solidFill>
              </a:defRPr>
            </a:lvl1pPr>
          </a:lstStyle>
          <a:p>
            <a:pPr lvl="0">
              <a:spcBef>
                <a:spcPts val="100"/>
              </a:spcBef>
              <a:spcAft>
                <a:spcPts val="100"/>
              </a:spcAft>
            </a:pPr>
            <a:r>
              <a:rPr lang="en-US" dirty="0"/>
              <a:t>Click to edit Master text styles</a:t>
            </a:r>
          </a:p>
        </p:txBody>
      </p:sp>
      <p:sp>
        <p:nvSpPr>
          <p:cNvPr id="33" name="Text Placeholder 15">
            <a:extLst>
              <a:ext uri="{FF2B5EF4-FFF2-40B4-BE49-F238E27FC236}">
                <a16:creationId xmlns:a16="http://schemas.microsoft.com/office/drawing/2014/main" id="{313EF919-6C28-4E15-BE34-17CBABDC6E0F}"/>
              </a:ext>
            </a:extLst>
          </p:cNvPr>
          <p:cNvSpPr>
            <a:spLocks noGrp="1"/>
          </p:cNvSpPr>
          <p:nvPr>
            <p:ph type="body" sz="quarter" idx="22" hasCustomPrompt="1"/>
          </p:nvPr>
        </p:nvSpPr>
        <p:spPr>
          <a:xfrm>
            <a:off x="11257200" y="6134400"/>
            <a:ext cx="561600" cy="5652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lvl1pPr>
              <a:defRPr lang="en-GB" sz="100" dirty="0">
                <a:noFill/>
              </a:defRPr>
            </a:lvl1pPr>
          </a:lstStyle>
          <a:p>
            <a:pPr lvl="0">
              <a:spcBef>
                <a:spcPts val="100"/>
              </a:spcBef>
              <a:spcAft>
                <a:spcPts val="100"/>
              </a:spcAft>
            </a:pPr>
            <a:r>
              <a:rPr lang="en-US" dirty="0"/>
              <a:t>Click to edit Master text styles</a:t>
            </a:r>
          </a:p>
        </p:txBody>
      </p:sp>
    </p:spTree>
    <p:extLst>
      <p:ext uri="{BB962C8B-B14F-4D97-AF65-F5344CB8AC3E}">
        <p14:creationId xmlns:p14="http://schemas.microsoft.com/office/powerpoint/2010/main" val="81107979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02_Custom Layout">
    <p:spTree>
      <p:nvGrpSpPr>
        <p:cNvPr id="1" name=""/>
        <p:cNvGrpSpPr/>
        <p:nvPr/>
      </p:nvGrpSpPr>
      <p:grpSpPr>
        <a:xfrm>
          <a:off x="0" y="0"/>
          <a:ext cx="0" cy="0"/>
          <a:chOff x="0" y="0"/>
          <a:chExt cx="0" cy="0"/>
        </a:xfrm>
      </p:grpSpPr>
      <p:sp>
        <p:nvSpPr>
          <p:cNvPr id="17" name="Picture Placeholder 5">
            <a:extLst>
              <a:ext uri="{FF2B5EF4-FFF2-40B4-BE49-F238E27FC236}">
                <a16:creationId xmlns:a16="http://schemas.microsoft.com/office/drawing/2014/main" id="{AD09EFC5-3938-42DF-A7B0-FC5420219DDC}"/>
              </a:ext>
            </a:extLst>
          </p:cNvPr>
          <p:cNvSpPr>
            <a:spLocks noGrp="1"/>
          </p:cNvSpPr>
          <p:nvPr>
            <p:ph type="pic" sz="quarter" idx="12"/>
          </p:nvPr>
        </p:nvSpPr>
        <p:spPr>
          <a:xfrm>
            <a:off x="0" y="0"/>
            <a:ext cx="3769904" cy="6858000"/>
          </a:xfrm>
          <a:effectLst>
            <a:outerShdw blurRad="241300" sx="102000" sy="102000" algn="ctr" rotWithShape="0">
              <a:prstClr val="black">
                <a:alpha val="35000"/>
              </a:prstClr>
            </a:outerShdw>
          </a:effectLst>
        </p:spPr>
        <p:txBody>
          <a:bodyPr>
            <a:noAutofit/>
          </a:bodyPr>
          <a:lstStyle>
            <a:lvl1pPr>
              <a:defRPr sz="1200"/>
            </a:lvl1pPr>
          </a:lstStyle>
          <a:p>
            <a:r>
              <a:rPr lang="en-US"/>
              <a:t>Click icon to add picture</a:t>
            </a:r>
          </a:p>
        </p:txBody>
      </p:sp>
      <p:sp>
        <p:nvSpPr>
          <p:cNvPr id="15" name="TextBox 14">
            <a:extLst>
              <a:ext uri="{FF2B5EF4-FFF2-40B4-BE49-F238E27FC236}">
                <a16:creationId xmlns:a16="http://schemas.microsoft.com/office/drawing/2014/main" id="{7A62CF11-7B75-4429-9E7C-FAB9A3743280}"/>
              </a:ext>
            </a:extLst>
          </p:cNvPr>
          <p:cNvSpPr txBox="1"/>
          <p:nvPr/>
        </p:nvSpPr>
        <p:spPr>
          <a:xfrm flipH="1">
            <a:off x="24791" y="6311542"/>
            <a:ext cx="561600" cy="217625"/>
          </a:xfrm>
          <a:prstGeom prst="rect">
            <a:avLst/>
          </a:prstGeom>
          <a:noFill/>
        </p:spPr>
        <p:txBody>
          <a:bodyPr wrap="square" lIns="90000" tIns="46800" rIns="0" bIns="46800"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fld id="{727B4C2D-45E2-4621-8491-2995EB46A674}" type="slidenum">
              <a:rPr lang="en-US" sz="800" kern="1200" smtClean="0">
                <a:solidFill>
                  <a:schemeClr val="bg1"/>
                </a:solidFill>
                <a:latin typeface="+mn-lt"/>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endParaRPr>
          </a:p>
        </p:txBody>
      </p:sp>
      <p:sp>
        <p:nvSpPr>
          <p:cNvPr id="16" name="TextBox 15">
            <a:extLst>
              <a:ext uri="{FF2B5EF4-FFF2-40B4-BE49-F238E27FC236}">
                <a16:creationId xmlns:a16="http://schemas.microsoft.com/office/drawing/2014/main" id="{40FC1048-8237-4049-9F8F-92C01D4FE0D0}"/>
              </a:ext>
            </a:extLst>
          </p:cNvPr>
          <p:cNvSpPr txBox="1"/>
          <p:nvPr/>
        </p:nvSpPr>
        <p:spPr>
          <a:xfrm flipH="1">
            <a:off x="644550" y="6311542"/>
            <a:ext cx="2708249" cy="217625"/>
          </a:xfrm>
          <a:prstGeom prst="rect">
            <a:avLst/>
          </a:prstGeom>
          <a:noFill/>
        </p:spPr>
        <p:txBody>
          <a:bodyPr wrap="square" lIns="90000" tIns="46800" rIns="0" bIns="46800"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lang="en-US" sz="800" kern="1200" dirty="0">
                <a:solidFill>
                  <a:schemeClr val="bg1"/>
                </a:solidFill>
                <a:latin typeface="+mn-lt"/>
                <a:ea typeface="+mn-ea"/>
                <a:cs typeface="+mn-cs"/>
              </a:rPr>
              <a:t>© Valorem Reply</a:t>
            </a:r>
          </a:p>
        </p:txBody>
      </p:sp>
      <p:sp>
        <p:nvSpPr>
          <p:cNvPr id="22" name="Text Placeholder 21">
            <a:extLst>
              <a:ext uri="{FF2B5EF4-FFF2-40B4-BE49-F238E27FC236}">
                <a16:creationId xmlns:a16="http://schemas.microsoft.com/office/drawing/2014/main" id="{A7D20CB3-4B31-4FC3-BC97-AEAC6FC568BB}"/>
              </a:ext>
            </a:extLst>
          </p:cNvPr>
          <p:cNvSpPr>
            <a:spLocks noGrp="1"/>
          </p:cNvSpPr>
          <p:nvPr>
            <p:ph type="body" sz="quarter" idx="14"/>
          </p:nvPr>
        </p:nvSpPr>
        <p:spPr>
          <a:xfrm>
            <a:off x="2407535" y="2062800"/>
            <a:ext cx="2732400" cy="2732400"/>
          </a:xfrm>
          <a:prstGeom prst="ellipse">
            <a:avLst/>
          </a:prstGeom>
          <a:gradFill flip="none" rotWithShape="1">
            <a:gsLst>
              <a:gs pos="42000">
                <a:srgbClr val="006FC6"/>
              </a:gs>
              <a:gs pos="0">
                <a:schemeClr val="accent4">
                  <a:alpha val="91000"/>
                </a:schemeClr>
              </a:gs>
              <a:gs pos="76000">
                <a:srgbClr val="0040AA"/>
              </a:gs>
            </a:gsLst>
            <a:path path="circle">
              <a:fillToRect l="100000" t="100000"/>
            </a:path>
            <a:tileRect r="-100000" b="-100000"/>
          </a:gradFill>
          <a:ln w="25400">
            <a:noFill/>
            <a:headEnd type="triangle"/>
            <a:tailEnd type="none"/>
          </a:ln>
          <a:effectLst>
            <a:outerShdw blurRad="241300" sx="102000" sy="102000" algn="ctr" rotWithShape="0">
              <a:prstClr val="black">
                <a:alpha val="3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000" dirty="0">
                <a:solidFill>
                  <a:schemeClr val="bg1"/>
                </a:solidFill>
                <a:latin typeface="Arial Black" panose="020B0A04020102020204" pitchFamily="34" charset="0"/>
                <a:cs typeface="+mn-cs"/>
              </a:defRPr>
            </a:lvl1pPr>
          </a:lstStyle>
          <a:p>
            <a:pPr marL="0" lvl="0" algn="ctr" defTabSz="914400"/>
            <a:r>
              <a:rPr lang="en-US"/>
              <a:t>Click to edit Master text styles</a:t>
            </a:r>
          </a:p>
        </p:txBody>
      </p:sp>
      <p:sp>
        <p:nvSpPr>
          <p:cNvPr id="25" name="Text Placeholder 24">
            <a:extLst>
              <a:ext uri="{FF2B5EF4-FFF2-40B4-BE49-F238E27FC236}">
                <a16:creationId xmlns:a16="http://schemas.microsoft.com/office/drawing/2014/main" id="{D542BDAC-893E-4B2C-A1D4-E2938A369BDE}"/>
              </a:ext>
            </a:extLst>
          </p:cNvPr>
          <p:cNvSpPr>
            <a:spLocks noGrp="1"/>
          </p:cNvSpPr>
          <p:nvPr>
            <p:ph type="body" sz="quarter" idx="15"/>
          </p:nvPr>
        </p:nvSpPr>
        <p:spPr>
          <a:xfrm>
            <a:off x="6998313" y="1008078"/>
            <a:ext cx="3432175" cy="292645"/>
          </a:xfrm>
        </p:spPr>
        <p:txBody>
          <a:bodyPr tIns="46800" bIns="46800"/>
          <a:lstStyle>
            <a:lvl1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1pPr>
            <a:lvl2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2pPr>
            <a:lvl3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3pPr>
            <a:lvl4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4pPr>
            <a:lvl5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5pPr>
          </a:lstStyle>
          <a:p>
            <a:pPr lvl="0"/>
            <a:r>
              <a:rPr lang="en-US"/>
              <a:t>Click to edit Master text styles</a:t>
            </a:r>
          </a:p>
        </p:txBody>
      </p:sp>
      <p:sp>
        <p:nvSpPr>
          <p:cNvPr id="26" name="Text Placeholder 24">
            <a:extLst>
              <a:ext uri="{FF2B5EF4-FFF2-40B4-BE49-F238E27FC236}">
                <a16:creationId xmlns:a16="http://schemas.microsoft.com/office/drawing/2014/main" id="{7869D47D-949C-4859-A22F-E15D8C3898CA}"/>
              </a:ext>
            </a:extLst>
          </p:cNvPr>
          <p:cNvSpPr>
            <a:spLocks noGrp="1"/>
          </p:cNvSpPr>
          <p:nvPr>
            <p:ph type="body" sz="quarter" idx="16"/>
          </p:nvPr>
        </p:nvSpPr>
        <p:spPr>
          <a:xfrm>
            <a:off x="6998313" y="1340339"/>
            <a:ext cx="3432175" cy="741600"/>
          </a:xfrm>
        </p:spPr>
        <p:txBody>
          <a:bodyPr tIns="0" bIns="0">
            <a:noAutofit/>
          </a:bodyPr>
          <a:lstStyle>
            <a:lvl1pPr marL="0" indent="0" algn="l" defTabSz="914363" rtl="0" eaLnBrk="1" latinLnBrk="0" hangingPunct="1">
              <a:lnSpc>
                <a:spcPct val="150000"/>
              </a:lnSpc>
              <a:spcBef>
                <a:spcPct val="0"/>
              </a:spcBef>
              <a:buNone/>
              <a:defRPr lang="en-US" sz="1100" b="0" kern="1200" cap="none" spc="0" baseline="0" dirty="0" smtClean="0">
                <a:ln w="3175">
                  <a:noFill/>
                </a:ln>
                <a:solidFill>
                  <a:srgbClr val="252F38"/>
                </a:solidFill>
                <a:effectLst/>
                <a:latin typeface="+mn-lt"/>
                <a:ea typeface="+mn-ea"/>
                <a:cs typeface="Arial" panose="020B0604020202020204" pitchFamily="34" charset="0"/>
              </a:defRPr>
            </a:lvl1pPr>
            <a:lvl2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2pPr>
            <a:lvl3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3pPr>
            <a:lvl4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4pPr>
            <a:lvl5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5pPr>
          </a:lstStyle>
          <a:p>
            <a:pPr lvl="0"/>
            <a:r>
              <a:rPr lang="en-US"/>
              <a:t>Click to edit Master text styles</a:t>
            </a:r>
          </a:p>
        </p:txBody>
      </p:sp>
      <p:sp>
        <p:nvSpPr>
          <p:cNvPr id="27" name="Text Placeholder 24">
            <a:extLst>
              <a:ext uri="{FF2B5EF4-FFF2-40B4-BE49-F238E27FC236}">
                <a16:creationId xmlns:a16="http://schemas.microsoft.com/office/drawing/2014/main" id="{FA150A68-89D3-4280-92B9-DB4942BDADC8}"/>
              </a:ext>
            </a:extLst>
          </p:cNvPr>
          <p:cNvSpPr>
            <a:spLocks noGrp="1"/>
          </p:cNvSpPr>
          <p:nvPr>
            <p:ph type="body" sz="quarter" idx="17"/>
          </p:nvPr>
        </p:nvSpPr>
        <p:spPr>
          <a:xfrm>
            <a:off x="6998313" y="2703528"/>
            <a:ext cx="3432175" cy="292645"/>
          </a:xfrm>
        </p:spPr>
        <p:txBody>
          <a:bodyPr tIns="46800" bIns="46800"/>
          <a:lstStyle>
            <a:lvl1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1pPr>
            <a:lvl2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2pPr>
            <a:lvl3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3pPr>
            <a:lvl4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4pPr>
            <a:lvl5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5pPr>
          </a:lstStyle>
          <a:p>
            <a:pPr lvl="0"/>
            <a:r>
              <a:rPr lang="en-US"/>
              <a:t>Click to edit Master text styles</a:t>
            </a:r>
          </a:p>
        </p:txBody>
      </p:sp>
      <p:sp>
        <p:nvSpPr>
          <p:cNvPr id="28" name="Text Placeholder 24">
            <a:extLst>
              <a:ext uri="{FF2B5EF4-FFF2-40B4-BE49-F238E27FC236}">
                <a16:creationId xmlns:a16="http://schemas.microsoft.com/office/drawing/2014/main" id="{E9DAAAF3-6766-49FE-BA46-261607805F1D}"/>
              </a:ext>
            </a:extLst>
          </p:cNvPr>
          <p:cNvSpPr>
            <a:spLocks noGrp="1"/>
          </p:cNvSpPr>
          <p:nvPr>
            <p:ph type="body" sz="quarter" idx="18"/>
          </p:nvPr>
        </p:nvSpPr>
        <p:spPr>
          <a:xfrm>
            <a:off x="6998313" y="3035789"/>
            <a:ext cx="3432175" cy="741600"/>
          </a:xfrm>
        </p:spPr>
        <p:txBody>
          <a:bodyPr tIns="0" bIns="0">
            <a:noAutofit/>
          </a:bodyPr>
          <a:lstStyle>
            <a:lvl1pPr marL="0" indent="0" algn="l" defTabSz="914363" rtl="0" eaLnBrk="1" latinLnBrk="0" hangingPunct="1">
              <a:lnSpc>
                <a:spcPct val="150000"/>
              </a:lnSpc>
              <a:spcBef>
                <a:spcPct val="0"/>
              </a:spcBef>
              <a:buNone/>
              <a:defRPr lang="en-US" sz="1100" b="0" kern="1200" cap="none" spc="0" baseline="0" dirty="0" smtClean="0">
                <a:ln w="3175">
                  <a:noFill/>
                </a:ln>
                <a:solidFill>
                  <a:srgbClr val="252F38"/>
                </a:solidFill>
                <a:effectLst/>
                <a:latin typeface="+mn-lt"/>
                <a:ea typeface="+mn-ea"/>
                <a:cs typeface="Arial" panose="020B0604020202020204" pitchFamily="34" charset="0"/>
              </a:defRPr>
            </a:lvl1pPr>
            <a:lvl2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2pPr>
            <a:lvl3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3pPr>
            <a:lvl4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4pPr>
            <a:lvl5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5pPr>
          </a:lstStyle>
          <a:p>
            <a:pPr lvl="0"/>
            <a:r>
              <a:rPr lang="en-US"/>
              <a:t>Click to edit Master text styles</a:t>
            </a:r>
          </a:p>
        </p:txBody>
      </p:sp>
      <p:sp>
        <p:nvSpPr>
          <p:cNvPr id="29" name="Text Placeholder 24">
            <a:extLst>
              <a:ext uri="{FF2B5EF4-FFF2-40B4-BE49-F238E27FC236}">
                <a16:creationId xmlns:a16="http://schemas.microsoft.com/office/drawing/2014/main" id="{C2D8BDA6-D848-49C9-BFD4-83BCCD7EC316}"/>
              </a:ext>
            </a:extLst>
          </p:cNvPr>
          <p:cNvSpPr>
            <a:spLocks noGrp="1"/>
          </p:cNvSpPr>
          <p:nvPr>
            <p:ph type="body" sz="quarter" idx="19"/>
          </p:nvPr>
        </p:nvSpPr>
        <p:spPr>
          <a:xfrm>
            <a:off x="6998313" y="4378943"/>
            <a:ext cx="3432175" cy="292645"/>
          </a:xfrm>
        </p:spPr>
        <p:txBody>
          <a:bodyPr tIns="46800" bIns="46800"/>
          <a:lstStyle>
            <a:lvl1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1pPr>
            <a:lvl2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2pPr>
            <a:lvl3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3pPr>
            <a:lvl4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4pPr>
            <a:lvl5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5pPr>
          </a:lstStyle>
          <a:p>
            <a:pPr lvl="0"/>
            <a:r>
              <a:rPr lang="en-US"/>
              <a:t>Click to edit Master text styles</a:t>
            </a:r>
          </a:p>
        </p:txBody>
      </p:sp>
      <p:sp>
        <p:nvSpPr>
          <p:cNvPr id="30" name="Text Placeholder 24">
            <a:extLst>
              <a:ext uri="{FF2B5EF4-FFF2-40B4-BE49-F238E27FC236}">
                <a16:creationId xmlns:a16="http://schemas.microsoft.com/office/drawing/2014/main" id="{A38C6934-0C3B-4E2B-A1A0-2688AAA82210}"/>
              </a:ext>
            </a:extLst>
          </p:cNvPr>
          <p:cNvSpPr>
            <a:spLocks noGrp="1"/>
          </p:cNvSpPr>
          <p:nvPr>
            <p:ph type="body" sz="quarter" idx="20"/>
          </p:nvPr>
        </p:nvSpPr>
        <p:spPr>
          <a:xfrm>
            <a:off x="6998313" y="4711204"/>
            <a:ext cx="3432175" cy="741600"/>
          </a:xfrm>
        </p:spPr>
        <p:txBody>
          <a:bodyPr tIns="0" bIns="0">
            <a:noAutofit/>
          </a:bodyPr>
          <a:lstStyle>
            <a:lvl1pPr marL="0" indent="0" algn="l" defTabSz="914363" rtl="0" eaLnBrk="1" latinLnBrk="0" hangingPunct="1">
              <a:lnSpc>
                <a:spcPct val="150000"/>
              </a:lnSpc>
              <a:spcBef>
                <a:spcPct val="0"/>
              </a:spcBef>
              <a:buNone/>
              <a:defRPr lang="en-US" sz="1100" b="0" kern="1200" cap="none" spc="0" baseline="0" dirty="0" smtClean="0">
                <a:ln w="3175">
                  <a:noFill/>
                </a:ln>
                <a:solidFill>
                  <a:srgbClr val="252F38"/>
                </a:solidFill>
                <a:effectLst/>
                <a:latin typeface="+mn-lt"/>
                <a:ea typeface="+mn-ea"/>
                <a:cs typeface="Arial" panose="020B0604020202020204" pitchFamily="34" charset="0"/>
              </a:defRPr>
            </a:lvl1pPr>
            <a:lvl2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2pPr>
            <a:lvl3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3pPr>
            <a:lvl4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4pPr>
            <a:lvl5pPr marL="0" indent="0" algn="l" defTabSz="914363" rtl="0" eaLnBrk="1" latinLnBrk="0" hangingPunct="1">
              <a:lnSpc>
                <a:spcPct val="90000"/>
              </a:lnSpc>
              <a:spcBef>
                <a:spcPct val="0"/>
              </a:spcBef>
              <a:buNone/>
              <a:defRPr lang="en-US" sz="1400" b="0" kern="1200" cap="all" spc="0" baseline="0" dirty="0" smtClean="0">
                <a:ln w="3175">
                  <a:noFill/>
                </a:ln>
                <a:solidFill>
                  <a:srgbClr val="252F38"/>
                </a:solidFill>
                <a:effectLst/>
                <a:latin typeface="+mj-lt"/>
                <a:ea typeface="+mn-ea"/>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3632468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03_Custom Layout">
    <p:spTree>
      <p:nvGrpSpPr>
        <p:cNvPr id="1" name=""/>
        <p:cNvGrpSpPr/>
        <p:nvPr/>
      </p:nvGrpSpPr>
      <p:grpSpPr>
        <a:xfrm>
          <a:off x="0" y="0"/>
          <a:ext cx="0" cy="0"/>
          <a:chOff x="0" y="0"/>
          <a:chExt cx="0" cy="0"/>
        </a:xfrm>
      </p:grpSpPr>
      <p:sp>
        <p:nvSpPr>
          <p:cNvPr id="3" name="Title 2"/>
          <p:cNvSpPr>
            <a:spLocks noGrp="1"/>
          </p:cNvSpPr>
          <p:nvPr>
            <p:ph type="title"/>
          </p:nvPr>
        </p:nvSpPr>
        <p:spPr>
          <a:xfrm>
            <a:off x="916756" y="1257300"/>
            <a:ext cx="5722583"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5" name="Text Placeholder 4"/>
          <p:cNvSpPr>
            <a:spLocks noGrp="1"/>
          </p:cNvSpPr>
          <p:nvPr>
            <p:ph type="body" sz="quarter" idx="10"/>
          </p:nvPr>
        </p:nvSpPr>
        <p:spPr>
          <a:xfrm>
            <a:off x="916753" y="1916113"/>
            <a:ext cx="5179247" cy="2466001"/>
          </a:xfrm>
          <a:prstGeom prst="rect">
            <a:avLst/>
          </a:prstGeom>
        </p:spPr>
        <p:txBody>
          <a:bodyPr/>
          <a:lstStyle>
            <a:lvl1pPr marL="0" indent="0" algn="l" defTabSz="914377" rtl="0" eaLnBrk="1" latinLnBrk="0" hangingPunct="1">
              <a:lnSpc>
                <a:spcPct val="150000"/>
              </a:lnSpc>
              <a:spcBef>
                <a:spcPts val="2400"/>
              </a:spcBef>
              <a:buNone/>
              <a:defRPr lang="en-US" sz="1100" kern="1200" cap="none" spc="0" dirty="0">
                <a:solidFill>
                  <a:schemeClr val="tx2"/>
                </a:solidFill>
                <a:latin typeface="+mn-lt"/>
                <a:ea typeface="+mn-ea"/>
                <a:cs typeface="Arial" panose="020B0604020202020204" pitchFamily="34" charset="0"/>
              </a:defRPr>
            </a:lvl1pPr>
            <a:lvl2pPr marL="342891" indent="-342891">
              <a:buFont typeface="Arial" panose="020B0604020202020204" pitchFamily="34" charset="0"/>
              <a:buChar char="•"/>
              <a:defRPr sz="1100">
                <a:solidFill>
                  <a:schemeClr val="tx2"/>
                </a:solidFill>
                <a:latin typeface="+mn-lt"/>
                <a:cs typeface="Arial" panose="020B0604020202020204" pitchFamily="34" charset="0"/>
              </a:defRPr>
            </a:lvl2pPr>
            <a:lvl3pPr marL="574660" indent="-342891">
              <a:buFont typeface="Arial" panose="020B0604020202020204" pitchFamily="34" charset="0"/>
              <a:buChar char="•"/>
              <a:defRPr sz="1100">
                <a:solidFill>
                  <a:schemeClr val="tx2"/>
                </a:solidFill>
                <a:latin typeface="+mn-lt"/>
                <a:cs typeface="Arial" panose="020B0604020202020204" pitchFamily="34" charset="0"/>
              </a:defRPr>
            </a:lvl3pPr>
            <a:lvl4pPr marL="800080" indent="-342891">
              <a:buFont typeface="Arial" panose="020B0604020202020204" pitchFamily="34" charset="0"/>
              <a:buChar char="•"/>
              <a:defRPr sz="1100">
                <a:solidFill>
                  <a:schemeClr val="tx2"/>
                </a:solidFill>
                <a:latin typeface="+mn-lt"/>
                <a:cs typeface="Arial" panose="020B0604020202020204" pitchFamily="34" charset="0"/>
              </a:defRPr>
            </a:lvl4pPr>
            <a:lvl5pPr marL="1036613" indent="-342891">
              <a:buFont typeface="Arial" panose="020B0604020202020204" pitchFamily="34" charset="0"/>
              <a:buChar char="•"/>
              <a:defRPr sz="1100">
                <a:solidFill>
                  <a:schemeClr val="tx2"/>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3C4D198D-2E6A-4C8F-A8AB-718D119D2B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57491" y="6134099"/>
            <a:ext cx="563179" cy="563179"/>
          </a:xfrm>
          <a:prstGeom prst="rect">
            <a:avLst/>
          </a:prstGeom>
        </p:spPr>
      </p:pic>
      <p:sp>
        <p:nvSpPr>
          <p:cNvPr id="10" name="Rectangle 9">
            <a:extLst>
              <a:ext uri="{FF2B5EF4-FFF2-40B4-BE49-F238E27FC236}">
                <a16:creationId xmlns:a16="http://schemas.microsoft.com/office/drawing/2014/main" id="{15911959-C8AD-4717-A43B-D9B6D66428D6}"/>
              </a:ext>
            </a:extLst>
          </p:cNvPr>
          <p:cNvSpPr/>
          <p:nvPr/>
        </p:nvSpPr>
        <p:spPr>
          <a:xfrm>
            <a:off x="11257491" y="6135678"/>
            <a:ext cx="561600" cy="561600"/>
          </a:xfrm>
          <a:prstGeom prst="rect">
            <a:avLst/>
          </a:prstGeom>
          <a:blipFill>
            <a:blip r:embed="rId6" cstate="email">
              <a:extLst>
                <a:ext uri="{28A0092B-C50C-407E-A947-70E740481C1C}">
                  <a14:useLocalDpi xmlns:a14="http://schemas.microsoft.com/office/drawing/2010/main"/>
                </a:ext>
              </a:extLst>
            </a:blip>
            <a:stretch>
              <a:fillRect/>
            </a:stretch>
          </a:blip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7493C2D2-1D47-4F3A-A0E8-AC3CCEBFCB32}"/>
              </a:ext>
            </a:extLst>
          </p:cNvPr>
          <p:cNvSpPr/>
          <p:nvPr/>
        </p:nvSpPr>
        <p:spPr>
          <a:xfrm>
            <a:off x="8137002" y="2057400"/>
            <a:ext cx="4054997" cy="4800600"/>
          </a:xfrm>
          <a:prstGeom prst="rect">
            <a:avLst/>
          </a:prstGeom>
          <a:gradFill flip="none" rotWithShape="1">
            <a:gsLst>
              <a:gs pos="42000">
                <a:srgbClr val="006FC6"/>
              </a:gs>
              <a:gs pos="0">
                <a:schemeClr val="accent4">
                  <a:alpha val="91000"/>
                </a:schemeClr>
              </a:gs>
              <a:gs pos="76000">
                <a:srgbClr val="0040AA"/>
              </a:gs>
            </a:gsLst>
            <a:path path="circle">
              <a:fillToRect l="100000" t="100000"/>
            </a:path>
            <a:tileRect r="-100000" b="-100000"/>
          </a:gra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6" name="Picture Placeholder 5">
            <a:extLst>
              <a:ext uri="{FF2B5EF4-FFF2-40B4-BE49-F238E27FC236}">
                <a16:creationId xmlns:a16="http://schemas.microsoft.com/office/drawing/2014/main" id="{ED6EB07A-99B6-4081-8AA7-9A73E14EA65B}"/>
              </a:ext>
            </a:extLst>
          </p:cNvPr>
          <p:cNvSpPr>
            <a:spLocks noGrp="1"/>
          </p:cNvSpPr>
          <p:nvPr>
            <p:ph type="pic" sz="quarter" idx="12"/>
          </p:nvPr>
        </p:nvSpPr>
        <p:spPr>
          <a:xfrm>
            <a:off x="6759575" y="-1"/>
            <a:ext cx="4038600" cy="5417819"/>
          </a:xfrm>
          <a:effectLst>
            <a:outerShdw blurRad="241300" sx="102000" sy="102000" algn="ctr" rotWithShape="0">
              <a:prstClr val="black">
                <a:alpha val="35000"/>
              </a:prstClr>
            </a:outerShdw>
          </a:effectLst>
        </p:spPr>
        <p:txBody>
          <a:bodyPr>
            <a:noAutofit/>
          </a:bodyPr>
          <a:lstStyle>
            <a:lvl1pPr>
              <a:defRPr sz="1200"/>
            </a:lvl1pPr>
          </a:lstStyle>
          <a:p>
            <a:r>
              <a:rPr lang="en-US"/>
              <a:t>Click icon to add picture</a:t>
            </a:r>
          </a:p>
        </p:txBody>
      </p:sp>
      <p:grpSp>
        <p:nvGrpSpPr>
          <p:cNvPr id="12" name="Group 11">
            <a:extLst>
              <a:ext uri="{FF2B5EF4-FFF2-40B4-BE49-F238E27FC236}">
                <a16:creationId xmlns:a16="http://schemas.microsoft.com/office/drawing/2014/main" id="{5BDC860E-C3EF-46BD-BE9C-D8823AB1FD18}"/>
              </a:ext>
            </a:extLst>
          </p:cNvPr>
          <p:cNvGrpSpPr/>
          <p:nvPr/>
        </p:nvGrpSpPr>
        <p:grpSpPr>
          <a:xfrm>
            <a:off x="11378499" y="6257044"/>
            <a:ext cx="319584" cy="318867"/>
            <a:chOff x="5376862" y="3430588"/>
            <a:chExt cx="1416051" cy="1412875"/>
          </a:xfrm>
          <a:solidFill>
            <a:schemeClr val="bg1"/>
          </a:solidFill>
        </p:grpSpPr>
        <p:sp>
          <p:nvSpPr>
            <p:cNvPr id="13" name="Oval 503">
              <a:extLst>
                <a:ext uri="{FF2B5EF4-FFF2-40B4-BE49-F238E27FC236}">
                  <a16:creationId xmlns:a16="http://schemas.microsoft.com/office/drawing/2014/main" id="{7EBA64E1-164E-462D-B79A-0402CC3D7C87}"/>
                </a:ext>
              </a:extLst>
            </p:cNvPr>
            <p:cNvSpPr>
              <a:spLocks noChangeArrowheads="1"/>
            </p:cNvSpPr>
            <p:nvPr userDrawn="1"/>
          </p:nvSpPr>
          <p:spPr bwMode="auto">
            <a:xfrm>
              <a:off x="6510338" y="3430588"/>
              <a:ext cx="282575" cy="282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04">
              <a:extLst>
                <a:ext uri="{FF2B5EF4-FFF2-40B4-BE49-F238E27FC236}">
                  <a16:creationId xmlns:a16="http://schemas.microsoft.com/office/drawing/2014/main" id="{44B9419E-5D9A-45E9-BD8D-8F49E654B976}"/>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505">
              <a:extLst>
                <a:ext uri="{FF2B5EF4-FFF2-40B4-BE49-F238E27FC236}">
                  <a16:creationId xmlns:a16="http://schemas.microsoft.com/office/drawing/2014/main" id="{9A57249D-5D03-4546-B3E0-7072E3B21515}"/>
                </a:ext>
              </a:extLst>
            </p:cNvPr>
            <p:cNvSpPr>
              <a:spLocks noChangeArrowheads="1"/>
            </p:cNvSpPr>
            <p:nvPr userDrawn="1"/>
          </p:nvSpPr>
          <p:spPr bwMode="auto">
            <a:xfrm>
              <a:off x="6510338" y="3430588"/>
              <a:ext cx="282575" cy="282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06">
              <a:extLst>
                <a:ext uri="{FF2B5EF4-FFF2-40B4-BE49-F238E27FC236}">
                  <a16:creationId xmlns:a16="http://schemas.microsoft.com/office/drawing/2014/main" id="{A2C6F305-9295-4C3A-AE24-DC06BC02A386}"/>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83286066"/>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04_Custom Layout">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45D4470-D1EB-4C8D-B20D-E48B62334DC6}"/>
              </a:ext>
            </a:extLst>
          </p:cNvPr>
          <p:cNvSpPr/>
          <p:nvPr/>
        </p:nvSpPr>
        <p:spPr>
          <a:xfrm flipV="1">
            <a:off x="0" y="0"/>
            <a:ext cx="3505200" cy="6858000"/>
          </a:xfrm>
          <a:custGeom>
            <a:avLst/>
            <a:gdLst>
              <a:gd name="connsiteX0" fmla="*/ 0 w 3505200"/>
              <a:gd name="connsiteY0" fmla="*/ 0 h 6858000"/>
              <a:gd name="connsiteX1" fmla="*/ 1978706 w 3505200"/>
              <a:gd name="connsiteY1" fmla="*/ 0 h 6858000"/>
              <a:gd name="connsiteX2" fmla="*/ 3505200 w 3505200"/>
              <a:gd name="connsiteY2" fmla="*/ 6858000 h 6858000"/>
              <a:gd name="connsiteX3" fmla="*/ 0 w 3505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05200" h="6858000">
                <a:moveTo>
                  <a:pt x="0" y="0"/>
                </a:moveTo>
                <a:lnTo>
                  <a:pt x="1978706" y="0"/>
                </a:lnTo>
                <a:lnTo>
                  <a:pt x="3505200" y="6858000"/>
                </a:lnTo>
                <a:lnTo>
                  <a:pt x="0" y="6858000"/>
                </a:lnTo>
                <a:close/>
              </a:path>
            </a:pathLst>
          </a:custGeom>
          <a:gradFill flip="none" rotWithShape="1">
            <a:gsLst>
              <a:gs pos="42000">
                <a:srgbClr val="006FC6"/>
              </a:gs>
              <a:gs pos="73000">
                <a:schemeClr val="accent4">
                  <a:alpha val="91000"/>
                </a:schemeClr>
              </a:gs>
              <a:gs pos="0">
                <a:srgbClr val="0040AA"/>
              </a:gs>
            </a:gsLst>
            <a:path path="circle">
              <a:fillToRect l="100000" t="100000"/>
            </a:path>
            <a:tileRect r="-100000" b="-100000"/>
          </a:gra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10" name="Title 2">
            <a:extLst>
              <a:ext uri="{FF2B5EF4-FFF2-40B4-BE49-F238E27FC236}">
                <a16:creationId xmlns:a16="http://schemas.microsoft.com/office/drawing/2014/main" id="{F953C581-66D1-49CD-8706-9DA69EDCDD2A}"/>
              </a:ext>
            </a:extLst>
          </p:cNvPr>
          <p:cNvSpPr>
            <a:spLocks noGrp="1"/>
          </p:cNvSpPr>
          <p:nvPr>
            <p:ph type="title"/>
          </p:nvPr>
        </p:nvSpPr>
        <p:spPr>
          <a:xfrm>
            <a:off x="3974643" y="608400"/>
            <a:ext cx="7285496"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sp>
        <p:nvSpPr>
          <p:cNvPr id="15" name="TextBox 14">
            <a:extLst>
              <a:ext uri="{FF2B5EF4-FFF2-40B4-BE49-F238E27FC236}">
                <a16:creationId xmlns:a16="http://schemas.microsoft.com/office/drawing/2014/main" id="{5974E4DA-A80B-4DDF-8D90-F90893783585}"/>
              </a:ext>
            </a:extLst>
          </p:cNvPr>
          <p:cNvSpPr txBox="1"/>
          <p:nvPr/>
        </p:nvSpPr>
        <p:spPr>
          <a:xfrm flipH="1">
            <a:off x="24791" y="6311542"/>
            <a:ext cx="561600" cy="217625"/>
          </a:xfrm>
          <a:prstGeom prst="rect">
            <a:avLst/>
          </a:prstGeom>
          <a:noFill/>
        </p:spPr>
        <p:txBody>
          <a:bodyPr wrap="square" lIns="90000" tIns="46800" rIns="0" bIns="46800"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fld id="{727B4C2D-45E2-4621-8491-2995EB46A674}" type="slidenum">
              <a:rPr lang="en-US" sz="800" kern="1200" smtClean="0">
                <a:solidFill>
                  <a:schemeClr val="bg1"/>
                </a:solidFill>
                <a:latin typeface="+mn-lt"/>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endParaRPr>
          </a:p>
        </p:txBody>
      </p:sp>
    </p:spTree>
    <p:extLst>
      <p:ext uri="{BB962C8B-B14F-4D97-AF65-F5344CB8AC3E}">
        <p14:creationId xmlns:p14="http://schemas.microsoft.com/office/powerpoint/2010/main" val="399835602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05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27FC80-E667-466A-B126-33B8DEA6670A}"/>
              </a:ext>
            </a:extLst>
          </p:cNvPr>
          <p:cNvSpPr/>
          <p:nvPr/>
        </p:nvSpPr>
        <p:spPr>
          <a:xfrm>
            <a:off x="8969648" y="0"/>
            <a:ext cx="3222351" cy="6858000"/>
          </a:xfrm>
          <a:prstGeom prst="rect">
            <a:avLst/>
          </a:prstGeom>
          <a:solidFill>
            <a:schemeClr val="bg1">
              <a:lumMod val="95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itle 2">
            <a:extLst>
              <a:ext uri="{FF2B5EF4-FFF2-40B4-BE49-F238E27FC236}">
                <a16:creationId xmlns:a16="http://schemas.microsoft.com/office/drawing/2014/main" id="{207F3CB5-708E-4B53-B443-60E68E6C9E24}"/>
              </a:ext>
            </a:extLst>
          </p:cNvPr>
          <p:cNvSpPr>
            <a:spLocks noGrp="1"/>
          </p:cNvSpPr>
          <p:nvPr>
            <p:ph type="title" hasCustomPrompt="1"/>
          </p:nvPr>
        </p:nvSpPr>
        <p:spPr>
          <a:xfrm>
            <a:off x="916756" y="605664"/>
            <a:ext cx="7869435" cy="412454"/>
          </a:xfrm>
        </p:spPr>
        <p:txBody>
          <a:bodyPr anchor="t" anchorCtr="0"/>
          <a:lstStyle>
            <a:lvl1pPr marL="0" algn="l" defTabSz="914377" rtl="0" eaLnBrk="1" latinLnBrk="0" hangingPunct="1">
              <a:lnSpc>
                <a:spcPct val="85000"/>
              </a:lnSpc>
              <a:spcBef>
                <a:spcPct val="0"/>
              </a:spcBef>
              <a:buNone/>
              <a:defRPr lang="en-US" sz="2400" b="0" kern="1200" cap="none" spc="0" baseline="0" dirty="0">
                <a:ln w="3175">
                  <a:noFill/>
                </a:ln>
                <a:solidFill>
                  <a:srgbClr val="252F38"/>
                </a:solidFill>
                <a:effectLst/>
                <a:latin typeface="+mj-lt"/>
                <a:ea typeface="+mn-ea"/>
                <a:cs typeface="+mn-cs"/>
              </a:defRPr>
            </a:lvl1pPr>
          </a:lstStyle>
          <a:p>
            <a:r>
              <a:rPr lang="en-US" dirty="0"/>
              <a:t>Click To Edit Master Title Style</a:t>
            </a:r>
          </a:p>
        </p:txBody>
      </p:sp>
      <p:sp>
        <p:nvSpPr>
          <p:cNvPr id="5" name="Text Placeholder 4">
            <a:extLst>
              <a:ext uri="{FF2B5EF4-FFF2-40B4-BE49-F238E27FC236}">
                <a16:creationId xmlns:a16="http://schemas.microsoft.com/office/drawing/2014/main" id="{ED677A78-DA1F-44C1-AAFF-B38A1DC12E44}"/>
              </a:ext>
            </a:extLst>
          </p:cNvPr>
          <p:cNvSpPr>
            <a:spLocks noGrp="1"/>
          </p:cNvSpPr>
          <p:nvPr>
            <p:ph type="body" sz="quarter" idx="10"/>
          </p:nvPr>
        </p:nvSpPr>
        <p:spPr>
          <a:xfrm>
            <a:off x="916753" y="1768095"/>
            <a:ext cx="5179247" cy="3321809"/>
          </a:xfrm>
          <a:prstGeom prst="rect">
            <a:avLst/>
          </a:prstGeom>
        </p:spPr>
        <p:txBody>
          <a:bodyPr/>
          <a:lstStyle>
            <a:lvl1pPr marL="0" indent="0" algn="l" defTabSz="914377" rtl="0" eaLnBrk="1" latinLnBrk="0" hangingPunct="1">
              <a:lnSpc>
                <a:spcPct val="150000"/>
              </a:lnSpc>
              <a:spcBef>
                <a:spcPts val="1200"/>
              </a:spcBef>
              <a:buNone/>
              <a:defRPr lang="en-US" sz="1100" kern="1200" cap="none" spc="0" dirty="0">
                <a:solidFill>
                  <a:schemeClr val="tx2"/>
                </a:solidFill>
                <a:latin typeface="+mn-lt"/>
                <a:ea typeface="+mn-ea"/>
                <a:cs typeface="Arial" panose="020B0604020202020204" pitchFamily="34" charset="0"/>
              </a:defRPr>
            </a:lvl1pPr>
            <a:lvl2pPr marL="342891" indent="-342891">
              <a:buFont typeface="Arial" panose="020B0604020202020204" pitchFamily="34" charset="0"/>
              <a:buChar char="•"/>
              <a:defRPr sz="1100">
                <a:solidFill>
                  <a:schemeClr val="tx2"/>
                </a:solidFill>
                <a:latin typeface="+mn-lt"/>
                <a:cs typeface="Arial" panose="020B0604020202020204" pitchFamily="34" charset="0"/>
              </a:defRPr>
            </a:lvl2pPr>
            <a:lvl3pPr marL="574660" indent="-342891">
              <a:buFont typeface="Arial" panose="020B0604020202020204" pitchFamily="34" charset="0"/>
              <a:buChar char="•"/>
              <a:defRPr sz="1100">
                <a:solidFill>
                  <a:schemeClr val="tx2"/>
                </a:solidFill>
                <a:latin typeface="+mn-lt"/>
                <a:cs typeface="Arial" panose="020B0604020202020204" pitchFamily="34" charset="0"/>
              </a:defRPr>
            </a:lvl3pPr>
            <a:lvl4pPr marL="800080" indent="-342891">
              <a:buFont typeface="Arial" panose="020B0604020202020204" pitchFamily="34" charset="0"/>
              <a:buChar char="•"/>
              <a:defRPr sz="1100">
                <a:solidFill>
                  <a:schemeClr val="tx2"/>
                </a:solidFill>
                <a:latin typeface="+mn-lt"/>
                <a:cs typeface="Arial" panose="020B0604020202020204" pitchFamily="34" charset="0"/>
              </a:defRPr>
            </a:lvl4pPr>
            <a:lvl5pPr marL="1036613" indent="-342891">
              <a:buFont typeface="Arial" panose="020B0604020202020204" pitchFamily="34" charset="0"/>
              <a:buChar char="•"/>
              <a:defRPr sz="1100">
                <a:solidFill>
                  <a:schemeClr val="tx2"/>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a:extLst>
              <a:ext uri="{FF2B5EF4-FFF2-40B4-BE49-F238E27FC236}">
                <a16:creationId xmlns:a16="http://schemas.microsoft.com/office/drawing/2014/main" id="{2D4C4B69-CACB-4CBB-A7B0-2E6DE0A2BDC4}"/>
              </a:ext>
            </a:extLst>
          </p:cNvPr>
          <p:cNvSpPr>
            <a:spLocks noGrp="1"/>
          </p:cNvSpPr>
          <p:nvPr>
            <p:ph type="body" sz="quarter" idx="12" hasCustomPrompt="1"/>
          </p:nvPr>
        </p:nvSpPr>
        <p:spPr>
          <a:xfrm>
            <a:off x="916756" y="1085952"/>
            <a:ext cx="10339200" cy="198131"/>
          </a:xfrm>
        </p:spPr>
        <p:txBody>
          <a:bodyPr/>
          <a:lstStyle>
            <a:lvl1pPr marL="0" indent="0" algn="l" defTabSz="914363" rtl="0" eaLnBrk="1" latinLnBrk="0" hangingPunct="1">
              <a:lnSpc>
                <a:spcPct val="90000"/>
              </a:lnSpc>
              <a:spcBef>
                <a:spcPct val="0"/>
              </a:spcBef>
              <a:buNone/>
              <a:defRPr lang="en-US" sz="1400" b="0" kern="1200" cap="none" spc="60" baseline="0" dirty="0">
                <a:ln w="3175">
                  <a:noFill/>
                </a:ln>
                <a:solidFill>
                  <a:srgbClr val="7F9FD4"/>
                </a:solidFill>
                <a:effectLst/>
                <a:latin typeface="+mn-lt"/>
                <a:ea typeface="+mn-ea"/>
                <a:cs typeface="Arial" panose="020B0604020202020204" pitchFamily="34" charset="0"/>
              </a:defRPr>
            </a:lvl1pPr>
            <a:lvl2pPr marL="339717" indent="0">
              <a:buNone/>
              <a:defRPr/>
            </a:lvl2pPr>
          </a:lstStyle>
          <a:p>
            <a:pPr lvl="0"/>
            <a:r>
              <a:rPr lang="en-US" dirty="0"/>
              <a:t>Subtitle</a:t>
            </a:r>
          </a:p>
        </p:txBody>
      </p:sp>
      <p:grpSp>
        <p:nvGrpSpPr>
          <p:cNvPr id="10" name="Group 9">
            <a:extLst>
              <a:ext uri="{FF2B5EF4-FFF2-40B4-BE49-F238E27FC236}">
                <a16:creationId xmlns:a16="http://schemas.microsoft.com/office/drawing/2014/main" id="{ED6D5776-1888-4492-8A62-5A765274D974}"/>
              </a:ext>
            </a:extLst>
          </p:cNvPr>
          <p:cNvGrpSpPr/>
          <p:nvPr/>
        </p:nvGrpSpPr>
        <p:grpSpPr>
          <a:xfrm>
            <a:off x="11378499" y="6257044"/>
            <a:ext cx="319584" cy="318867"/>
            <a:chOff x="5376862" y="3430588"/>
            <a:chExt cx="1416051" cy="1412875"/>
          </a:xfrm>
        </p:grpSpPr>
        <p:sp>
          <p:nvSpPr>
            <p:cNvPr id="11" name="Oval 503">
              <a:extLst>
                <a:ext uri="{FF2B5EF4-FFF2-40B4-BE49-F238E27FC236}">
                  <a16:creationId xmlns:a16="http://schemas.microsoft.com/office/drawing/2014/main" id="{0E2BAED4-0C8D-42FC-B2FC-256EA226274E}"/>
                </a:ext>
              </a:extLst>
            </p:cNvPr>
            <p:cNvSpPr>
              <a:spLocks noChangeArrowheads="1"/>
            </p:cNvSpPr>
            <p:nvPr userDrawn="1"/>
          </p:nvSpPr>
          <p:spPr bwMode="auto">
            <a:xfrm>
              <a:off x="6510338" y="3430588"/>
              <a:ext cx="282575" cy="282575"/>
            </a:xfrm>
            <a:prstGeom prst="ellipse">
              <a:avLst/>
            </a:pr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04">
              <a:extLst>
                <a:ext uri="{FF2B5EF4-FFF2-40B4-BE49-F238E27FC236}">
                  <a16:creationId xmlns:a16="http://schemas.microsoft.com/office/drawing/2014/main" id="{D4A32E27-F1CD-4FB9-8601-F0716D2A8E59}"/>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505">
              <a:extLst>
                <a:ext uri="{FF2B5EF4-FFF2-40B4-BE49-F238E27FC236}">
                  <a16:creationId xmlns:a16="http://schemas.microsoft.com/office/drawing/2014/main" id="{7789E1EE-B96F-40B4-AA05-6ED539AA597A}"/>
                </a:ext>
              </a:extLst>
            </p:cNvPr>
            <p:cNvSpPr>
              <a:spLocks noChangeArrowheads="1"/>
            </p:cNvSpPr>
            <p:nvPr userDrawn="1"/>
          </p:nvSpPr>
          <p:spPr bwMode="auto">
            <a:xfrm>
              <a:off x="6510338" y="3430588"/>
              <a:ext cx="282575" cy="282575"/>
            </a:xfrm>
            <a:prstGeom prst="ellipse">
              <a:avLst/>
            </a:pr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06">
              <a:extLst>
                <a:ext uri="{FF2B5EF4-FFF2-40B4-BE49-F238E27FC236}">
                  <a16:creationId xmlns:a16="http://schemas.microsoft.com/office/drawing/2014/main" id="{ED004FCA-4CD3-47AB-A10F-68719D97E3DE}"/>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091273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06_Custom Layou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10" name="Title 2">
            <a:extLst>
              <a:ext uri="{FF2B5EF4-FFF2-40B4-BE49-F238E27FC236}">
                <a16:creationId xmlns:a16="http://schemas.microsoft.com/office/drawing/2014/main" id="{F953C581-66D1-49CD-8706-9DA69EDCDD2A}"/>
              </a:ext>
            </a:extLst>
          </p:cNvPr>
          <p:cNvSpPr>
            <a:spLocks noGrp="1"/>
          </p:cNvSpPr>
          <p:nvPr>
            <p:ph type="title" hasCustomPrompt="1"/>
          </p:nvPr>
        </p:nvSpPr>
        <p:spPr>
          <a:xfrm>
            <a:off x="916757" y="605657"/>
            <a:ext cx="8962740" cy="412454"/>
          </a:xfrm>
        </p:spPr>
        <p:txBody>
          <a:bodyPr anchor="t" anchorCtr="0"/>
          <a:lstStyle>
            <a:lvl1pPr marL="0" algn="l" defTabSz="914377" rtl="0" eaLnBrk="1" latinLnBrk="0" hangingPunct="1">
              <a:lnSpc>
                <a:spcPct val="85000"/>
              </a:lnSpc>
              <a:spcBef>
                <a:spcPct val="0"/>
              </a:spcBef>
              <a:buNone/>
              <a:defRPr lang="en-US" sz="2400" b="0" kern="1200" cap="none" spc="0" baseline="0" dirty="0">
                <a:ln w="3175">
                  <a:noFill/>
                </a:ln>
                <a:solidFill>
                  <a:srgbClr val="252F38"/>
                </a:solidFill>
                <a:effectLst/>
                <a:latin typeface="+mj-lt"/>
                <a:ea typeface="+mn-ea"/>
                <a:cs typeface="+mn-cs"/>
              </a:defRPr>
            </a:lvl1pPr>
          </a:lstStyle>
          <a:p>
            <a:r>
              <a:rPr lang="en-US" dirty="0"/>
              <a:t>Click To Edit Master Title Style</a:t>
            </a:r>
          </a:p>
        </p:txBody>
      </p:sp>
      <p:pic>
        <p:nvPicPr>
          <p:cNvPr id="5" name="Picture 4">
            <a:extLst>
              <a:ext uri="{FF2B5EF4-FFF2-40B4-BE49-F238E27FC236}">
                <a16:creationId xmlns:a16="http://schemas.microsoft.com/office/drawing/2014/main" id="{4A46506B-2DC2-4B6E-946B-A5B1E7D466F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57491" y="6134099"/>
            <a:ext cx="563179" cy="563179"/>
          </a:xfrm>
          <a:prstGeom prst="rect">
            <a:avLst/>
          </a:prstGeom>
        </p:spPr>
      </p:pic>
      <p:sp>
        <p:nvSpPr>
          <p:cNvPr id="7" name="Rectangle 6">
            <a:extLst>
              <a:ext uri="{FF2B5EF4-FFF2-40B4-BE49-F238E27FC236}">
                <a16:creationId xmlns:a16="http://schemas.microsoft.com/office/drawing/2014/main" id="{F12AEE1A-E784-463D-9CC1-DA65075DCBA3}"/>
              </a:ext>
            </a:extLst>
          </p:cNvPr>
          <p:cNvSpPr/>
          <p:nvPr/>
        </p:nvSpPr>
        <p:spPr>
          <a:xfrm>
            <a:off x="11257491" y="6135678"/>
            <a:ext cx="561600" cy="561600"/>
          </a:xfrm>
          <a:prstGeom prst="rect">
            <a:avLst/>
          </a:prstGeom>
          <a:blipFill>
            <a:blip r:embed="rId6" cstate="email">
              <a:extLst>
                <a:ext uri="{28A0092B-C50C-407E-A947-70E740481C1C}">
                  <a14:useLocalDpi xmlns:a14="http://schemas.microsoft.com/office/drawing/2010/main"/>
                </a:ext>
              </a:extLst>
            </a:blip>
            <a:stretch>
              <a:fillRect/>
            </a:stretch>
          </a:blip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D56E9DC0-88E8-415D-A096-7A5B8538BFFE}"/>
              </a:ext>
            </a:extLst>
          </p:cNvPr>
          <p:cNvSpPr/>
          <p:nvPr/>
        </p:nvSpPr>
        <p:spPr>
          <a:xfrm>
            <a:off x="10068560" y="0"/>
            <a:ext cx="2123440" cy="6858000"/>
          </a:xfrm>
          <a:prstGeom prst="rect">
            <a:avLst/>
          </a:prstGeom>
          <a:solidFill>
            <a:srgbClr val="252F38"/>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IN"/>
          </a:p>
        </p:txBody>
      </p:sp>
      <p:grpSp>
        <p:nvGrpSpPr>
          <p:cNvPr id="11" name="Group 10">
            <a:extLst>
              <a:ext uri="{FF2B5EF4-FFF2-40B4-BE49-F238E27FC236}">
                <a16:creationId xmlns:a16="http://schemas.microsoft.com/office/drawing/2014/main" id="{751EDCBB-3F7D-49F8-93D4-4C28469C5007}"/>
              </a:ext>
            </a:extLst>
          </p:cNvPr>
          <p:cNvGrpSpPr/>
          <p:nvPr/>
        </p:nvGrpSpPr>
        <p:grpSpPr>
          <a:xfrm>
            <a:off x="11378499" y="6257044"/>
            <a:ext cx="319584" cy="318867"/>
            <a:chOff x="5376862" y="3430588"/>
            <a:chExt cx="1416051" cy="1412875"/>
          </a:xfrm>
          <a:solidFill>
            <a:schemeClr val="bg1"/>
          </a:solidFill>
        </p:grpSpPr>
        <p:sp>
          <p:nvSpPr>
            <p:cNvPr id="12" name="Oval 503">
              <a:extLst>
                <a:ext uri="{FF2B5EF4-FFF2-40B4-BE49-F238E27FC236}">
                  <a16:creationId xmlns:a16="http://schemas.microsoft.com/office/drawing/2014/main" id="{22CF80B2-E928-4D87-9A6A-72CFBD14E340}"/>
                </a:ext>
              </a:extLst>
            </p:cNvPr>
            <p:cNvSpPr>
              <a:spLocks noChangeArrowheads="1"/>
            </p:cNvSpPr>
            <p:nvPr userDrawn="1"/>
          </p:nvSpPr>
          <p:spPr bwMode="auto">
            <a:xfrm>
              <a:off x="6510338" y="3430588"/>
              <a:ext cx="282575" cy="282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04">
              <a:extLst>
                <a:ext uri="{FF2B5EF4-FFF2-40B4-BE49-F238E27FC236}">
                  <a16:creationId xmlns:a16="http://schemas.microsoft.com/office/drawing/2014/main" id="{5FE0F925-D219-4009-A723-502528AAC1CF}"/>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505">
              <a:extLst>
                <a:ext uri="{FF2B5EF4-FFF2-40B4-BE49-F238E27FC236}">
                  <a16:creationId xmlns:a16="http://schemas.microsoft.com/office/drawing/2014/main" id="{A9CACEBD-F6CA-4B7B-B935-C4343E6206E2}"/>
                </a:ext>
              </a:extLst>
            </p:cNvPr>
            <p:cNvSpPr>
              <a:spLocks noChangeArrowheads="1"/>
            </p:cNvSpPr>
            <p:nvPr userDrawn="1"/>
          </p:nvSpPr>
          <p:spPr bwMode="auto">
            <a:xfrm>
              <a:off x="6510338" y="3430588"/>
              <a:ext cx="282575" cy="282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06">
              <a:extLst>
                <a:ext uri="{FF2B5EF4-FFF2-40B4-BE49-F238E27FC236}">
                  <a16:creationId xmlns:a16="http://schemas.microsoft.com/office/drawing/2014/main" id="{EC821728-B8A7-416E-B711-43D2C7EBCFC8}"/>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0833514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 Dar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3C905E55-CD1E-432B-9883-ADACC0EDB9E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A0864B9-BE3B-4FE4-8D93-3221EB0BB379}"/>
              </a:ext>
            </a:extLst>
          </p:cNvPr>
          <p:cNvSpPr/>
          <p:nvPr/>
        </p:nvSpPr>
        <p:spPr>
          <a:xfrm>
            <a:off x="0" y="0"/>
            <a:ext cx="12192000" cy="6858000"/>
          </a:xfrm>
          <a:prstGeom prst="rect">
            <a:avLst/>
          </a:prstGeom>
          <a:solidFill>
            <a:srgbClr val="252F38">
              <a:alpha val="91000"/>
            </a:srgb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FA4A78B7-784D-4152-B283-7D9907C40764}"/>
              </a:ext>
            </a:extLst>
          </p:cNvPr>
          <p:cNvSpPr/>
          <p:nvPr/>
        </p:nvSpPr>
        <p:spPr>
          <a:xfrm>
            <a:off x="1423686" y="1531620"/>
            <a:ext cx="6120114" cy="3802380"/>
          </a:xfrm>
          <a:prstGeom prst="rect">
            <a:avLst/>
          </a:prstGeom>
          <a:solidFill>
            <a:srgbClr val="252F38"/>
          </a:solidFill>
          <a:ln w="25400">
            <a:noFill/>
            <a:headEnd type="triangle"/>
            <a:tailEnd type="none"/>
          </a:ln>
          <a:effectLst>
            <a:outerShdw blurRad="4445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F2A28F4F-955B-45BE-B82D-74B2AD3E7411}"/>
              </a:ext>
            </a:extLst>
          </p:cNvPr>
          <p:cNvSpPr/>
          <p:nvPr/>
        </p:nvSpPr>
        <p:spPr>
          <a:xfrm>
            <a:off x="1598946" y="1668780"/>
            <a:ext cx="5769594" cy="3528060"/>
          </a:xfrm>
          <a:prstGeom prst="rect">
            <a:avLst/>
          </a:prstGeom>
          <a:noFill/>
          <a:ln w="9525">
            <a:solidFill>
              <a:schemeClr val="bg1">
                <a:alpha val="24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dirty="0"/>
          </a:p>
        </p:txBody>
      </p:sp>
      <p:sp>
        <p:nvSpPr>
          <p:cNvPr id="17" name="Title 1">
            <a:extLst>
              <a:ext uri="{FF2B5EF4-FFF2-40B4-BE49-F238E27FC236}">
                <a16:creationId xmlns:a16="http://schemas.microsoft.com/office/drawing/2014/main" id="{CA97E559-56A2-408C-B8B3-326C94C844D3}"/>
              </a:ext>
            </a:extLst>
          </p:cNvPr>
          <p:cNvSpPr>
            <a:spLocks noGrp="1"/>
          </p:cNvSpPr>
          <p:nvPr>
            <p:ph type="title" hasCustomPrompt="1"/>
          </p:nvPr>
        </p:nvSpPr>
        <p:spPr>
          <a:xfrm>
            <a:off x="1924880" y="2823167"/>
            <a:ext cx="5117726" cy="1219286"/>
          </a:xfrm>
        </p:spPr>
        <p:txBody>
          <a:bodyPr anchor="ctr" anchorCtr="0"/>
          <a:lstStyle>
            <a:lvl1pPr algn="ctr">
              <a:defRPr sz="4000" spc="-100" baseline="0">
                <a:solidFill>
                  <a:schemeClr val="bg1"/>
                </a:solidFill>
                <a:latin typeface="+mj-lt"/>
                <a:cs typeface="Segoe UI Semibold" panose="020B0702040204020203" pitchFamily="34" charset="0"/>
              </a:defRPr>
            </a:lvl1pPr>
          </a:lstStyle>
          <a:p>
            <a:r>
              <a:rPr lang="en-US" dirty="0"/>
              <a:t>Insert Title Here</a:t>
            </a:r>
          </a:p>
        </p:txBody>
      </p:sp>
      <p:sp>
        <p:nvSpPr>
          <p:cNvPr id="16" name="TextBox 15">
            <a:extLst>
              <a:ext uri="{FF2B5EF4-FFF2-40B4-BE49-F238E27FC236}">
                <a16:creationId xmlns:a16="http://schemas.microsoft.com/office/drawing/2014/main" id="{D04CFC72-4BB3-4A1B-820A-963D9D9E5CE8}"/>
              </a:ext>
            </a:extLst>
          </p:cNvPr>
          <p:cNvSpPr txBox="1"/>
          <p:nvPr/>
        </p:nvSpPr>
        <p:spPr>
          <a:xfrm flipH="1">
            <a:off x="24791" y="6311542"/>
            <a:ext cx="561600" cy="217625"/>
          </a:xfrm>
          <a:prstGeom prst="rect">
            <a:avLst/>
          </a:prstGeom>
          <a:noFill/>
        </p:spPr>
        <p:txBody>
          <a:bodyPr wrap="square" lIns="90000" tIns="46800" rIns="0" bIns="46800"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fld id="{727B4C2D-45E2-4621-8491-2995EB46A674}" type="slidenum">
              <a:rPr lang="en-US" sz="800" kern="1200" smtClean="0">
                <a:solidFill>
                  <a:schemeClr val="bg1"/>
                </a:solidFill>
                <a:latin typeface="+mn-lt"/>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endParaRPr>
          </a:p>
        </p:txBody>
      </p:sp>
      <p:grpSp>
        <p:nvGrpSpPr>
          <p:cNvPr id="10" name="Group 9">
            <a:extLst>
              <a:ext uri="{FF2B5EF4-FFF2-40B4-BE49-F238E27FC236}">
                <a16:creationId xmlns:a16="http://schemas.microsoft.com/office/drawing/2014/main" id="{99F29494-D650-4E2A-9414-CDF0B79D6479}"/>
              </a:ext>
            </a:extLst>
          </p:cNvPr>
          <p:cNvGrpSpPr/>
          <p:nvPr/>
        </p:nvGrpSpPr>
        <p:grpSpPr>
          <a:xfrm>
            <a:off x="11378499" y="6257044"/>
            <a:ext cx="319584" cy="318867"/>
            <a:chOff x="5376862" y="3430588"/>
            <a:chExt cx="1416051" cy="1412875"/>
          </a:xfrm>
          <a:solidFill>
            <a:schemeClr val="bg1"/>
          </a:solidFill>
        </p:grpSpPr>
        <p:sp>
          <p:nvSpPr>
            <p:cNvPr id="11" name="Oval 503">
              <a:extLst>
                <a:ext uri="{FF2B5EF4-FFF2-40B4-BE49-F238E27FC236}">
                  <a16:creationId xmlns:a16="http://schemas.microsoft.com/office/drawing/2014/main" id="{8327BBF8-361B-4F1E-9607-5ACEDE67DCA2}"/>
                </a:ext>
              </a:extLst>
            </p:cNvPr>
            <p:cNvSpPr>
              <a:spLocks noChangeArrowheads="1"/>
            </p:cNvSpPr>
            <p:nvPr userDrawn="1"/>
          </p:nvSpPr>
          <p:spPr bwMode="auto">
            <a:xfrm>
              <a:off x="6510338" y="3430588"/>
              <a:ext cx="282575" cy="282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504">
              <a:extLst>
                <a:ext uri="{FF2B5EF4-FFF2-40B4-BE49-F238E27FC236}">
                  <a16:creationId xmlns:a16="http://schemas.microsoft.com/office/drawing/2014/main" id="{17D0B823-75B9-49A2-B5EA-CD22D363B580}"/>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5">
              <a:extLst>
                <a:ext uri="{FF2B5EF4-FFF2-40B4-BE49-F238E27FC236}">
                  <a16:creationId xmlns:a16="http://schemas.microsoft.com/office/drawing/2014/main" id="{B6A007B5-7AE5-4877-B926-4C42DEC7BD6B}"/>
                </a:ext>
              </a:extLst>
            </p:cNvPr>
            <p:cNvSpPr>
              <a:spLocks noChangeArrowheads="1"/>
            </p:cNvSpPr>
            <p:nvPr userDrawn="1"/>
          </p:nvSpPr>
          <p:spPr bwMode="auto">
            <a:xfrm>
              <a:off x="6510338" y="3430588"/>
              <a:ext cx="282575" cy="282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06">
              <a:extLst>
                <a:ext uri="{FF2B5EF4-FFF2-40B4-BE49-F238E27FC236}">
                  <a16:creationId xmlns:a16="http://schemas.microsoft.com/office/drawing/2014/main" id="{4F35968B-45E6-4C79-BE43-CB66BBCC2E37}"/>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6464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 You - Ligh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3C905E55-CD1E-432B-9883-ADACC0EDB9E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0A0864B9-BE3B-4FE4-8D93-3221EB0BB379}"/>
              </a:ext>
            </a:extLst>
          </p:cNvPr>
          <p:cNvSpPr/>
          <p:nvPr/>
        </p:nvSpPr>
        <p:spPr>
          <a:xfrm>
            <a:off x="0" y="0"/>
            <a:ext cx="12192000" cy="6858000"/>
          </a:xfrm>
          <a:prstGeom prst="rect">
            <a:avLst/>
          </a:prstGeom>
          <a:solidFill>
            <a:schemeClr val="bg1">
              <a:alpha val="91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FA4A78B7-784D-4152-B283-7D9907C40764}"/>
              </a:ext>
            </a:extLst>
          </p:cNvPr>
          <p:cNvSpPr/>
          <p:nvPr/>
        </p:nvSpPr>
        <p:spPr>
          <a:xfrm>
            <a:off x="1423686" y="1531620"/>
            <a:ext cx="6120114" cy="3802380"/>
          </a:xfrm>
          <a:prstGeom prst="rect">
            <a:avLst/>
          </a:prstGeom>
          <a:solidFill>
            <a:schemeClr val="bg1"/>
          </a:solidFill>
          <a:ln w="25400">
            <a:noFill/>
            <a:headEnd type="triangle"/>
            <a:tailEnd type="none"/>
          </a:ln>
          <a:effectLst>
            <a:outerShdw blurRad="444500" dist="1143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F2A28F4F-955B-45BE-B82D-74B2AD3E7411}"/>
              </a:ext>
            </a:extLst>
          </p:cNvPr>
          <p:cNvSpPr/>
          <p:nvPr/>
        </p:nvSpPr>
        <p:spPr>
          <a:xfrm>
            <a:off x="1598946" y="1668780"/>
            <a:ext cx="5769594" cy="3528060"/>
          </a:xfrm>
          <a:prstGeom prst="rect">
            <a:avLst/>
          </a:prstGeom>
          <a:noFill/>
          <a:ln w="9525">
            <a:solidFill>
              <a:srgbClr val="212A32">
                <a:alpha val="24000"/>
              </a:srgbClr>
            </a:solidFill>
            <a:headEnd type="triangle"/>
            <a:tailEnd type="none"/>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dirty="0"/>
          </a:p>
        </p:txBody>
      </p:sp>
      <p:sp>
        <p:nvSpPr>
          <p:cNvPr id="17" name="Title 1">
            <a:extLst>
              <a:ext uri="{FF2B5EF4-FFF2-40B4-BE49-F238E27FC236}">
                <a16:creationId xmlns:a16="http://schemas.microsoft.com/office/drawing/2014/main" id="{CA97E559-56A2-408C-B8B3-326C94C844D3}"/>
              </a:ext>
            </a:extLst>
          </p:cNvPr>
          <p:cNvSpPr>
            <a:spLocks noGrp="1"/>
          </p:cNvSpPr>
          <p:nvPr>
            <p:ph type="title" hasCustomPrompt="1"/>
          </p:nvPr>
        </p:nvSpPr>
        <p:spPr>
          <a:xfrm>
            <a:off x="1924880" y="2823167"/>
            <a:ext cx="5117726" cy="1219286"/>
          </a:xfrm>
        </p:spPr>
        <p:txBody>
          <a:bodyPr anchor="ctr" anchorCtr="0"/>
          <a:lstStyle>
            <a:lvl1pPr algn="ctr">
              <a:defRPr sz="4000" spc="-100" baseline="0">
                <a:solidFill>
                  <a:srgbClr val="212A32"/>
                </a:solidFill>
                <a:latin typeface="+mj-lt"/>
                <a:cs typeface="Segoe UI Semibold" panose="020B0702040204020203" pitchFamily="34" charset="0"/>
              </a:defRPr>
            </a:lvl1pPr>
          </a:lstStyle>
          <a:p>
            <a:r>
              <a:rPr lang="en-US" dirty="0"/>
              <a:t>Insert Title Here</a:t>
            </a:r>
          </a:p>
        </p:txBody>
      </p:sp>
      <p:sp>
        <p:nvSpPr>
          <p:cNvPr id="19" name="TextBox 18">
            <a:extLst>
              <a:ext uri="{FF2B5EF4-FFF2-40B4-BE49-F238E27FC236}">
                <a16:creationId xmlns:a16="http://schemas.microsoft.com/office/drawing/2014/main" id="{26E4184C-C85D-4079-A1E4-DEE06104CE29}"/>
              </a:ext>
            </a:extLst>
          </p:cNvPr>
          <p:cNvSpPr txBox="1"/>
          <p:nvPr/>
        </p:nvSpPr>
        <p:spPr>
          <a:xfrm flipH="1">
            <a:off x="24791" y="6311542"/>
            <a:ext cx="561600" cy="217625"/>
          </a:xfrm>
          <a:prstGeom prst="rect">
            <a:avLst/>
          </a:prstGeom>
          <a:noFill/>
        </p:spPr>
        <p:txBody>
          <a:bodyPr wrap="square" lIns="90000" tIns="46800" rIns="0" bIns="46800"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fld id="{727B4C2D-45E2-4621-8491-2995EB46A674}" type="slidenum">
              <a:rPr lang="en-US" sz="800" kern="1200" smtClean="0">
                <a:solidFill>
                  <a:schemeClr val="accent1"/>
                </a:solidFill>
                <a:latin typeface="+mn-lt"/>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a:t>
            </a:fld>
            <a:endParaRPr lang="en-US" sz="800" kern="1200" dirty="0">
              <a:solidFill>
                <a:schemeClr val="accent1"/>
              </a:solidFill>
              <a:latin typeface="+mn-lt"/>
              <a:ea typeface="+mn-ea"/>
              <a:cs typeface="+mn-cs"/>
            </a:endParaRPr>
          </a:p>
        </p:txBody>
      </p:sp>
      <p:grpSp>
        <p:nvGrpSpPr>
          <p:cNvPr id="11" name="Group 10">
            <a:extLst>
              <a:ext uri="{FF2B5EF4-FFF2-40B4-BE49-F238E27FC236}">
                <a16:creationId xmlns:a16="http://schemas.microsoft.com/office/drawing/2014/main" id="{1616CE70-DCA6-448D-91B1-EF2E1829F833}"/>
              </a:ext>
            </a:extLst>
          </p:cNvPr>
          <p:cNvGrpSpPr/>
          <p:nvPr/>
        </p:nvGrpSpPr>
        <p:grpSpPr>
          <a:xfrm>
            <a:off x="11378499" y="6257044"/>
            <a:ext cx="319584" cy="318867"/>
            <a:chOff x="5376862" y="3430588"/>
            <a:chExt cx="1416051" cy="1412875"/>
          </a:xfrm>
        </p:grpSpPr>
        <p:sp>
          <p:nvSpPr>
            <p:cNvPr id="12" name="Oval 503">
              <a:extLst>
                <a:ext uri="{FF2B5EF4-FFF2-40B4-BE49-F238E27FC236}">
                  <a16:creationId xmlns:a16="http://schemas.microsoft.com/office/drawing/2014/main" id="{1DEEBF9E-F0BD-4AB5-A705-C1BEF4DEB9E3}"/>
                </a:ext>
              </a:extLst>
            </p:cNvPr>
            <p:cNvSpPr>
              <a:spLocks noChangeArrowheads="1"/>
            </p:cNvSpPr>
            <p:nvPr userDrawn="1"/>
          </p:nvSpPr>
          <p:spPr bwMode="auto">
            <a:xfrm>
              <a:off x="6510338" y="3430588"/>
              <a:ext cx="282575" cy="282575"/>
            </a:xfrm>
            <a:prstGeom prst="ellipse">
              <a:avLst/>
            </a:pr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04">
              <a:extLst>
                <a:ext uri="{FF2B5EF4-FFF2-40B4-BE49-F238E27FC236}">
                  <a16:creationId xmlns:a16="http://schemas.microsoft.com/office/drawing/2014/main" id="{31358443-CA48-4C33-B80C-3C54F733F208}"/>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5">
              <a:extLst>
                <a:ext uri="{FF2B5EF4-FFF2-40B4-BE49-F238E27FC236}">
                  <a16:creationId xmlns:a16="http://schemas.microsoft.com/office/drawing/2014/main" id="{25497808-311F-42DE-BCAC-95732420D679}"/>
                </a:ext>
              </a:extLst>
            </p:cNvPr>
            <p:cNvSpPr>
              <a:spLocks noChangeArrowheads="1"/>
            </p:cNvSpPr>
            <p:nvPr userDrawn="1"/>
          </p:nvSpPr>
          <p:spPr bwMode="auto">
            <a:xfrm>
              <a:off x="6510338" y="3430588"/>
              <a:ext cx="282575" cy="282575"/>
            </a:xfrm>
            <a:prstGeom prst="ellipse">
              <a:avLst/>
            </a:pr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06">
              <a:extLst>
                <a:ext uri="{FF2B5EF4-FFF2-40B4-BE49-F238E27FC236}">
                  <a16:creationId xmlns:a16="http://schemas.microsoft.com/office/drawing/2014/main" id="{F1EAF3E9-D924-4ACC-9D6C-A8210C89E3A4}"/>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2335155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7" name="Slide Number Placeholder 5">
            <a:extLst>
              <a:ext uri="{FF2B5EF4-FFF2-40B4-BE49-F238E27FC236}">
                <a16:creationId xmlns:a16="http://schemas.microsoft.com/office/drawing/2014/main" id="{77B404B5-8474-411C-B288-DD4B1ACBC8D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786522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2021 Microsoft. All rights reserved. </a:t>
            </a:r>
          </a:p>
        </p:txBody>
      </p:sp>
    </p:spTree>
    <p:extLst>
      <p:ext uri="{BB962C8B-B14F-4D97-AF65-F5344CB8AC3E}">
        <p14:creationId xmlns:p14="http://schemas.microsoft.com/office/powerpoint/2010/main" val="224408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ver - Dark">
    <p:bg>
      <p:bgPr>
        <a:solidFill>
          <a:schemeClr val="bg1">
            <a:alpha val="93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7C855B-3E54-4195-97AA-FE7037E9B549}"/>
              </a:ext>
            </a:extLst>
          </p:cNvPr>
          <p:cNvSpPr/>
          <p:nvPr/>
        </p:nvSpPr>
        <p:spPr>
          <a:xfrm>
            <a:off x="1" y="0"/>
            <a:ext cx="12191999" cy="6858000"/>
          </a:xfrm>
          <a:prstGeom prst="rect">
            <a:avLst/>
          </a:prstGeom>
          <a:solidFill>
            <a:srgbClr val="252F38"/>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28" name="Freeform: Shape 27">
            <a:extLst>
              <a:ext uri="{FF2B5EF4-FFF2-40B4-BE49-F238E27FC236}">
                <a16:creationId xmlns:a16="http://schemas.microsoft.com/office/drawing/2014/main" id="{2D0ACA56-508D-4360-AA71-81BB609CD244}"/>
              </a:ext>
            </a:extLst>
          </p:cNvPr>
          <p:cNvSpPr/>
          <p:nvPr/>
        </p:nvSpPr>
        <p:spPr>
          <a:xfrm flipV="1">
            <a:off x="0" y="0"/>
            <a:ext cx="3505200" cy="6858000"/>
          </a:xfrm>
          <a:custGeom>
            <a:avLst/>
            <a:gdLst>
              <a:gd name="connsiteX0" fmla="*/ 0 w 3505200"/>
              <a:gd name="connsiteY0" fmla="*/ 0 h 6858000"/>
              <a:gd name="connsiteX1" fmla="*/ 1978706 w 3505200"/>
              <a:gd name="connsiteY1" fmla="*/ 0 h 6858000"/>
              <a:gd name="connsiteX2" fmla="*/ 3505200 w 3505200"/>
              <a:gd name="connsiteY2" fmla="*/ 6858000 h 6858000"/>
              <a:gd name="connsiteX3" fmla="*/ 0 w 35052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05200" h="6858000">
                <a:moveTo>
                  <a:pt x="0" y="0"/>
                </a:moveTo>
                <a:lnTo>
                  <a:pt x="1978706" y="0"/>
                </a:lnTo>
                <a:lnTo>
                  <a:pt x="3505200" y="6858000"/>
                </a:lnTo>
                <a:lnTo>
                  <a:pt x="0" y="6858000"/>
                </a:lnTo>
                <a:close/>
              </a:path>
            </a:pathLst>
          </a:custGeom>
          <a:gradFill flip="none" rotWithShape="1">
            <a:gsLst>
              <a:gs pos="64000">
                <a:srgbClr val="006FC6"/>
              </a:gs>
              <a:gs pos="96000">
                <a:schemeClr val="accent4">
                  <a:alpha val="91000"/>
                </a:schemeClr>
              </a:gs>
              <a:gs pos="0">
                <a:srgbClr val="0040AA"/>
              </a:gs>
            </a:gsLst>
            <a:path path="circle">
              <a:fillToRect l="100000" t="100000"/>
            </a:path>
            <a:tileRect r="-100000" b="-100000"/>
          </a:gra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graphicFrame>
        <p:nvGraphicFramePr>
          <p:cNvPr id="3" name="Object 2"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8D03C20A-8BBF-4953-9E12-0C9789B95946}"/>
              </a:ext>
            </a:extLst>
          </p:cNvPr>
          <p:cNvGrpSpPr/>
          <p:nvPr/>
        </p:nvGrpSpPr>
        <p:grpSpPr>
          <a:xfrm>
            <a:off x="9699222" y="5716003"/>
            <a:ext cx="1465674" cy="460138"/>
            <a:chOff x="9699222" y="5716003"/>
            <a:chExt cx="1465674" cy="460138"/>
          </a:xfrm>
          <a:solidFill>
            <a:schemeClr val="bg1"/>
          </a:solidFill>
        </p:grpSpPr>
        <p:sp>
          <p:nvSpPr>
            <p:cNvPr id="7" name="Freeform: Shape 6">
              <a:extLst>
                <a:ext uri="{FF2B5EF4-FFF2-40B4-BE49-F238E27FC236}">
                  <a16:creationId xmlns:a16="http://schemas.microsoft.com/office/drawing/2014/main" id="{72E6D9B1-70BC-488B-AB63-12D552B7F87C}"/>
                </a:ext>
              </a:extLst>
            </p:cNvPr>
            <p:cNvSpPr/>
            <p:nvPr/>
          </p:nvSpPr>
          <p:spPr>
            <a:xfrm>
              <a:off x="10010229" y="5716003"/>
              <a:ext cx="80972" cy="80972"/>
            </a:xfrm>
            <a:custGeom>
              <a:avLst/>
              <a:gdLst>
                <a:gd name="connsiteX0" fmla="*/ 163259 w 323850"/>
                <a:gd name="connsiteY0" fmla="*/ 7144 h 323850"/>
                <a:gd name="connsiteX1" fmla="*/ 7144 w 323850"/>
                <a:gd name="connsiteY1" fmla="*/ 163544 h 323850"/>
                <a:gd name="connsiteX2" fmla="*/ 163259 w 323850"/>
                <a:gd name="connsiteY2" fmla="*/ 319564 h 323850"/>
                <a:gd name="connsiteX3" fmla="*/ 319373 w 323850"/>
                <a:gd name="connsiteY3" fmla="*/ 163544 h 323850"/>
                <a:gd name="connsiteX4" fmla="*/ 163259 w 323850"/>
                <a:gd name="connsiteY4" fmla="*/ 7144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323850">
                  <a:moveTo>
                    <a:pt x="163259" y="7144"/>
                  </a:moveTo>
                  <a:cubicBezTo>
                    <a:pt x="76962" y="7144"/>
                    <a:pt x="7144" y="77153"/>
                    <a:pt x="7144" y="163544"/>
                  </a:cubicBezTo>
                  <a:cubicBezTo>
                    <a:pt x="7144" y="249650"/>
                    <a:pt x="76867" y="319564"/>
                    <a:pt x="163259" y="319564"/>
                  </a:cubicBezTo>
                  <a:cubicBezTo>
                    <a:pt x="249364" y="319564"/>
                    <a:pt x="319373" y="249746"/>
                    <a:pt x="319373" y="163544"/>
                  </a:cubicBezTo>
                  <a:cubicBezTo>
                    <a:pt x="319373" y="77153"/>
                    <a:pt x="249364" y="7144"/>
                    <a:pt x="163259" y="7144"/>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3ECA5B2-774A-4B25-9D8E-2C4A71A23CC6}"/>
                </a:ext>
              </a:extLst>
            </p:cNvPr>
            <p:cNvSpPr/>
            <p:nvPr/>
          </p:nvSpPr>
          <p:spPr>
            <a:xfrm>
              <a:off x="9699222" y="5766920"/>
              <a:ext cx="319127" cy="340560"/>
            </a:xfrm>
            <a:custGeom>
              <a:avLst/>
              <a:gdLst>
                <a:gd name="connsiteX0" fmla="*/ 1064804 w 1276350"/>
                <a:gd name="connsiteY0" fmla="*/ 460439 h 1362075"/>
                <a:gd name="connsiteX1" fmla="*/ 1259781 w 1276350"/>
                <a:gd name="connsiteY1" fmla="*/ 203741 h 1362075"/>
                <a:gd name="connsiteX2" fmla="*/ 1261876 w 1276350"/>
                <a:gd name="connsiteY2" fmla="*/ 158687 h 1362075"/>
                <a:gd name="connsiteX3" fmla="*/ 1179009 w 1276350"/>
                <a:gd name="connsiteY3" fmla="*/ 25814 h 1362075"/>
                <a:gd name="connsiteX4" fmla="*/ 1145004 w 1276350"/>
                <a:gd name="connsiteY4" fmla="*/ 7145 h 1362075"/>
                <a:gd name="connsiteX5" fmla="*/ 787531 w 1276350"/>
                <a:gd name="connsiteY5" fmla="*/ 9621 h 1362075"/>
                <a:gd name="connsiteX6" fmla="*/ 787531 w 1276350"/>
                <a:gd name="connsiteY6" fmla="*/ 9621 h 1362075"/>
                <a:gd name="connsiteX7" fmla="*/ 591507 w 1276350"/>
                <a:gd name="connsiteY7" fmla="*/ 9431 h 1362075"/>
                <a:gd name="connsiteX8" fmla="*/ 581315 w 1276350"/>
                <a:gd name="connsiteY8" fmla="*/ 38387 h 1362075"/>
                <a:gd name="connsiteX9" fmla="*/ 636274 w 1276350"/>
                <a:gd name="connsiteY9" fmla="*/ 82678 h 1362075"/>
                <a:gd name="connsiteX10" fmla="*/ 662944 w 1276350"/>
                <a:gd name="connsiteY10" fmla="*/ 94965 h 1362075"/>
                <a:gd name="connsiteX11" fmla="*/ 1003368 w 1276350"/>
                <a:gd name="connsiteY11" fmla="*/ 159068 h 1362075"/>
                <a:gd name="connsiteX12" fmla="*/ 582172 w 1276350"/>
                <a:gd name="connsiteY12" fmla="*/ 611601 h 1362075"/>
                <a:gd name="connsiteX13" fmla="*/ 27817 w 1276350"/>
                <a:gd name="connsiteY13" fmla="*/ 690373 h 1362075"/>
                <a:gd name="connsiteX14" fmla="*/ 13625 w 1276350"/>
                <a:gd name="connsiteY14" fmla="*/ 730473 h 1362075"/>
                <a:gd name="connsiteX15" fmla="*/ 67727 w 1276350"/>
                <a:gd name="connsiteY15" fmla="*/ 788576 h 1362075"/>
                <a:gd name="connsiteX16" fmla="*/ 109256 w 1276350"/>
                <a:gd name="connsiteY16" fmla="*/ 806197 h 1362075"/>
                <a:gd name="connsiteX17" fmla="*/ 644370 w 1276350"/>
                <a:gd name="connsiteY17" fmla="*/ 797434 h 1362075"/>
                <a:gd name="connsiteX18" fmla="*/ 700473 w 1276350"/>
                <a:gd name="connsiteY18" fmla="*/ 781146 h 1362075"/>
                <a:gd name="connsiteX19" fmla="*/ 828679 w 1276350"/>
                <a:gd name="connsiteY19" fmla="*/ 703041 h 1362075"/>
                <a:gd name="connsiteX20" fmla="*/ 1099284 w 1276350"/>
                <a:gd name="connsiteY20" fmla="*/ 917830 h 1362075"/>
                <a:gd name="connsiteX21" fmla="*/ 1118715 w 1276350"/>
                <a:gd name="connsiteY21" fmla="*/ 952025 h 1362075"/>
                <a:gd name="connsiteX22" fmla="*/ 1170246 w 1276350"/>
                <a:gd name="connsiteY22" fmla="*/ 1331310 h 1362075"/>
                <a:gd name="connsiteX23" fmla="*/ 1205964 w 1276350"/>
                <a:gd name="connsiteY23" fmla="*/ 1362552 h 1362075"/>
                <a:gd name="connsiteX24" fmla="*/ 1233492 w 1276350"/>
                <a:gd name="connsiteY24" fmla="*/ 1362552 h 1362075"/>
                <a:gd name="connsiteX25" fmla="*/ 1269591 w 1276350"/>
                <a:gd name="connsiteY25" fmla="*/ 1326643 h 1362075"/>
                <a:gd name="connsiteX26" fmla="*/ 1271211 w 1276350"/>
                <a:gd name="connsiteY26" fmla="*/ 905733 h 1362075"/>
                <a:gd name="connsiteX27" fmla="*/ 1251399 w 1276350"/>
                <a:gd name="connsiteY27" fmla="*/ 845440 h 1362075"/>
                <a:gd name="connsiteX28" fmla="*/ 1015274 w 1276350"/>
                <a:gd name="connsiteY28" fmla="*/ 527210 h 1362075"/>
                <a:gd name="connsiteX29" fmla="*/ 1064804 w 1276350"/>
                <a:gd name="connsiteY29" fmla="*/ 460439 h 13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76350" h="1362075">
                  <a:moveTo>
                    <a:pt x="1064804" y="460439"/>
                  </a:moveTo>
                  <a:lnTo>
                    <a:pt x="1259781" y="203741"/>
                  </a:lnTo>
                  <a:cubicBezTo>
                    <a:pt x="1269782" y="190596"/>
                    <a:pt x="1270544" y="172689"/>
                    <a:pt x="1261876" y="158687"/>
                  </a:cubicBezTo>
                  <a:lnTo>
                    <a:pt x="1179009" y="25814"/>
                  </a:lnTo>
                  <a:cubicBezTo>
                    <a:pt x="1171674" y="14098"/>
                    <a:pt x="1158816" y="7049"/>
                    <a:pt x="1145004" y="7145"/>
                  </a:cubicBezTo>
                  <a:lnTo>
                    <a:pt x="787531" y="9621"/>
                  </a:lnTo>
                  <a:lnTo>
                    <a:pt x="787531" y="9621"/>
                  </a:lnTo>
                  <a:lnTo>
                    <a:pt x="591507" y="9431"/>
                  </a:lnTo>
                  <a:cubicBezTo>
                    <a:pt x="576171" y="9431"/>
                    <a:pt x="569313" y="28671"/>
                    <a:pt x="581315" y="38387"/>
                  </a:cubicBezTo>
                  <a:lnTo>
                    <a:pt x="636274" y="82678"/>
                  </a:lnTo>
                  <a:cubicBezTo>
                    <a:pt x="643989" y="88869"/>
                    <a:pt x="653133" y="93155"/>
                    <a:pt x="662944" y="94965"/>
                  </a:cubicBezTo>
                  <a:lnTo>
                    <a:pt x="1003368" y="159068"/>
                  </a:lnTo>
                  <a:lnTo>
                    <a:pt x="582172" y="611601"/>
                  </a:lnTo>
                  <a:lnTo>
                    <a:pt x="27817" y="690373"/>
                  </a:lnTo>
                  <a:cubicBezTo>
                    <a:pt x="8576" y="693135"/>
                    <a:pt x="385" y="716281"/>
                    <a:pt x="13625" y="730473"/>
                  </a:cubicBezTo>
                  <a:lnTo>
                    <a:pt x="67727" y="788576"/>
                  </a:lnTo>
                  <a:cubicBezTo>
                    <a:pt x="78395" y="800101"/>
                    <a:pt x="93540" y="806483"/>
                    <a:pt x="109256" y="806197"/>
                  </a:cubicBezTo>
                  <a:lnTo>
                    <a:pt x="644370" y="797434"/>
                  </a:lnTo>
                  <a:cubicBezTo>
                    <a:pt x="664182" y="797148"/>
                    <a:pt x="683518" y="791529"/>
                    <a:pt x="700473" y="781146"/>
                  </a:cubicBezTo>
                  <a:lnTo>
                    <a:pt x="828679" y="703041"/>
                  </a:lnTo>
                  <a:lnTo>
                    <a:pt x="1099284" y="917830"/>
                  </a:lnTo>
                  <a:cubicBezTo>
                    <a:pt x="1109952" y="926307"/>
                    <a:pt x="1116906" y="938499"/>
                    <a:pt x="1118715" y="952025"/>
                  </a:cubicBezTo>
                  <a:lnTo>
                    <a:pt x="1170246" y="1331310"/>
                  </a:lnTo>
                  <a:cubicBezTo>
                    <a:pt x="1172627" y="1349217"/>
                    <a:pt x="1187962" y="1362552"/>
                    <a:pt x="1205964" y="1362552"/>
                  </a:cubicBezTo>
                  <a:lnTo>
                    <a:pt x="1233492" y="1362552"/>
                  </a:lnTo>
                  <a:cubicBezTo>
                    <a:pt x="1253399" y="1362552"/>
                    <a:pt x="1269496" y="1346455"/>
                    <a:pt x="1269591" y="1326643"/>
                  </a:cubicBezTo>
                  <a:lnTo>
                    <a:pt x="1271211" y="905733"/>
                  </a:lnTo>
                  <a:cubicBezTo>
                    <a:pt x="1271306" y="884016"/>
                    <a:pt x="1264353" y="862871"/>
                    <a:pt x="1251399" y="845440"/>
                  </a:cubicBezTo>
                  <a:lnTo>
                    <a:pt x="1015274" y="527210"/>
                  </a:lnTo>
                  <a:lnTo>
                    <a:pt x="1064804" y="46043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8BBFEBF-DA14-4213-B08A-FFBD9C588A80}"/>
                </a:ext>
              </a:extLst>
            </p:cNvPr>
            <p:cNvSpPr/>
            <p:nvPr/>
          </p:nvSpPr>
          <p:spPr>
            <a:xfrm>
              <a:off x="10167744" y="5779614"/>
              <a:ext cx="192905" cy="238154"/>
            </a:xfrm>
            <a:custGeom>
              <a:avLst/>
              <a:gdLst>
                <a:gd name="connsiteX0" fmla="*/ 538163 w 771525"/>
                <a:gd name="connsiteY0" fmla="*/ 946499 h 952500"/>
                <a:gd name="connsiteX1" fmla="*/ 353663 w 771525"/>
                <a:gd name="connsiteY1" fmla="*/ 612648 h 952500"/>
                <a:gd name="connsiteX2" fmla="*/ 207169 w 771525"/>
                <a:gd name="connsiteY2" fmla="*/ 612648 h 952500"/>
                <a:gd name="connsiteX3" fmla="*/ 207169 w 771525"/>
                <a:gd name="connsiteY3" fmla="*/ 946404 h 952500"/>
                <a:gd name="connsiteX4" fmla="*/ 7144 w 771525"/>
                <a:gd name="connsiteY4" fmla="*/ 946404 h 952500"/>
                <a:gd name="connsiteX5" fmla="*/ 7144 w 771525"/>
                <a:gd name="connsiteY5" fmla="*/ 7144 h 952500"/>
                <a:gd name="connsiteX6" fmla="*/ 446532 w 771525"/>
                <a:gd name="connsiteY6" fmla="*/ 7144 h 952500"/>
                <a:gd name="connsiteX7" fmla="*/ 763429 w 771525"/>
                <a:gd name="connsiteY7" fmla="*/ 309944 h 952500"/>
                <a:gd name="connsiteX8" fmla="*/ 556451 w 771525"/>
                <a:gd name="connsiteY8" fmla="*/ 588836 h 952500"/>
                <a:gd name="connsiteX9" fmla="*/ 769144 w 771525"/>
                <a:gd name="connsiteY9" fmla="*/ 946595 h 952500"/>
                <a:gd name="connsiteX10" fmla="*/ 538163 w 771525"/>
                <a:gd name="connsiteY10" fmla="*/ 946595 h 952500"/>
                <a:gd name="connsiteX11" fmla="*/ 557879 w 771525"/>
                <a:gd name="connsiteY11" fmla="*/ 308515 h 952500"/>
                <a:gd name="connsiteX12" fmla="*/ 418433 w 771525"/>
                <a:gd name="connsiteY12" fmla="*/ 183166 h 952500"/>
                <a:gd name="connsiteX13" fmla="*/ 207169 w 771525"/>
                <a:gd name="connsiteY13" fmla="*/ 183166 h 952500"/>
                <a:gd name="connsiteX14" fmla="*/ 207169 w 771525"/>
                <a:gd name="connsiteY14" fmla="*/ 436626 h 952500"/>
                <a:gd name="connsiteX15" fmla="*/ 418433 w 771525"/>
                <a:gd name="connsiteY15" fmla="*/ 436626 h 952500"/>
                <a:gd name="connsiteX16" fmla="*/ 557879 w 771525"/>
                <a:gd name="connsiteY16" fmla="*/ 308515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525" h="952500">
                  <a:moveTo>
                    <a:pt x="538163" y="946499"/>
                  </a:moveTo>
                  <a:lnTo>
                    <a:pt x="353663" y="612648"/>
                  </a:lnTo>
                  <a:lnTo>
                    <a:pt x="207169" y="612648"/>
                  </a:lnTo>
                  <a:lnTo>
                    <a:pt x="207169" y="946404"/>
                  </a:lnTo>
                  <a:lnTo>
                    <a:pt x="7144" y="946404"/>
                  </a:lnTo>
                  <a:lnTo>
                    <a:pt x="7144" y="7144"/>
                  </a:lnTo>
                  <a:lnTo>
                    <a:pt x="446532" y="7144"/>
                  </a:lnTo>
                  <a:cubicBezTo>
                    <a:pt x="642271" y="7144"/>
                    <a:pt x="763429" y="135255"/>
                    <a:pt x="763429" y="309944"/>
                  </a:cubicBezTo>
                  <a:cubicBezTo>
                    <a:pt x="763429" y="474726"/>
                    <a:pt x="657797" y="564833"/>
                    <a:pt x="556451" y="588836"/>
                  </a:cubicBezTo>
                  <a:lnTo>
                    <a:pt x="769144" y="946595"/>
                  </a:lnTo>
                  <a:lnTo>
                    <a:pt x="538163" y="946595"/>
                  </a:lnTo>
                  <a:close/>
                  <a:moveTo>
                    <a:pt x="557879" y="308515"/>
                  </a:moveTo>
                  <a:cubicBezTo>
                    <a:pt x="557879" y="231077"/>
                    <a:pt x="497300" y="183166"/>
                    <a:pt x="418433" y="183166"/>
                  </a:cubicBezTo>
                  <a:lnTo>
                    <a:pt x="207169" y="183166"/>
                  </a:lnTo>
                  <a:lnTo>
                    <a:pt x="207169" y="436626"/>
                  </a:lnTo>
                  <a:lnTo>
                    <a:pt x="418433" y="436626"/>
                  </a:lnTo>
                  <a:cubicBezTo>
                    <a:pt x="497300" y="436626"/>
                    <a:pt x="557879" y="388715"/>
                    <a:pt x="557879" y="308515"/>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1B44E1E-A940-4B1B-ACF2-206AC1F4ABEE}"/>
                </a:ext>
              </a:extLst>
            </p:cNvPr>
            <p:cNvSpPr/>
            <p:nvPr/>
          </p:nvSpPr>
          <p:spPr>
            <a:xfrm>
              <a:off x="10394181" y="5779614"/>
              <a:ext cx="169090" cy="238154"/>
            </a:xfrm>
            <a:custGeom>
              <a:avLst/>
              <a:gdLst>
                <a:gd name="connsiteX0" fmla="*/ 7144 w 676275"/>
                <a:gd name="connsiteY0" fmla="*/ 946499 h 952500"/>
                <a:gd name="connsiteX1" fmla="*/ 7144 w 676275"/>
                <a:gd name="connsiteY1" fmla="*/ 7144 h 952500"/>
                <a:gd name="connsiteX2" fmla="*/ 671894 w 676275"/>
                <a:gd name="connsiteY2" fmla="*/ 7144 h 952500"/>
                <a:gd name="connsiteX3" fmla="*/ 671894 w 676275"/>
                <a:gd name="connsiteY3" fmla="*/ 183166 h 952500"/>
                <a:gd name="connsiteX4" fmla="*/ 207169 w 676275"/>
                <a:gd name="connsiteY4" fmla="*/ 183166 h 952500"/>
                <a:gd name="connsiteX5" fmla="*/ 207169 w 676275"/>
                <a:gd name="connsiteY5" fmla="*/ 380333 h 952500"/>
                <a:gd name="connsiteX6" fmla="*/ 662083 w 676275"/>
                <a:gd name="connsiteY6" fmla="*/ 380333 h 952500"/>
                <a:gd name="connsiteX7" fmla="*/ 662083 w 676275"/>
                <a:gd name="connsiteY7" fmla="*/ 556355 h 952500"/>
                <a:gd name="connsiteX8" fmla="*/ 207169 w 676275"/>
                <a:gd name="connsiteY8" fmla="*/ 556355 h 952500"/>
                <a:gd name="connsiteX9" fmla="*/ 207169 w 676275"/>
                <a:gd name="connsiteY9" fmla="*/ 770382 h 952500"/>
                <a:gd name="connsiteX10" fmla="*/ 671894 w 676275"/>
                <a:gd name="connsiteY10" fmla="*/ 770382 h 952500"/>
                <a:gd name="connsiteX11" fmla="*/ 671894 w 676275"/>
                <a:gd name="connsiteY11" fmla="*/ 946404 h 952500"/>
                <a:gd name="connsiteX12" fmla="*/ 7144 w 676275"/>
                <a:gd name="connsiteY12" fmla="*/ 946404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952500">
                  <a:moveTo>
                    <a:pt x="7144" y="946499"/>
                  </a:moveTo>
                  <a:lnTo>
                    <a:pt x="7144" y="7144"/>
                  </a:lnTo>
                  <a:lnTo>
                    <a:pt x="671894" y="7144"/>
                  </a:lnTo>
                  <a:lnTo>
                    <a:pt x="671894" y="183166"/>
                  </a:lnTo>
                  <a:lnTo>
                    <a:pt x="207169" y="183166"/>
                  </a:lnTo>
                  <a:lnTo>
                    <a:pt x="207169" y="380333"/>
                  </a:lnTo>
                  <a:lnTo>
                    <a:pt x="662083" y="380333"/>
                  </a:lnTo>
                  <a:lnTo>
                    <a:pt x="662083" y="556355"/>
                  </a:lnTo>
                  <a:lnTo>
                    <a:pt x="207169" y="556355"/>
                  </a:lnTo>
                  <a:lnTo>
                    <a:pt x="207169" y="770382"/>
                  </a:lnTo>
                  <a:lnTo>
                    <a:pt x="671894" y="770382"/>
                  </a:lnTo>
                  <a:lnTo>
                    <a:pt x="671894" y="946404"/>
                  </a:lnTo>
                  <a:lnTo>
                    <a:pt x="7144" y="946404"/>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0A6F8DD-8AEF-465D-BC8B-C79FE002A874}"/>
                </a:ext>
              </a:extLst>
            </p:cNvPr>
            <p:cNvSpPr/>
            <p:nvPr/>
          </p:nvSpPr>
          <p:spPr>
            <a:xfrm>
              <a:off x="10599446" y="5779614"/>
              <a:ext cx="190523" cy="238154"/>
            </a:xfrm>
            <a:custGeom>
              <a:avLst/>
              <a:gdLst>
                <a:gd name="connsiteX0" fmla="*/ 7144 w 762000"/>
                <a:gd name="connsiteY0" fmla="*/ 946499 h 952500"/>
                <a:gd name="connsiteX1" fmla="*/ 7144 w 762000"/>
                <a:gd name="connsiteY1" fmla="*/ 7144 h 952500"/>
                <a:gd name="connsiteX2" fmla="*/ 446532 w 762000"/>
                <a:gd name="connsiteY2" fmla="*/ 7144 h 952500"/>
                <a:gd name="connsiteX3" fmla="*/ 762000 w 762000"/>
                <a:gd name="connsiteY3" fmla="*/ 309944 h 952500"/>
                <a:gd name="connsiteX4" fmla="*/ 446532 w 762000"/>
                <a:gd name="connsiteY4" fmla="*/ 611315 h 952500"/>
                <a:gd name="connsiteX5" fmla="*/ 207074 w 762000"/>
                <a:gd name="connsiteY5" fmla="*/ 611315 h 952500"/>
                <a:gd name="connsiteX6" fmla="*/ 207074 w 762000"/>
                <a:gd name="connsiteY6" fmla="*/ 946499 h 952500"/>
                <a:gd name="connsiteX7" fmla="*/ 7144 w 762000"/>
                <a:gd name="connsiteY7" fmla="*/ 946499 h 952500"/>
                <a:gd name="connsiteX8" fmla="*/ 557784 w 762000"/>
                <a:gd name="connsiteY8" fmla="*/ 309848 h 952500"/>
                <a:gd name="connsiteX9" fmla="*/ 418338 w 762000"/>
                <a:gd name="connsiteY9" fmla="*/ 183071 h 952500"/>
                <a:gd name="connsiteX10" fmla="*/ 207074 w 762000"/>
                <a:gd name="connsiteY10" fmla="*/ 183071 h 952500"/>
                <a:gd name="connsiteX11" fmla="*/ 207074 w 762000"/>
                <a:gd name="connsiteY11" fmla="*/ 435197 h 952500"/>
                <a:gd name="connsiteX12" fmla="*/ 418338 w 762000"/>
                <a:gd name="connsiteY12" fmla="*/ 435197 h 952500"/>
                <a:gd name="connsiteX13" fmla="*/ 557784 w 762000"/>
                <a:gd name="connsiteY13" fmla="*/ 309848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0" h="952500">
                  <a:moveTo>
                    <a:pt x="7144" y="946499"/>
                  </a:moveTo>
                  <a:lnTo>
                    <a:pt x="7144" y="7144"/>
                  </a:lnTo>
                  <a:lnTo>
                    <a:pt x="446532" y="7144"/>
                  </a:lnTo>
                  <a:cubicBezTo>
                    <a:pt x="650748" y="7144"/>
                    <a:pt x="762000" y="145161"/>
                    <a:pt x="762000" y="309944"/>
                  </a:cubicBezTo>
                  <a:cubicBezTo>
                    <a:pt x="762000" y="473297"/>
                    <a:pt x="649319" y="611315"/>
                    <a:pt x="446532" y="611315"/>
                  </a:cubicBezTo>
                  <a:lnTo>
                    <a:pt x="207074" y="611315"/>
                  </a:lnTo>
                  <a:lnTo>
                    <a:pt x="207074" y="946499"/>
                  </a:lnTo>
                  <a:lnTo>
                    <a:pt x="7144" y="946499"/>
                  </a:lnTo>
                  <a:close/>
                  <a:moveTo>
                    <a:pt x="557784" y="309848"/>
                  </a:moveTo>
                  <a:cubicBezTo>
                    <a:pt x="557784" y="230981"/>
                    <a:pt x="497205" y="183071"/>
                    <a:pt x="418338" y="183071"/>
                  </a:cubicBezTo>
                  <a:lnTo>
                    <a:pt x="207074" y="183071"/>
                  </a:lnTo>
                  <a:lnTo>
                    <a:pt x="207074" y="435197"/>
                  </a:lnTo>
                  <a:lnTo>
                    <a:pt x="418338" y="435197"/>
                  </a:lnTo>
                  <a:cubicBezTo>
                    <a:pt x="497300" y="435197"/>
                    <a:pt x="557784" y="387382"/>
                    <a:pt x="557784" y="309848"/>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3A4F70-6063-4F20-8EA2-D72D144A8788}"/>
                </a:ext>
              </a:extLst>
            </p:cNvPr>
            <p:cNvSpPr/>
            <p:nvPr/>
          </p:nvSpPr>
          <p:spPr>
            <a:xfrm>
              <a:off x="10817405" y="5779614"/>
              <a:ext cx="152419" cy="238154"/>
            </a:xfrm>
            <a:custGeom>
              <a:avLst/>
              <a:gdLst>
                <a:gd name="connsiteX0" fmla="*/ 7144 w 609600"/>
                <a:gd name="connsiteY0" fmla="*/ 946499 h 952500"/>
                <a:gd name="connsiteX1" fmla="*/ 7144 w 609600"/>
                <a:gd name="connsiteY1" fmla="*/ 7144 h 952500"/>
                <a:gd name="connsiteX2" fmla="*/ 208502 w 609600"/>
                <a:gd name="connsiteY2" fmla="*/ 7144 h 952500"/>
                <a:gd name="connsiteX3" fmla="*/ 208502 w 609600"/>
                <a:gd name="connsiteY3" fmla="*/ 770477 h 952500"/>
                <a:gd name="connsiteX4" fmla="*/ 605694 w 609600"/>
                <a:gd name="connsiteY4" fmla="*/ 770477 h 952500"/>
                <a:gd name="connsiteX5" fmla="*/ 605694 w 609600"/>
                <a:gd name="connsiteY5" fmla="*/ 946499 h 952500"/>
                <a:gd name="connsiteX6" fmla="*/ 7144 w 609600"/>
                <a:gd name="connsiteY6" fmla="*/ 946499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952500">
                  <a:moveTo>
                    <a:pt x="7144" y="946499"/>
                  </a:moveTo>
                  <a:lnTo>
                    <a:pt x="7144" y="7144"/>
                  </a:lnTo>
                  <a:lnTo>
                    <a:pt x="208502" y="7144"/>
                  </a:lnTo>
                  <a:lnTo>
                    <a:pt x="208502" y="770477"/>
                  </a:lnTo>
                  <a:lnTo>
                    <a:pt x="605694" y="770477"/>
                  </a:lnTo>
                  <a:lnTo>
                    <a:pt x="605694" y="946499"/>
                  </a:lnTo>
                  <a:lnTo>
                    <a:pt x="7144" y="946499"/>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91D5518-2665-4195-A8F8-3264F899BC77}"/>
                </a:ext>
              </a:extLst>
            </p:cNvPr>
            <p:cNvSpPr/>
            <p:nvPr/>
          </p:nvSpPr>
          <p:spPr>
            <a:xfrm>
              <a:off x="10931505" y="5779590"/>
              <a:ext cx="233391" cy="238154"/>
            </a:xfrm>
            <a:custGeom>
              <a:avLst/>
              <a:gdLst>
                <a:gd name="connsiteX0" fmla="*/ 367665 w 933450"/>
                <a:gd name="connsiteY0" fmla="*/ 946595 h 952500"/>
                <a:gd name="connsiteX1" fmla="*/ 367665 w 933450"/>
                <a:gd name="connsiteY1" fmla="*/ 562070 h 952500"/>
                <a:gd name="connsiteX2" fmla="*/ 7144 w 933450"/>
                <a:gd name="connsiteY2" fmla="*/ 7144 h 952500"/>
                <a:gd name="connsiteX3" fmla="*/ 235268 w 933450"/>
                <a:gd name="connsiteY3" fmla="*/ 7144 h 952500"/>
                <a:gd name="connsiteX4" fmla="*/ 467678 w 933450"/>
                <a:gd name="connsiteY4" fmla="*/ 383191 h 952500"/>
                <a:gd name="connsiteX5" fmla="*/ 700088 w 933450"/>
                <a:gd name="connsiteY5" fmla="*/ 7144 h 952500"/>
                <a:gd name="connsiteX6" fmla="*/ 926878 w 933450"/>
                <a:gd name="connsiteY6" fmla="*/ 7144 h 952500"/>
                <a:gd name="connsiteX7" fmla="*/ 567786 w 933450"/>
                <a:gd name="connsiteY7" fmla="*/ 562070 h 952500"/>
                <a:gd name="connsiteX8" fmla="*/ 567786 w 933450"/>
                <a:gd name="connsiteY8" fmla="*/ 946499 h 952500"/>
                <a:gd name="connsiteX9" fmla="*/ 367665 w 933450"/>
                <a:gd name="connsiteY9" fmla="*/ 946499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450" h="952500">
                  <a:moveTo>
                    <a:pt x="367665" y="946595"/>
                  </a:moveTo>
                  <a:lnTo>
                    <a:pt x="367665" y="562070"/>
                  </a:lnTo>
                  <a:lnTo>
                    <a:pt x="7144" y="7144"/>
                  </a:lnTo>
                  <a:lnTo>
                    <a:pt x="235268" y="7144"/>
                  </a:lnTo>
                  <a:lnTo>
                    <a:pt x="467678" y="383191"/>
                  </a:lnTo>
                  <a:lnTo>
                    <a:pt x="700088" y="7144"/>
                  </a:lnTo>
                  <a:lnTo>
                    <a:pt x="926878" y="7144"/>
                  </a:lnTo>
                  <a:lnTo>
                    <a:pt x="567786" y="562070"/>
                  </a:lnTo>
                  <a:lnTo>
                    <a:pt x="567786" y="946499"/>
                  </a:lnTo>
                  <a:lnTo>
                    <a:pt x="367665" y="946499"/>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23FE072-CCB3-4607-B33F-904439777076}"/>
                </a:ext>
              </a:extLst>
            </p:cNvPr>
            <p:cNvSpPr/>
            <p:nvPr/>
          </p:nvSpPr>
          <p:spPr>
            <a:xfrm>
              <a:off x="10157575" y="6072948"/>
              <a:ext cx="100025" cy="100025"/>
            </a:xfrm>
            <a:custGeom>
              <a:avLst/>
              <a:gdLst>
                <a:gd name="connsiteX0" fmla="*/ 160877 w 400050"/>
                <a:gd name="connsiteY0" fmla="*/ 398526 h 400050"/>
                <a:gd name="connsiteX1" fmla="*/ 7144 w 400050"/>
                <a:gd name="connsiteY1" fmla="*/ 7144 h 400050"/>
                <a:gd name="connsiteX2" fmla="*/ 85154 w 400050"/>
                <a:gd name="connsiteY2" fmla="*/ 7144 h 400050"/>
                <a:gd name="connsiteX3" fmla="*/ 203645 w 400050"/>
                <a:gd name="connsiteY3" fmla="*/ 323374 h 400050"/>
                <a:gd name="connsiteX4" fmla="*/ 322136 w 400050"/>
                <a:gd name="connsiteY4" fmla="*/ 7144 h 400050"/>
                <a:gd name="connsiteX5" fmla="*/ 400145 w 400050"/>
                <a:gd name="connsiteY5" fmla="*/ 7144 h 400050"/>
                <a:gd name="connsiteX6" fmla="*/ 246412 w 400050"/>
                <a:gd name="connsiteY6" fmla="*/ 398526 h 400050"/>
                <a:gd name="connsiteX7" fmla="*/ 160877 w 400050"/>
                <a:gd name="connsiteY7" fmla="*/ 39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50" h="400050">
                  <a:moveTo>
                    <a:pt x="160877" y="398526"/>
                  </a:moveTo>
                  <a:lnTo>
                    <a:pt x="7144" y="7144"/>
                  </a:lnTo>
                  <a:lnTo>
                    <a:pt x="85154" y="7144"/>
                  </a:lnTo>
                  <a:lnTo>
                    <a:pt x="203645" y="323374"/>
                  </a:lnTo>
                  <a:lnTo>
                    <a:pt x="322136" y="7144"/>
                  </a:lnTo>
                  <a:lnTo>
                    <a:pt x="400145" y="7144"/>
                  </a:lnTo>
                  <a:lnTo>
                    <a:pt x="246412" y="398526"/>
                  </a:lnTo>
                  <a:lnTo>
                    <a:pt x="160877" y="398526"/>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A651B17-2DB1-4C5D-AB2E-6D5F20D29AC2}"/>
                </a:ext>
              </a:extLst>
            </p:cNvPr>
            <p:cNvSpPr/>
            <p:nvPr/>
          </p:nvSpPr>
          <p:spPr>
            <a:xfrm>
              <a:off x="10248978" y="6072948"/>
              <a:ext cx="100025" cy="100025"/>
            </a:xfrm>
            <a:custGeom>
              <a:avLst/>
              <a:gdLst>
                <a:gd name="connsiteX0" fmla="*/ 322231 w 400050"/>
                <a:gd name="connsiteY0" fmla="*/ 398526 h 400050"/>
                <a:gd name="connsiteX1" fmla="*/ 293465 w 400050"/>
                <a:gd name="connsiteY1" fmla="*/ 322802 h 400050"/>
                <a:gd name="connsiteX2" fmla="*/ 113919 w 400050"/>
                <a:gd name="connsiteY2" fmla="*/ 322802 h 400050"/>
                <a:gd name="connsiteX3" fmla="*/ 85154 w 400050"/>
                <a:gd name="connsiteY3" fmla="*/ 398526 h 400050"/>
                <a:gd name="connsiteX4" fmla="*/ 7144 w 400050"/>
                <a:gd name="connsiteY4" fmla="*/ 398526 h 400050"/>
                <a:gd name="connsiteX5" fmla="*/ 160877 w 400050"/>
                <a:gd name="connsiteY5" fmla="*/ 7144 h 400050"/>
                <a:gd name="connsiteX6" fmla="*/ 246507 w 400050"/>
                <a:gd name="connsiteY6" fmla="*/ 7144 h 400050"/>
                <a:gd name="connsiteX7" fmla="*/ 400241 w 400050"/>
                <a:gd name="connsiteY7" fmla="*/ 398526 h 400050"/>
                <a:gd name="connsiteX8" fmla="*/ 322231 w 400050"/>
                <a:gd name="connsiteY8" fmla="*/ 398526 h 400050"/>
                <a:gd name="connsiteX9" fmla="*/ 203740 w 400050"/>
                <a:gd name="connsiteY9" fmla="*/ 75819 h 400050"/>
                <a:gd name="connsiteX10" fmla="*/ 133350 w 400050"/>
                <a:gd name="connsiteY10" fmla="*/ 262414 h 400050"/>
                <a:gd name="connsiteX11" fmla="*/ 274129 w 400050"/>
                <a:gd name="connsiteY11" fmla="*/ 262414 h 400050"/>
                <a:gd name="connsiteX12" fmla="*/ 203740 w 400050"/>
                <a:gd name="connsiteY12" fmla="*/ 758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050" h="400050">
                  <a:moveTo>
                    <a:pt x="322231" y="398526"/>
                  </a:moveTo>
                  <a:lnTo>
                    <a:pt x="293465" y="322802"/>
                  </a:lnTo>
                  <a:lnTo>
                    <a:pt x="113919" y="322802"/>
                  </a:lnTo>
                  <a:lnTo>
                    <a:pt x="85154" y="398526"/>
                  </a:lnTo>
                  <a:lnTo>
                    <a:pt x="7144" y="398526"/>
                  </a:lnTo>
                  <a:lnTo>
                    <a:pt x="160877" y="7144"/>
                  </a:lnTo>
                  <a:lnTo>
                    <a:pt x="246507" y="7144"/>
                  </a:lnTo>
                  <a:lnTo>
                    <a:pt x="400241" y="398526"/>
                  </a:lnTo>
                  <a:lnTo>
                    <a:pt x="322231" y="398526"/>
                  </a:lnTo>
                  <a:close/>
                  <a:moveTo>
                    <a:pt x="203740" y="75819"/>
                  </a:moveTo>
                  <a:lnTo>
                    <a:pt x="133350" y="262414"/>
                  </a:lnTo>
                  <a:lnTo>
                    <a:pt x="274129" y="262414"/>
                  </a:lnTo>
                  <a:lnTo>
                    <a:pt x="203740" y="75819"/>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ABBE5F2-BDCE-48AB-8EC9-B0DCE5789287}"/>
                </a:ext>
              </a:extLst>
            </p:cNvPr>
            <p:cNvSpPr/>
            <p:nvPr/>
          </p:nvSpPr>
          <p:spPr>
            <a:xfrm>
              <a:off x="10356671" y="6072948"/>
              <a:ext cx="61920" cy="100025"/>
            </a:xfrm>
            <a:custGeom>
              <a:avLst/>
              <a:gdLst>
                <a:gd name="connsiteX0" fmla="*/ 7144 w 247650"/>
                <a:gd name="connsiteY0" fmla="*/ 398526 h 400050"/>
                <a:gd name="connsiteX1" fmla="*/ 7144 w 247650"/>
                <a:gd name="connsiteY1" fmla="*/ 7144 h 400050"/>
                <a:gd name="connsiteX2" fmla="*/ 75819 w 247650"/>
                <a:gd name="connsiteY2" fmla="*/ 7144 h 400050"/>
                <a:gd name="connsiteX3" fmla="*/ 75819 w 247650"/>
                <a:gd name="connsiteY3" fmla="*/ 338042 h 400050"/>
                <a:gd name="connsiteX4" fmla="*/ 248317 w 247650"/>
                <a:gd name="connsiteY4" fmla="*/ 338042 h 400050"/>
                <a:gd name="connsiteX5" fmla="*/ 248317 w 247650"/>
                <a:gd name="connsiteY5" fmla="*/ 398431 h 400050"/>
                <a:gd name="connsiteX6" fmla="*/ 7144 w 247650"/>
                <a:gd name="connsiteY6" fmla="*/ 39843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400050">
                  <a:moveTo>
                    <a:pt x="7144" y="398526"/>
                  </a:moveTo>
                  <a:lnTo>
                    <a:pt x="7144" y="7144"/>
                  </a:lnTo>
                  <a:lnTo>
                    <a:pt x="75819" y="7144"/>
                  </a:lnTo>
                  <a:lnTo>
                    <a:pt x="75819" y="338042"/>
                  </a:lnTo>
                  <a:lnTo>
                    <a:pt x="248317" y="338042"/>
                  </a:lnTo>
                  <a:lnTo>
                    <a:pt x="248317" y="398431"/>
                  </a:lnTo>
                  <a:lnTo>
                    <a:pt x="7144" y="398431"/>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ECBD6B2-A8A9-4417-9B8D-79D808E88E4B}"/>
                </a:ext>
              </a:extLst>
            </p:cNvPr>
            <p:cNvSpPr/>
            <p:nvPr/>
          </p:nvSpPr>
          <p:spPr>
            <a:xfrm>
              <a:off x="10423426" y="6071353"/>
              <a:ext cx="102406" cy="104788"/>
            </a:xfrm>
            <a:custGeom>
              <a:avLst/>
              <a:gdLst>
                <a:gd name="connsiteX0" fmla="*/ 7144 w 409575"/>
                <a:gd name="connsiteY0" fmla="*/ 209550 h 419100"/>
                <a:gd name="connsiteX1" fmla="*/ 207264 w 409575"/>
                <a:gd name="connsiteY1" fmla="*/ 7144 h 419100"/>
                <a:gd name="connsiteX2" fmla="*/ 407384 w 409575"/>
                <a:gd name="connsiteY2" fmla="*/ 209550 h 419100"/>
                <a:gd name="connsiteX3" fmla="*/ 207264 w 409575"/>
                <a:gd name="connsiteY3" fmla="*/ 411956 h 419100"/>
                <a:gd name="connsiteX4" fmla="*/ 7144 w 409575"/>
                <a:gd name="connsiteY4" fmla="*/ 209550 h 419100"/>
                <a:gd name="connsiteX5" fmla="*/ 336900 w 409575"/>
                <a:gd name="connsiteY5" fmla="*/ 209550 h 419100"/>
                <a:gd name="connsiteX6" fmla="*/ 207264 w 409575"/>
                <a:gd name="connsiteY6" fmla="*/ 68104 h 419100"/>
                <a:gd name="connsiteX7" fmla="*/ 77629 w 409575"/>
                <a:gd name="connsiteY7" fmla="*/ 209550 h 419100"/>
                <a:gd name="connsiteX8" fmla="*/ 207264 w 409575"/>
                <a:gd name="connsiteY8" fmla="*/ 350996 h 419100"/>
                <a:gd name="connsiteX9" fmla="*/ 336900 w 409575"/>
                <a:gd name="connsiteY9" fmla="*/ 20955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9575" h="419100">
                  <a:moveTo>
                    <a:pt x="7144" y="209550"/>
                  </a:moveTo>
                  <a:cubicBezTo>
                    <a:pt x="7144" y="92773"/>
                    <a:pt x="89916" y="7144"/>
                    <a:pt x="207264" y="7144"/>
                  </a:cubicBezTo>
                  <a:cubicBezTo>
                    <a:pt x="324041" y="7144"/>
                    <a:pt x="407384" y="92773"/>
                    <a:pt x="407384" y="209550"/>
                  </a:cubicBezTo>
                  <a:cubicBezTo>
                    <a:pt x="407384" y="326326"/>
                    <a:pt x="324041" y="411956"/>
                    <a:pt x="207264" y="411956"/>
                  </a:cubicBezTo>
                  <a:cubicBezTo>
                    <a:pt x="89916" y="411956"/>
                    <a:pt x="7144" y="326326"/>
                    <a:pt x="7144" y="209550"/>
                  </a:cubicBezTo>
                  <a:close/>
                  <a:moveTo>
                    <a:pt x="336900" y="209550"/>
                  </a:moveTo>
                  <a:cubicBezTo>
                    <a:pt x="336900" y="128588"/>
                    <a:pt x="285845" y="68104"/>
                    <a:pt x="207264" y="68104"/>
                  </a:cubicBezTo>
                  <a:cubicBezTo>
                    <a:pt x="128016" y="68104"/>
                    <a:pt x="77629" y="128492"/>
                    <a:pt x="77629" y="209550"/>
                  </a:cubicBezTo>
                  <a:cubicBezTo>
                    <a:pt x="77629" y="289941"/>
                    <a:pt x="128111" y="350996"/>
                    <a:pt x="207264" y="350996"/>
                  </a:cubicBezTo>
                  <a:cubicBezTo>
                    <a:pt x="285845" y="350996"/>
                    <a:pt x="336900" y="289941"/>
                    <a:pt x="336900" y="209550"/>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60DC9E-BC68-420D-9079-ACBD9BF07D51}"/>
                </a:ext>
              </a:extLst>
            </p:cNvPr>
            <p:cNvSpPr/>
            <p:nvPr/>
          </p:nvSpPr>
          <p:spPr>
            <a:xfrm>
              <a:off x="10539907" y="6072948"/>
              <a:ext cx="78591" cy="100025"/>
            </a:xfrm>
            <a:custGeom>
              <a:avLst/>
              <a:gdLst>
                <a:gd name="connsiteX0" fmla="*/ 230696 w 314325"/>
                <a:gd name="connsiteY0" fmla="*/ 398526 h 400050"/>
                <a:gd name="connsiteX1" fmla="*/ 144494 w 314325"/>
                <a:gd name="connsiteY1" fmla="*/ 252413 h 400050"/>
                <a:gd name="connsiteX2" fmla="*/ 75819 w 314325"/>
                <a:gd name="connsiteY2" fmla="*/ 252413 h 400050"/>
                <a:gd name="connsiteX3" fmla="*/ 75819 w 314325"/>
                <a:gd name="connsiteY3" fmla="*/ 398526 h 400050"/>
                <a:gd name="connsiteX4" fmla="*/ 7144 w 314325"/>
                <a:gd name="connsiteY4" fmla="*/ 398526 h 400050"/>
                <a:gd name="connsiteX5" fmla="*/ 7144 w 314325"/>
                <a:gd name="connsiteY5" fmla="*/ 7144 h 400050"/>
                <a:gd name="connsiteX6" fmla="*/ 179070 w 314325"/>
                <a:gd name="connsiteY6" fmla="*/ 7144 h 400050"/>
                <a:gd name="connsiteX7" fmla="*/ 307562 w 314325"/>
                <a:gd name="connsiteY7" fmla="*/ 129730 h 400050"/>
                <a:gd name="connsiteX8" fmla="*/ 214313 w 314325"/>
                <a:gd name="connsiteY8" fmla="*/ 244697 h 400050"/>
                <a:gd name="connsiteX9" fmla="*/ 310515 w 314325"/>
                <a:gd name="connsiteY9" fmla="*/ 398431 h 400050"/>
                <a:gd name="connsiteX10" fmla="*/ 230696 w 314325"/>
                <a:gd name="connsiteY10" fmla="*/ 398431 h 400050"/>
                <a:gd name="connsiteX11" fmla="*/ 237173 w 314325"/>
                <a:gd name="connsiteY11" fmla="*/ 129254 h 400050"/>
                <a:gd name="connsiteX12" fmla="*/ 170307 w 314325"/>
                <a:gd name="connsiteY12" fmla="*/ 67627 h 400050"/>
                <a:gd name="connsiteX13" fmla="*/ 75819 w 314325"/>
                <a:gd name="connsiteY13" fmla="*/ 67627 h 400050"/>
                <a:gd name="connsiteX14" fmla="*/ 75819 w 314325"/>
                <a:gd name="connsiteY14" fmla="*/ 192024 h 400050"/>
                <a:gd name="connsiteX15" fmla="*/ 170307 w 314325"/>
                <a:gd name="connsiteY15" fmla="*/ 192024 h 400050"/>
                <a:gd name="connsiteX16" fmla="*/ 237173 w 314325"/>
                <a:gd name="connsiteY16" fmla="*/ 12925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4325" h="400050">
                  <a:moveTo>
                    <a:pt x="230696" y="398526"/>
                  </a:moveTo>
                  <a:lnTo>
                    <a:pt x="144494" y="252413"/>
                  </a:lnTo>
                  <a:lnTo>
                    <a:pt x="75819" y="252413"/>
                  </a:lnTo>
                  <a:lnTo>
                    <a:pt x="75819" y="398526"/>
                  </a:lnTo>
                  <a:lnTo>
                    <a:pt x="7144" y="398526"/>
                  </a:lnTo>
                  <a:lnTo>
                    <a:pt x="7144" y="7144"/>
                  </a:lnTo>
                  <a:lnTo>
                    <a:pt x="179070" y="7144"/>
                  </a:lnTo>
                  <a:cubicBezTo>
                    <a:pt x="256508" y="7144"/>
                    <a:pt x="307562" y="57055"/>
                    <a:pt x="307562" y="129730"/>
                  </a:cubicBezTo>
                  <a:cubicBezTo>
                    <a:pt x="307562" y="198977"/>
                    <a:pt x="261747" y="237077"/>
                    <a:pt x="214313" y="244697"/>
                  </a:cubicBezTo>
                  <a:lnTo>
                    <a:pt x="310515" y="398431"/>
                  </a:lnTo>
                  <a:lnTo>
                    <a:pt x="230696" y="398431"/>
                  </a:lnTo>
                  <a:close/>
                  <a:moveTo>
                    <a:pt x="237173" y="129254"/>
                  </a:moveTo>
                  <a:cubicBezTo>
                    <a:pt x="237173" y="91726"/>
                    <a:pt x="208979" y="67627"/>
                    <a:pt x="170307" y="67627"/>
                  </a:cubicBezTo>
                  <a:lnTo>
                    <a:pt x="75819" y="67627"/>
                  </a:lnTo>
                  <a:lnTo>
                    <a:pt x="75819" y="192024"/>
                  </a:lnTo>
                  <a:lnTo>
                    <a:pt x="170307" y="192024"/>
                  </a:lnTo>
                  <a:cubicBezTo>
                    <a:pt x="208979" y="192024"/>
                    <a:pt x="237173" y="167354"/>
                    <a:pt x="237173" y="129254"/>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9C4264E-B3DE-49C4-87E4-FEB934EFDC15}"/>
                </a:ext>
              </a:extLst>
            </p:cNvPr>
            <p:cNvSpPr/>
            <p:nvPr/>
          </p:nvSpPr>
          <p:spPr>
            <a:xfrm>
              <a:off x="10632192" y="6072948"/>
              <a:ext cx="69065" cy="100025"/>
            </a:xfrm>
            <a:custGeom>
              <a:avLst/>
              <a:gdLst>
                <a:gd name="connsiteX0" fmla="*/ 7144 w 276225"/>
                <a:gd name="connsiteY0" fmla="*/ 398526 h 400050"/>
                <a:gd name="connsiteX1" fmla="*/ 7144 w 276225"/>
                <a:gd name="connsiteY1" fmla="*/ 7144 h 400050"/>
                <a:gd name="connsiteX2" fmla="*/ 275273 w 276225"/>
                <a:gd name="connsiteY2" fmla="*/ 7144 h 400050"/>
                <a:gd name="connsiteX3" fmla="*/ 275273 w 276225"/>
                <a:gd name="connsiteY3" fmla="*/ 67532 h 400050"/>
                <a:gd name="connsiteX4" fmla="*/ 75819 w 276225"/>
                <a:gd name="connsiteY4" fmla="*/ 67532 h 400050"/>
                <a:gd name="connsiteX5" fmla="*/ 75819 w 276225"/>
                <a:gd name="connsiteY5" fmla="*/ 168497 h 400050"/>
                <a:gd name="connsiteX6" fmla="*/ 271177 w 276225"/>
                <a:gd name="connsiteY6" fmla="*/ 168497 h 400050"/>
                <a:gd name="connsiteX7" fmla="*/ 271177 w 276225"/>
                <a:gd name="connsiteY7" fmla="*/ 228886 h 400050"/>
                <a:gd name="connsiteX8" fmla="*/ 75819 w 276225"/>
                <a:gd name="connsiteY8" fmla="*/ 228886 h 400050"/>
                <a:gd name="connsiteX9" fmla="*/ 75819 w 276225"/>
                <a:gd name="connsiteY9" fmla="*/ 338042 h 400050"/>
                <a:gd name="connsiteX10" fmla="*/ 275273 w 276225"/>
                <a:gd name="connsiteY10" fmla="*/ 338042 h 400050"/>
                <a:gd name="connsiteX11" fmla="*/ 275273 w 276225"/>
                <a:gd name="connsiteY11" fmla="*/ 398431 h 400050"/>
                <a:gd name="connsiteX12" fmla="*/ 7144 w 276225"/>
                <a:gd name="connsiteY12" fmla="*/ 39843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5" h="400050">
                  <a:moveTo>
                    <a:pt x="7144" y="398526"/>
                  </a:moveTo>
                  <a:lnTo>
                    <a:pt x="7144" y="7144"/>
                  </a:lnTo>
                  <a:lnTo>
                    <a:pt x="275273" y="7144"/>
                  </a:lnTo>
                  <a:lnTo>
                    <a:pt x="275273" y="67532"/>
                  </a:lnTo>
                  <a:lnTo>
                    <a:pt x="75819" y="67532"/>
                  </a:lnTo>
                  <a:lnTo>
                    <a:pt x="75819" y="168497"/>
                  </a:lnTo>
                  <a:lnTo>
                    <a:pt x="271177" y="168497"/>
                  </a:lnTo>
                  <a:lnTo>
                    <a:pt x="271177" y="228886"/>
                  </a:lnTo>
                  <a:lnTo>
                    <a:pt x="75819" y="228886"/>
                  </a:lnTo>
                  <a:lnTo>
                    <a:pt x="75819" y="338042"/>
                  </a:lnTo>
                  <a:lnTo>
                    <a:pt x="275273" y="338042"/>
                  </a:lnTo>
                  <a:lnTo>
                    <a:pt x="275273" y="398431"/>
                  </a:lnTo>
                  <a:lnTo>
                    <a:pt x="7144" y="398431"/>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5011E0D-40F2-426B-9359-DF16566D6BB0}"/>
                </a:ext>
              </a:extLst>
            </p:cNvPr>
            <p:cNvSpPr/>
            <p:nvPr/>
          </p:nvSpPr>
          <p:spPr>
            <a:xfrm>
              <a:off x="10716832" y="6072948"/>
              <a:ext cx="104788" cy="100025"/>
            </a:xfrm>
            <a:custGeom>
              <a:avLst/>
              <a:gdLst>
                <a:gd name="connsiteX0" fmla="*/ 345186 w 419100"/>
                <a:gd name="connsiteY0" fmla="*/ 398526 h 400050"/>
                <a:gd name="connsiteX1" fmla="*/ 345186 w 419100"/>
                <a:gd name="connsiteY1" fmla="*/ 96393 h 400050"/>
                <a:gd name="connsiteX2" fmla="*/ 225457 w 419100"/>
                <a:gd name="connsiteY2" fmla="*/ 398526 h 400050"/>
                <a:gd name="connsiteX3" fmla="*/ 196120 w 419100"/>
                <a:gd name="connsiteY3" fmla="*/ 398526 h 400050"/>
                <a:gd name="connsiteX4" fmla="*/ 75819 w 419100"/>
                <a:gd name="connsiteY4" fmla="*/ 96393 h 400050"/>
                <a:gd name="connsiteX5" fmla="*/ 75819 w 419100"/>
                <a:gd name="connsiteY5" fmla="*/ 398526 h 400050"/>
                <a:gd name="connsiteX6" fmla="*/ 7144 w 419100"/>
                <a:gd name="connsiteY6" fmla="*/ 398526 h 400050"/>
                <a:gd name="connsiteX7" fmla="*/ 7144 w 419100"/>
                <a:gd name="connsiteY7" fmla="*/ 7144 h 400050"/>
                <a:gd name="connsiteX8" fmla="*/ 103918 w 419100"/>
                <a:gd name="connsiteY8" fmla="*/ 7144 h 400050"/>
                <a:gd name="connsiteX9" fmla="*/ 210693 w 419100"/>
                <a:gd name="connsiteY9" fmla="*/ 275844 h 400050"/>
                <a:gd name="connsiteX10" fmla="*/ 316897 w 419100"/>
                <a:gd name="connsiteY10" fmla="*/ 7144 h 400050"/>
                <a:gd name="connsiteX11" fmla="*/ 413671 w 419100"/>
                <a:gd name="connsiteY11" fmla="*/ 7144 h 400050"/>
                <a:gd name="connsiteX12" fmla="*/ 413671 w 419100"/>
                <a:gd name="connsiteY12" fmla="*/ 398526 h 400050"/>
                <a:gd name="connsiteX13" fmla="*/ 345186 w 419100"/>
                <a:gd name="connsiteY13" fmla="*/ 3985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9100" h="400050">
                  <a:moveTo>
                    <a:pt x="345186" y="398526"/>
                  </a:moveTo>
                  <a:lnTo>
                    <a:pt x="345186" y="96393"/>
                  </a:lnTo>
                  <a:lnTo>
                    <a:pt x="225457" y="398526"/>
                  </a:lnTo>
                  <a:lnTo>
                    <a:pt x="196120" y="398526"/>
                  </a:lnTo>
                  <a:lnTo>
                    <a:pt x="75819" y="96393"/>
                  </a:lnTo>
                  <a:lnTo>
                    <a:pt x="75819" y="398526"/>
                  </a:lnTo>
                  <a:lnTo>
                    <a:pt x="7144" y="398526"/>
                  </a:lnTo>
                  <a:lnTo>
                    <a:pt x="7144" y="7144"/>
                  </a:lnTo>
                  <a:lnTo>
                    <a:pt x="103918" y="7144"/>
                  </a:lnTo>
                  <a:lnTo>
                    <a:pt x="210693" y="275844"/>
                  </a:lnTo>
                  <a:lnTo>
                    <a:pt x="316897" y="7144"/>
                  </a:lnTo>
                  <a:lnTo>
                    <a:pt x="413671" y="7144"/>
                  </a:lnTo>
                  <a:lnTo>
                    <a:pt x="413671" y="398526"/>
                  </a:lnTo>
                  <a:lnTo>
                    <a:pt x="345186" y="398526"/>
                  </a:lnTo>
                  <a:close/>
                </a:path>
              </a:pathLst>
            </a:custGeom>
            <a:grpFill/>
            <a:ln w="9525"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0846FA92-A651-4D5A-8F32-5F6DB4AEA2D9}"/>
              </a:ext>
            </a:extLst>
          </p:cNvPr>
          <p:cNvGrpSpPr/>
          <p:nvPr/>
        </p:nvGrpSpPr>
        <p:grpSpPr>
          <a:xfrm>
            <a:off x="1568842" y="1529830"/>
            <a:ext cx="6750978" cy="3798340"/>
            <a:chOff x="1568842" y="1287695"/>
            <a:chExt cx="6750978" cy="3798340"/>
          </a:xfrm>
        </p:grpSpPr>
        <p:sp>
          <p:nvSpPr>
            <p:cNvPr id="36" name="Rectangle 35">
              <a:extLst>
                <a:ext uri="{FF2B5EF4-FFF2-40B4-BE49-F238E27FC236}">
                  <a16:creationId xmlns:a16="http://schemas.microsoft.com/office/drawing/2014/main" id="{217CE502-C695-4A79-ABC6-C74F27FA1E7D}"/>
                </a:ext>
              </a:extLst>
            </p:cNvPr>
            <p:cNvSpPr/>
            <p:nvPr userDrawn="1"/>
          </p:nvSpPr>
          <p:spPr>
            <a:xfrm>
              <a:off x="1568842" y="1287695"/>
              <a:ext cx="6750978" cy="3798340"/>
            </a:xfrm>
            <a:prstGeom prst="rect">
              <a:avLst/>
            </a:prstGeom>
            <a:solidFill>
              <a:srgbClr val="252F38"/>
            </a:solidFill>
            <a:ln w="25400">
              <a:noFill/>
              <a:headEnd type="triangle"/>
              <a:tailEnd type="none"/>
            </a:ln>
            <a:effectLst>
              <a:outerShdw blurRad="203200" dist="50800" dir="2400000" sx="102000" sy="102000" algn="tl" rotWithShape="0">
                <a:schemeClr val="tx1">
                  <a:alpha val="35000"/>
                </a:schemeClr>
              </a:outerShdw>
            </a:effectLst>
          </p:spPr>
          <p:style>
            <a:lnRef idx="1">
              <a:schemeClr val="accent1"/>
            </a:lnRef>
            <a:fillRef idx="0">
              <a:schemeClr val="accent1"/>
            </a:fillRef>
            <a:effectRef idx="0">
              <a:schemeClr val="accent1"/>
            </a:effectRef>
            <a:fontRef idx="minor">
              <a:schemeClr val="tx1"/>
            </a:fontRef>
          </p:style>
          <p:txBody>
            <a:bodyPr rtlCol="0" anchor="ctr"/>
            <a:lstStyle/>
            <a:p>
              <a:pPr lvl="0" algn="ctr"/>
              <a:endParaRPr lang="en-US"/>
            </a:p>
          </p:txBody>
        </p:sp>
        <p:sp>
          <p:nvSpPr>
            <p:cNvPr id="37" name="Rectangle 36">
              <a:extLst>
                <a:ext uri="{FF2B5EF4-FFF2-40B4-BE49-F238E27FC236}">
                  <a16:creationId xmlns:a16="http://schemas.microsoft.com/office/drawing/2014/main" id="{DE6F27E0-CA4D-415D-ACD3-17E9F6F643C9}"/>
                </a:ext>
              </a:extLst>
            </p:cNvPr>
            <p:cNvSpPr/>
            <p:nvPr userDrawn="1"/>
          </p:nvSpPr>
          <p:spPr>
            <a:xfrm>
              <a:off x="1732669" y="1433013"/>
              <a:ext cx="6423324" cy="3507704"/>
            </a:xfrm>
            <a:prstGeom prst="rect">
              <a:avLst/>
            </a:prstGeom>
            <a:noFill/>
            <a:ln w="3175">
              <a:solidFill>
                <a:srgbClr val="38465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Text Placeholder 4">
            <a:extLst>
              <a:ext uri="{FF2B5EF4-FFF2-40B4-BE49-F238E27FC236}">
                <a16:creationId xmlns:a16="http://schemas.microsoft.com/office/drawing/2014/main" id="{A4FC07FB-09B5-4630-900B-ACFB7E7F477C}"/>
              </a:ext>
            </a:extLst>
          </p:cNvPr>
          <p:cNvSpPr>
            <a:spLocks noGrp="1"/>
          </p:cNvSpPr>
          <p:nvPr>
            <p:ph type="body" sz="quarter" idx="14" hasCustomPrompt="1"/>
          </p:nvPr>
        </p:nvSpPr>
        <p:spPr>
          <a:xfrm>
            <a:off x="2086357" y="2211115"/>
            <a:ext cx="4834028" cy="397700"/>
          </a:xfrm>
          <a:noFill/>
        </p:spPr>
        <p:txBody>
          <a:bodyPr anchor="b">
            <a:noAutofit/>
          </a:bodyPr>
          <a:lstStyle>
            <a:lvl1pPr marL="0" marR="0" indent="0" algn="l" defTabSz="914363" rtl="0" eaLnBrk="1" fontAlgn="auto" latinLnBrk="0" hangingPunct="1">
              <a:lnSpc>
                <a:spcPct val="100000"/>
              </a:lnSpc>
              <a:spcBef>
                <a:spcPts val="0"/>
              </a:spcBef>
              <a:spcAft>
                <a:spcPts val="0"/>
              </a:spcAft>
              <a:buClrTx/>
              <a:buSzPct val="100000"/>
              <a:buFont typeface="Arial" pitchFamily="34" charset="0"/>
              <a:buNone/>
              <a:tabLst/>
              <a:defRPr lang="en-US" sz="2000" kern="1200" spc="0" baseline="0" dirty="0">
                <a:solidFill>
                  <a:srgbClr val="92979B"/>
                </a:solidFill>
                <a:latin typeface="+mj-lt"/>
                <a:ea typeface="+mn-ea"/>
                <a:cs typeface="Segoe UI Light" panose="020B0502040204020203" pitchFamily="34" charset="0"/>
              </a:defRPr>
            </a:lvl1pPr>
          </a:lstStyle>
          <a:p>
            <a:pPr marL="0" marR="0" lvl="0" indent="0" algn="l" defTabSz="914363" rtl="0" eaLnBrk="1" fontAlgn="auto" latinLnBrk="0" hangingPunct="1">
              <a:lnSpc>
                <a:spcPct val="100000"/>
              </a:lnSpc>
              <a:spcBef>
                <a:spcPts val="0"/>
              </a:spcBef>
              <a:spcAft>
                <a:spcPts val="0"/>
              </a:spcAft>
              <a:buClrTx/>
              <a:buSzPct val="100000"/>
              <a:buFont typeface="Arial" pitchFamily="34" charset="0"/>
              <a:buNone/>
              <a:tabLst/>
            </a:pPr>
            <a:r>
              <a:rPr lang="en-IN" dirty="0"/>
              <a:t>TEXT</a:t>
            </a:r>
            <a:endParaRPr lang="en-US" dirty="0"/>
          </a:p>
        </p:txBody>
      </p:sp>
      <p:sp>
        <p:nvSpPr>
          <p:cNvPr id="40" name="Text Placeholder 4">
            <a:extLst>
              <a:ext uri="{FF2B5EF4-FFF2-40B4-BE49-F238E27FC236}">
                <a16:creationId xmlns:a16="http://schemas.microsoft.com/office/drawing/2014/main" id="{2AC7EE98-ABD9-4E4C-9485-425DAA2A9EBA}"/>
              </a:ext>
            </a:extLst>
          </p:cNvPr>
          <p:cNvSpPr>
            <a:spLocks noGrp="1"/>
          </p:cNvSpPr>
          <p:nvPr>
            <p:ph type="body" sz="quarter" idx="15" hasCustomPrompt="1"/>
          </p:nvPr>
        </p:nvSpPr>
        <p:spPr>
          <a:xfrm>
            <a:off x="2086357" y="4173105"/>
            <a:ext cx="4834028" cy="397700"/>
          </a:xfrm>
          <a:noFill/>
        </p:spPr>
        <p:txBody>
          <a:bodyPr>
            <a:noAutofit/>
          </a:bodyPr>
          <a:lstStyle>
            <a:lvl1pPr marL="0" marR="0" indent="0" algn="l" defTabSz="914363" rtl="0" eaLnBrk="1" fontAlgn="auto" latinLnBrk="0" hangingPunct="1">
              <a:lnSpc>
                <a:spcPct val="100000"/>
              </a:lnSpc>
              <a:spcBef>
                <a:spcPts val="0"/>
              </a:spcBef>
              <a:spcAft>
                <a:spcPts val="0"/>
              </a:spcAft>
              <a:buClrTx/>
              <a:buSzPct val="100000"/>
              <a:buFont typeface="Arial" pitchFamily="34" charset="0"/>
              <a:buNone/>
              <a:tabLst/>
              <a:defRPr lang="en-US" sz="1800" kern="1200" spc="0" baseline="0" dirty="0">
                <a:solidFill>
                  <a:srgbClr val="7F9FD4"/>
                </a:solidFill>
                <a:latin typeface="+mn-lt"/>
                <a:ea typeface="+mn-ea"/>
                <a:cs typeface="Segoe UI Light" panose="020B0502040204020203" pitchFamily="34" charset="0"/>
              </a:defRPr>
            </a:lvl1pPr>
          </a:lstStyle>
          <a:p>
            <a:pPr marL="0" marR="0" lvl="0" indent="0" algn="l" defTabSz="914363" rtl="0" eaLnBrk="1" fontAlgn="auto" latinLnBrk="0" hangingPunct="1">
              <a:lnSpc>
                <a:spcPct val="100000"/>
              </a:lnSpc>
              <a:spcBef>
                <a:spcPts val="0"/>
              </a:spcBef>
              <a:spcAft>
                <a:spcPts val="0"/>
              </a:spcAft>
              <a:buClrTx/>
              <a:buSzPct val="100000"/>
              <a:buFont typeface="Arial" pitchFamily="34" charset="0"/>
              <a:buNone/>
              <a:tabLst/>
            </a:pPr>
            <a:r>
              <a:rPr lang="en-IN" dirty="0"/>
              <a:t>SUBTITLE</a:t>
            </a:r>
            <a:endParaRPr lang="en-US" dirty="0"/>
          </a:p>
        </p:txBody>
      </p:sp>
      <p:sp>
        <p:nvSpPr>
          <p:cNvPr id="41" name="Title 1">
            <a:extLst>
              <a:ext uri="{FF2B5EF4-FFF2-40B4-BE49-F238E27FC236}">
                <a16:creationId xmlns:a16="http://schemas.microsoft.com/office/drawing/2014/main" id="{E8DF795C-5B6D-49CC-90C0-11F21E801DAE}"/>
              </a:ext>
            </a:extLst>
          </p:cNvPr>
          <p:cNvSpPr>
            <a:spLocks noGrp="1"/>
          </p:cNvSpPr>
          <p:nvPr>
            <p:ph type="title" hasCustomPrompt="1"/>
          </p:nvPr>
        </p:nvSpPr>
        <p:spPr>
          <a:xfrm>
            <a:off x="2086357" y="2808501"/>
            <a:ext cx="5670632" cy="1219286"/>
          </a:xfrm>
        </p:spPr>
        <p:txBody>
          <a:bodyPr anchor="t" anchorCtr="0"/>
          <a:lstStyle>
            <a:lvl1pPr algn="l" defTabSz="914363" rtl="0" eaLnBrk="1" latinLnBrk="0" hangingPunct="1">
              <a:lnSpc>
                <a:spcPct val="90000"/>
              </a:lnSpc>
              <a:spcBef>
                <a:spcPct val="0"/>
              </a:spcBef>
              <a:buNone/>
              <a:defRPr lang="en-US" sz="44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dirty="0"/>
              <a:t>Insert Title Here</a:t>
            </a:r>
          </a:p>
        </p:txBody>
      </p:sp>
    </p:spTree>
    <p:extLst>
      <p:ext uri="{BB962C8B-B14F-4D97-AF65-F5344CB8AC3E}">
        <p14:creationId xmlns:p14="http://schemas.microsoft.com/office/powerpoint/2010/main" val="1512140813"/>
      </p:ext>
    </p:extLst>
  </p:cSld>
  <p:clrMapOvr>
    <a:masterClrMapping/>
  </p:clrMapOvr>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D09E-5D3F-80F1-1C06-5DA2AA5865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DF5E82-A707-99D7-5799-EB5F62E002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0F1E2E6-BDC4-23D7-CF84-03504E107500}"/>
              </a:ext>
            </a:extLst>
          </p:cNvPr>
          <p:cNvSpPr>
            <a:spLocks noGrp="1"/>
          </p:cNvSpPr>
          <p:nvPr>
            <p:ph type="dt" sz="half" idx="10"/>
          </p:nvPr>
        </p:nvSpPr>
        <p:spPr/>
        <p:txBody>
          <a:bodyPr/>
          <a:lstStyle/>
          <a:p>
            <a:fld id="{A6232704-CBB0-4D24-AD0E-9BD391D88F94}" type="datetimeFigureOut">
              <a:rPr lang="en-US" smtClean="0"/>
              <a:t>2/2/2023</a:t>
            </a:fld>
            <a:endParaRPr lang="en-US"/>
          </a:p>
        </p:txBody>
      </p:sp>
      <p:sp>
        <p:nvSpPr>
          <p:cNvPr id="5" name="Footer Placeholder 4">
            <a:extLst>
              <a:ext uri="{FF2B5EF4-FFF2-40B4-BE49-F238E27FC236}">
                <a16:creationId xmlns:a16="http://schemas.microsoft.com/office/drawing/2014/main" id="{ED57D033-B038-622D-8B4E-4BA276C80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3E85D-85BD-E856-6F29-E5D38B72EC86}"/>
              </a:ext>
            </a:extLst>
          </p:cNvPr>
          <p:cNvSpPr>
            <a:spLocks noGrp="1"/>
          </p:cNvSpPr>
          <p:nvPr>
            <p:ph type="sldNum" sz="quarter" idx="12"/>
          </p:nvPr>
        </p:nvSpPr>
        <p:spPr/>
        <p:txBody>
          <a:bodyPr/>
          <a:lstStyle/>
          <a:p>
            <a:fld id="{A20BBBFA-7C69-4A06-8FD6-048D7F41984F}" type="slidenum">
              <a:rPr lang="en-US" smtClean="0"/>
              <a:t>‹#›</a:t>
            </a:fld>
            <a:endParaRPr lang="en-US"/>
          </a:p>
        </p:txBody>
      </p:sp>
    </p:spTree>
    <p:extLst>
      <p:ext uri="{BB962C8B-B14F-4D97-AF65-F5344CB8AC3E}">
        <p14:creationId xmlns:p14="http://schemas.microsoft.com/office/powerpoint/2010/main" val="822979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2021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257834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65"/>
            <a:fld id="{F0A64F4F-C3FD-4B07-8005-E28FB1175600}" type="datetimeFigureOut">
              <a:rPr lang="en-US" smtClean="0">
                <a:solidFill>
                  <a:prstClr val="black">
                    <a:tint val="75000"/>
                  </a:prstClr>
                </a:solidFill>
              </a:rPr>
              <a:pPr defTabSz="914165"/>
              <a:t>2/2/2023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6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65"/>
            <a:fld id="{07719076-B1CF-409C-978B-753F218D81C3}" type="slidenum">
              <a:rPr lang="en-US" smtClean="0">
                <a:solidFill>
                  <a:prstClr val="black">
                    <a:tint val="75000"/>
                  </a:prstClr>
                </a:solidFill>
              </a:rPr>
              <a:pPr defTabSz="914165"/>
              <a:t>‹#›</a:t>
            </a:fld>
            <a:endParaRPr lang="en-US">
              <a:solidFill>
                <a:prstClr val="black">
                  <a:tint val="75000"/>
                </a:prstClr>
              </a:solidFill>
            </a:endParaRPr>
          </a:p>
        </p:txBody>
      </p:sp>
    </p:spTree>
    <p:extLst>
      <p:ext uri="{BB962C8B-B14F-4D97-AF65-F5344CB8AC3E}">
        <p14:creationId xmlns:p14="http://schemas.microsoft.com/office/powerpoint/2010/main" val="4208770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2021 Microsoft All rights reserved.</a:t>
            </a:r>
          </a:p>
        </p:txBody>
      </p:sp>
    </p:spTree>
    <p:extLst>
      <p:ext uri="{BB962C8B-B14F-4D97-AF65-F5344CB8AC3E}">
        <p14:creationId xmlns:p14="http://schemas.microsoft.com/office/powerpoint/2010/main" val="5093779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362809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4A7F-6E3D-4512-8C80-D1BB75A1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3B300-977D-4CBE-ACA8-976351B829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D57A5-4142-4C94-BC07-6A72C5E248CC}"/>
              </a:ext>
            </a:extLst>
          </p:cNvPr>
          <p:cNvSpPr>
            <a:spLocks noGrp="1"/>
          </p:cNvSpPr>
          <p:nvPr>
            <p:ph type="dt" sz="half" idx="10"/>
          </p:nvPr>
        </p:nvSpPr>
        <p:spPr/>
        <p:txBody>
          <a:bodyPr/>
          <a:lstStyle/>
          <a:p>
            <a:fld id="{926EC1BD-4F0B-4D5A-8551-0DFF0F9B2C4B}" type="datetimeFigureOut">
              <a:rPr lang="en-US" smtClean="0"/>
              <a:t>2/2/2023</a:t>
            </a:fld>
            <a:endParaRPr lang="en-US" dirty="0"/>
          </a:p>
        </p:txBody>
      </p:sp>
      <p:sp>
        <p:nvSpPr>
          <p:cNvPr id="5" name="Footer Placeholder 4">
            <a:extLst>
              <a:ext uri="{FF2B5EF4-FFF2-40B4-BE49-F238E27FC236}">
                <a16:creationId xmlns:a16="http://schemas.microsoft.com/office/drawing/2014/main" id="{3C381AA8-6431-4AA6-A328-0BE16A43D8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79FCEC-8ECB-430F-9091-1A9919CE7789}"/>
              </a:ext>
            </a:extLst>
          </p:cNvPr>
          <p:cNvSpPr>
            <a:spLocks noGrp="1"/>
          </p:cNvSpPr>
          <p:nvPr>
            <p:ph type="sldNum" sz="quarter" idx="12"/>
          </p:nvPr>
        </p:nvSpPr>
        <p:spPr/>
        <p:txBody>
          <a:bodyPr/>
          <a:lstStyle/>
          <a:p>
            <a:fld id="{8EF08E3E-1A5C-4948-933C-80D7EF951324}" type="slidenum">
              <a:rPr lang="en-US" smtClean="0"/>
              <a:t>‹#›</a:t>
            </a:fld>
            <a:endParaRPr lang="en-US" dirty="0"/>
          </a:p>
        </p:txBody>
      </p:sp>
    </p:spTree>
    <p:extLst>
      <p:ext uri="{BB962C8B-B14F-4D97-AF65-F5344CB8AC3E}">
        <p14:creationId xmlns:p14="http://schemas.microsoft.com/office/powerpoint/2010/main" val="2459179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2021 Microsoft All rights reserved.</a:t>
            </a:r>
          </a:p>
        </p:txBody>
      </p:sp>
    </p:spTree>
    <p:extLst>
      <p:ext uri="{BB962C8B-B14F-4D97-AF65-F5344CB8AC3E}">
        <p14:creationId xmlns:p14="http://schemas.microsoft.com/office/powerpoint/2010/main" val="21705216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rmAutofit/>
          </a:bodyPr>
          <a:lstStyle>
            <a:lvl1pPr>
              <a:defRPr sz="6000">
                <a:solidFill>
                  <a:schemeClr val="accent1"/>
                </a:solidFill>
              </a:defRPr>
            </a:lvl1pPr>
          </a:lstStyle>
          <a:p>
            <a:r>
              <a:rPr lang="en-US" dirty="0"/>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Tree>
    <p:extLst>
      <p:ext uri="{BB962C8B-B14F-4D97-AF65-F5344CB8AC3E}">
        <p14:creationId xmlns:p14="http://schemas.microsoft.com/office/powerpoint/2010/main" val="355495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dirty="0"/>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dirty="0"/>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8070572" y="2030243"/>
            <a:ext cx="3657600" cy="4572000"/>
          </a:xfrm>
        </p:spPr>
        <p:txBody>
          <a:bodyPr>
            <a:noAutofit/>
          </a:bodyPr>
          <a:lstStyle>
            <a:lvl1pPr>
              <a:defRPr/>
            </a:lvl1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dirty="0"/>
              <a:t>© 2021 Microsoft All rights reserved. </a:t>
            </a:r>
          </a:p>
        </p:txBody>
      </p:sp>
      <p:sp>
        <p:nvSpPr>
          <p:cNvPr id="8" name="Picture Placeholder 7">
            <a:extLst>
              <a:ext uri="{FF2B5EF4-FFF2-40B4-BE49-F238E27FC236}">
                <a16:creationId xmlns:a16="http://schemas.microsoft.com/office/drawing/2014/main" id="{46A0AEEF-6CDD-4067-B71C-8692B7FC3F08}"/>
              </a:ext>
            </a:extLst>
          </p:cNvPr>
          <p:cNvSpPr>
            <a:spLocks noGrp="1"/>
          </p:cNvSpPr>
          <p:nvPr>
            <p:ph type="pic" sz="quarter" idx="12"/>
          </p:nvPr>
        </p:nvSpPr>
        <p:spPr>
          <a:xfrm>
            <a:off x="499201" y="2030243"/>
            <a:ext cx="7315200" cy="4572000"/>
          </a:xfrm>
        </p:spPr>
        <p:txBody>
          <a:bodyPr/>
          <a:lstStyle/>
          <a:p>
            <a:r>
              <a:rPr lang="en-US"/>
              <a:t>Click icon to add picture</a:t>
            </a:r>
          </a:p>
        </p:txBody>
      </p:sp>
    </p:spTree>
    <p:extLst>
      <p:ext uri="{BB962C8B-B14F-4D97-AF65-F5344CB8AC3E}">
        <p14:creationId xmlns:p14="http://schemas.microsoft.com/office/powerpoint/2010/main" val="80783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dirty="0"/>
              <a:t>© 2021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dirty="0"/>
              <a:t>Enter product name in accent color, then new line then use white for remainder of title</a:t>
            </a:r>
          </a:p>
        </p:txBody>
      </p:sp>
    </p:spTree>
    <p:extLst>
      <p:ext uri="{BB962C8B-B14F-4D97-AF65-F5344CB8AC3E}">
        <p14:creationId xmlns:p14="http://schemas.microsoft.com/office/powerpoint/2010/main" val="141349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ransition Slide - Ligh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A62947-245D-45F7-B4FA-0B8F0178C23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BA03ABF-581C-4813-B3F8-1F9690A657FD}"/>
              </a:ext>
            </a:extLst>
          </p:cNvPr>
          <p:cNvSpPr/>
          <p:nvPr/>
        </p:nvSpPr>
        <p:spPr>
          <a:xfrm>
            <a:off x="2" y="0"/>
            <a:ext cx="12191998" cy="6858000"/>
          </a:xfrm>
          <a:prstGeom prst="rect">
            <a:avLst/>
          </a:prstGeom>
          <a:solidFill>
            <a:schemeClr val="bg1">
              <a:alpha val="90000"/>
            </a:scheme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Rectangle 5">
            <a:extLst>
              <a:ext uri="{FF2B5EF4-FFF2-40B4-BE49-F238E27FC236}">
                <a16:creationId xmlns:a16="http://schemas.microsoft.com/office/drawing/2014/main" id="{BCC78C1E-4F3D-44EB-9DAF-D02D1805E3DC}"/>
              </a:ext>
            </a:extLst>
          </p:cNvPr>
          <p:cNvSpPr/>
          <p:nvPr/>
        </p:nvSpPr>
        <p:spPr>
          <a:xfrm>
            <a:off x="3810000" y="1752600"/>
            <a:ext cx="4572000" cy="3352800"/>
          </a:xfrm>
          <a:prstGeom prst="rect">
            <a:avLst/>
          </a:prstGeom>
          <a:gradFill flip="none" rotWithShape="1">
            <a:gsLst>
              <a:gs pos="54000">
                <a:srgbClr val="006FC6"/>
              </a:gs>
              <a:gs pos="0">
                <a:schemeClr val="accent4">
                  <a:alpha val="91000"/>
                </a:schemeClr>
              </a:gs>
              <a:gs pos="87000">
                <a:srgbClr val="0040AA"/>
              </a:gs>
            </a:gsLst>
            <a:path path="circle">
              <a:fillToRect l="100000" t="100000"/>
            </a:path>
            <a:tileRect r="-100000" b="-100000"/>
          </a:gra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itle 1">
            <a:extLst>
              <a:ext uri="{FF2B5EF4-FFF2-40B4-BE49-F238E27FC236}">
                <a16:creationId xmlns:a16="http://schemas.microsoft.com/office/drawing/2014/main" id="{703EEE37-B469-45B6-A638-2EA2EF4086D8}"/>
              </a:ext>
            </a:extLst>
          </p:cNvPr>
          <p:cNvSpPr>
            <a:spLocks noGrp="1"/>
          </p:cNvSpPr>
          <p:nvPr>
            <p:ph type="title" hasCustomPrompt="1"/>
          </p:nvPr>
        </p:nvSpPr>
        <p:spPr>
          <a:xfrm>
            <a:off x="3810000" y="3179701"/>
            <a:ext cx="4572000" cy="498598"/>
          </a:xfrm>
        </p:spPr>
        <p:txBody>
          <a:bodyPr anchor="ctr" anchorCtr="0">
            <a:spAutoFit/>
          </a:bodyPr>
          <a:lstStyle>
            <a:lvl1pPr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dirty="0"/>
              <a:t>Insert Title Here</a:t>
            </a:r>
          </a:p>
        </p:txBody>
      </p:sp>
      <p:sp>
        <p:nvSpPr>
          <p:cNvPr id="13" name="Text Placeholder 12">
            <a:extLst>
              <a:ext uri="{FF2B5EF4-FFF2-40B4-BE49-F238E27FC236}">
                <a16:creationId xmlns:a16="http://schemas.microsoft.com/office/drawing/2014/main" id="{BD972614-18D9-4BA0-81FD-5B1AEA4DCBF0}"/>
              </a:ext>
            </a:extLst>
          </p:cNvPr>
          <p:cNvSpPr>
            <a:spLocks noGrp="1"/>
          </p:cNvSpPr>
          <p:nvPr>
            <p:ph type="body" sz="quarter" idx="10" hasCustomPrompt="1"/>
          </p:nvPr>
        </p:nvSpPr>
        <p:spPr>
          <a:xfrm>
            <a:off x="4571546" y="3771900"/>
            <a:ext cx="3048908" cy="184666"/>
          </a:xfrm>
        </p:spPr>
        <p:txBody>
          <a:bodyPr/>
          <a:lstStyle>
            <a:lvl1pPr marL="0" indent="0" algn="ctr">
              <a:buNone/>
              <a:defRPr sz="1200">
                <a:solidFill>
                  <a:schemeClr val="bg1"/>
                </a:solidFill>
                <a:latin typeface="+mn-lt"/>
                <a:cs typeface="Arial" panose="020B0604020202020204" pitchFamily="34" charset="0"/>
              </a:defRPr>
            </a:lvl1pPr>
            <a:lvl2pPr marL="339725" indent="0">
              <a:buNone/>
              <a:defRPr/>
            </a:lvl2pPr>
            <a:lvl3pPr marL="573088" indent="0">
              <a:buNone/>
              <a:defRPr/>
            </a:lvl3pPr>
            <a:lvl4pPr marL="798513" indent="0">
              <a:buNone/>
              <a:defRPr/>
            </a:lvl4pPr>
            <a:lvl5pPr marL="1030288" indent="0">
              <a:buNone/>
              <a:defRPr/>
            </a:lvl5pPr>
          </a:lstStyle>
          <a:p>
            <a:pPr lvl="0"/>
            <a:r>
              <a:rPr lang="en-IN" dirty="0"/>
              <a:t>Text</a:t>
            </a:r>
            <a:endParaRPr lang="en-US" dirty="0"/>
          </a:p>
        </p:txBody>
      </p:sp>
    </p:spTree>
    <p:extLst>
      <p:ext uri="{BB962C8B-B14F-4D97-AF65-F5344CB8AC3E}">
        <p14:creationId xmlns:p14="http://schemas.microsoft.com/office/powerpoint/2010/main" val="1960301650"/>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4A7F-6E3D-4512-8C80-D1BB75A1E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3B300-977D-4CBE-ACA8-976351B829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D57A5-4142-4C94-BC07-6A72C5E248CC}"/>
              </a:ext>
            </a:extLst>
          </p:cNvPr>
          <p:cNvSpPr>
            <a:spLocks noGrp="1"/>
          </p:cNvSpPr>
          <p:nvPr>
            <p:ph type="dt" sz="half" idx="10"/>
          </p:nvPr>
        </p:nvSpPr>
        <p:spPr/>
        <p:txBody>
          <a:bodyPr/>
          <a:lstStyle/>
          <a:p>
            <a:fld id="{926EC1BD-4F0B-4D5A-8551-0DFF0F9B2C4B}" type="datetimeFigureOut">
              <a:rPr lang="en-US" smtClean="0"/>
              <a:t>2/2/2023</a:t>
            </a:fld>
            <a:endParaRPr lang="en-US" dirty="0"/>
          </a:p>
        </p:txBody>
      </p:sp>
      <p:sp>
        <p:nvSpPr>
          <p:cNvPr id="5" name="Footer Placeholder 4">
            <a:extLst>
              <a:ext uri="{FF2B5EF4-FFF2-40B4-BE49-F238E27FC236}">
                <a16:creationId xmlns:a16="http://schemas.microsoft.com/office/drawing/2014/main" id="{3C381AA8-6431-4AA6-A328-0BE16A43D8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79FCEC-8ECB-430F-9091-1A9919CE7789}"/>
              </a:ext>
            </a:extLst>
          </p:cNvPr>
          <p:cNvSpPr>
            <a:spLocks noGrp="1"/>
          </p:cNvSpPr>
          <p:nvPr>
            <p:ph type="sldNum" sz="quarter" idx="12"/>
          </p:nvPr>
        </p:nvSpPr>
        <p:spPr/>
        <p:txBody>
          <a:bodyPr/>
          <a:lstStyle/>
          <a:p>
            <a:fld id="{8EF08E3E-1A5C-4948-933C-80D7EF951324}" type="slidenum">
              <a:rPr lang="en-US" smtClean="0"/>
              <a:t>‹#›</a:t>
            </a:fld>
            <a:endParaRPr lang="en-US" dirty="0"/>
          </a:p>
        </p:txBody>
      </p:sp>
    </p:spTree>
    <p:extLst>
      <p:ext uri="{BB962C8B-B14F-4D97-AF65-F5344CB8AC3E}">
        <p14:creationId xmlns:p14="http://schemas.microsoft.com/office/powerpoint/2010/main" val="412651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ransition Slide - Dark">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EC066D-5CF8-445E-BAD4-1C81886055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1999" cy="6858001"/>
          </a:xfrm>
          <a:prstGeom prst="rect">
            <a:avLst/>
          </a:prstGeom>
        </p:spPr>
      </p:pic>
      <p:sp>
        <p:nvSpPr>
          <p:cNvPr id="5" name="Rectangle 4">
            <a:extLst>
              <a:ext uri="{FF2B5EF4-FFF2-40B4-BE49-F238E27FC236}">
                <a16:creationId xmlns:a16="http://schemas.microsoft.com/office/drawing/2014/main" id="{2BA03ABF-581C-4813-B3F8-1F9690A657FD}"/>
              </a:ext>
            </a:extLst>
          </p:cNvPr>
          <p:cNvSpPr/>
          <p:nvPr/>
        </p:nvSpPr>
        <p:spPr>
          <a:xfrm>
            <a:off x="1" y="0"/>
            <a:ext cx="12191999" cy="6858000"/>
          </a:xfrm>
          <a:prstGeom prst="rect">
            <a:avLst/>
          </a:prstGeom>
          <a:solidFill>
            <a:srgbClr val="252F38">
              <a:alpha val="90000"/>
            </a:srgbClr>
          </a:soli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en-US" dirty="0"/>
          </a:p>
        </p:txBody>
      </p:sp>
      <p:sp>
        <p:nvSpPr>
          <p:cNvPr id="6" name="Rectangle 5">
            <a:extLst>
              <a:ext uri="{FF2B5EF4-FFF2-40B4-BE49-F238E27FC236}">
                <a16:creationId xmlns:a16="http://schemas.microsoft.com/office/drawing/2014/main" id="{BCC78C1E-4F3D-44EB-9DAF-D02D1805E3DC}"/>
              </a:ext>
            </a:extLst>
          </p:cNvPr>
          <p:cNvSpPr/>
          <p:nvPr/>
        </p:nvSpPr>
        <p:spPr>
          <a:xfrm>
            <a:off x="3810000" y="1752600"/>
            <a:ext cx="4572000" cy="3352800"/>
          </a:xfrm>
          <a:prstGeom prst="rect">
            <a:avLst/>
          </a:prstGeom>
          <a:gradFill flip="none" rotWithShape="1">
            <a:gsLst>
              <a:gs pos="54000">
                <a:srgbClr val="006FC6"/>
              </a:gs>
              <a:gs pos="0">
                <a:schemeClr val="accent4">
                  <a:alpha val="91000"/>
                </a:schemeClr>
              </a:gs>
              <a:gs pos="87000">
                <a:srgbClr val="0040AA"/>
              </a:gs>
            </a:gsLst>
            <a:path path="circle">
              <a:fillToRect l="100000" t="100000"/>
            </a:path>
            <a:tileRect r="-100000" b="-100000"/>
          </a:gradFill>
          <a:ln w="2540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itle 1">
            <a:extLst>
              <a:ext uri="{FF2B5EF4-FFF2-40B4-BE49-F238E27FC236}">
                <a16:creationId xmlns:a16="http://schemas.microsoft.com/office/drawing/2014/main" id="{80EB3D77-B3FC-4409-A248-3D0DE579E3B4}"/>
              </a:ext>
            </a:extLst>
          </p:cNvPr>
          <p:cNvSpPr>
            <a:spLocks noGrp="1"/>
          </p:cNvSpPr>
          <p:nvPr>
            <p:ph type="title" hasCustomPrompt="1"/>
          </p:nvPr>
        </p:nvSpPr>
        <p:spPr>
          <a:xfrm>
            <a:off x="3810000" y="3179701"/>
            <a:ext cx="4572000" cy="498598"/>
          </a:xfrm>
        </p:spPr>
        <p:txBody>
          <a:bodyPr anchor="ctr" anchorCtr="0">
            <a:spAutoFit/>
          </a:bodyPr>
          <a:lstStyle>
            <a:lvl1pPr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dirty="0"/>
              <a:t>Insert Title Here</a:t>
            </a:r>
          </a:p>
        </p:txBody>
      </p:sp>
      <p:sp>
        <p:nvSpPr>
          <p:cNvPr id="9" name="Text Placeholder 12">
            <a:extLst>
              <a:ext uri="{FF2B5EF4-FFF2-40B4-BE49-F238E27FC236}">
                <a16:creationId xmlns:a16="http://schemas.microsoft.com/office/drawing/2014/main" id="{BE386A8B-E2C1-455E-9D1F-369A2F5C7EAC}"/>
              </a:ext>
            </a:extLst>
          </p:cNvPr>
          <p:cNvSpPr>
            <a:spLocks noGrp="1"/>
          </p:cNvSpPr>
          <p:nvPr>
            <p:ph type="body" sz="quarter" idx="10" hasCustomPrompt="1"/>
          </p:nvPr>
        </p:nvSpPr>
        <p:spPr>
          <a:xfrm>
            <a:off x="4571546" y="3771900"/>
            <a:ext cx="3048908" cy="184666"/>
          </a:xfrm>
        </p:spPr>
        <p:txBody>
          <a:bodyPr/>
          <a:lstStyle>
            <a:lvl1pPr marL="0" indent="0" algn="ctr">
              <a:buNone/>
              <a:defRPr sz="1200">
                <a:solidFill>
                  <a:schemeClr val="bg1"/>
                </a:solidFill>
                <a:latin typeface="+mn-lt"/>
                <a:cs typeface="Arial" panose="020B0604020202020204" pitchFamily="34" charset="0"/>
              </a:defRPr>
            </a:lvl1pPr>
            <a:lvl2pPr marL="339725" indent="0">
              <a:buNone/>
              <a:defRPr/>
            </a:lvl2pPr>
            <a:lvl3pPr marL="573088" indent="0">
              <a:buNone/>
              <a:defRPr/>
            </a:lvl3pPr>
            <a:lvl4pPr marL="798513" indent="0">
              <a:buNone/>
              <a:defRPr/>
            </a:lvl4pPr>
            <a:lvl5pPr marL="1030288" indent="0">
              <a:buNone/>
              <a:defRPr/>
            </a:lvl5pPr>
          </a:lstStyle>
          <a:p>
            <a:pPr lvl="0"/>
            <a:r>
              <a:rPr lang="en-IN" dirty="0"/>
              <a:t>Text</a:t>
            </a:r>
            <a:endParaRPr lang="en-US" dirty="0"/>
          </a:p>
        </p:txBody>
      </p:sp>
    </p:spTree>
    <p:extLst>
      <p:ext uri="{BB962C8B-B14F-4D97-AF65-F5344CB8AC3E}">
        <p14:creationId xmlns:p14="http://schemas.microsoft.com/office/powerpoint/2010/main" val="263376996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3" name="Title 2"/>
          <p:cNvSpPr>
            <a:spLocks noGrp="1"/>
          </p:cNvSpPr>
          <p:nvPr>
            <p:ph type="title"/>
          </p:nvPr>
        </p:nvSpPr>
        <p:spPr>
          <a:xfrm>
            <a:off x="916756" y="609600"/>
            <a:ext cx="10339200"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5" name="Text Placeholder 4"/>
          <p:cNvSpPr>
            <a:spLocks noGrp="1"/>
          </p:cNvSpPr>
          <p:nvPr>
            <p:ph type="body" sz="quarter" idx="10"/>
          </p:nvPr>
        </p:nvSpPr>
        <p:spPr>
          <a:xfrm>
            <a:off x="916753" y="1268414"/>
            <a:ext cx="10339200" cy="2466000"/>
          </a:xfrm>
          <a:prstGeom prst="rect">
            <a:avLst/>
          </a:prstGeom>
        </p:spPr>
        <p:txBody>
          <a:bodyPr/>
          <a:lstStyle>
            <a:lvl1pPr marL="0" indent="0" algn="l" defTabSz="914377" rtl="0" eaLnBrk="1" latinLnBrk="0" hangingPunct="1">
              <a:lnSpc>
                <a:spcPct val="150000"/>
              </a:lnSpc>
              <a:spcBef>
                <a:spcPts val="2400"/>
              </a:spcBef>
              <a:buNone/>
              <a:defRPr lang="en-US" sz="1100" kern="1200" cap="none" spc="0" dirty="0">
                <a:solidFill>
                  <a:schemeClr val="tx2"/>
                </a:solidFill>
                <a:latin typeface="+mn-lt"/>
                <a:ea typeface="+mn-ea"/>
                <a:cs typeface="Arial" panose="020B0604020202020204" pitchFamily="34" charset="0"/>
              </a:defRPr>
            </a:lvl1pPr>
            <a:lvl2pPr marL="342891" indent="-342891">
              <a:buFont typeface="Arial" panose="020B0604020202020204" pitchFamily="34" charset="0"/>
              <a:buChar char="•"/>
              <a:defRPr sz="1100">
                <a:solidFill>
                  <a:schemeClr val="tx2"/>
                </a:solidFill>
                <a:latin typeface="+mn-lt"/>
                <a:cs typeface="Arial" panose="020B0604020202020204" pitchFamily="34" charset="0"/>
              </a:defRPr>
            </a:lvl2pPr>
            <a:lvl3pPr marL="574660" indent="-342891">
              <a:buFont typeface="Arial" panose="020B0604020202020204" pitchFamily="34" charset="0"/>
              <a:buChar char="•"/>
              <a:defRPr sz="1100">
                <a:solidFill>
                  <a:schemeClr val="tx2"/>
                </a:solidFill>
                <a:latin typeface="+mn-lt"/>
                <a:cs typeface="Arial" panose="020B0604020202020204" pitchFamily="34" charset="0"/>
              </a:defRPr>
            </a:lvl3pPr>
            <a:lvl4pPr marL="800080" indent="-342891">
              <a:buFont typeface="Arial" panose="020B0604020202020204" pitchFamily="34" charset="0"/>
              <a:buChar char="•"/>
              <a:defRPr sz="1100">
                <a:solidFill>
                  <a:schemeClr val="tx2"/>
                </a:solidFill>
                <a:latin typeface="+mn-lt"/>
                <a:cs typeface="Arial" panose="020B0604020202020204" pitchFamily="34" charset="0"/>
              </a:defRPr>
            </a:lvl4pPr>
            <a:lvl5pPr marL="1036613" indent="-342891">
              <a:buFont typeface="Arial" panose="020B0604020202020204" pitchFamily="34" charset="0"/>
              <a:buChar char="•"/>
              <a:defRPr sz="1100">
                <a:solidFill>
                  <a:schemeClr val="tx2"/>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734472"/>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2 Column Content">
    <p:spTree>
      <p:nvGrpSpPr>
        <p:cNvPr id="1" name=""/>
        <p:cNvGrpSpPr/>
        <p:nvPr/>
      </p:nvGrpSpPr>
      <p:grpSpPr>
        <a:xfrm>
          <a:off x="0" y="0"/>
          <a:ext cx="0" cy="0"/>
          <a:chOff x="0" y="0"/>
          <a:chExt cx="0" cy="0"/>
        </a:xfrm>
      </p:grpSpPr>
      <p:sp>
        <p:nvSpPr>
          <p:cNvPr id="3" name="Title 2"/>
          <p:cNvSpPr>
            <a:spLocks noGrp="1"/>
          </p:cNvSpPr>
          <p:nvPr>
            <p:ph type="title"/>
          </p:nvPr>
        </p:nvSpPr>
        <p:spPr>
          <a:xfrm>
            <a:off x="916757" y="608400"/>
            <a:ext cx="10339200"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5" name="Text Placeholder 4"/>
          <p:cNvSpPr>
            <a:spLocks noGrp="1"/>
          </p:cNvSpPr>
          <p:nvPr>
            <p:ph type="body" sz="quarter" idx="10"/>
          </p:nvPr>
        </p:nvSpPr>
        <p:spPr>
          <a:xfrm>
            <a:off x="916753" y="1916113"/>
            <a:ext cx="4968000" cy="2466001"/>
          </a:xfrm>
          <a:prstGeom prst="rect">
            <a:avLst/>
          </a:prstGeom>
        </p:spPr>
        <p:txBody>
          <a:bodyPr/>
          <a:lstStyle>
            <a:lvl1pPr marL="0" indent="0" algn="l" defTabSz="914377" rtl="0" eaLnBrk="1" latinLnBrk="0" hangingPunct="1">
              <a:lnSpc>
                <a:spcPct val="150000"/>
              </a:lnSpc>
              <a:spcBef>
                <a:spcPts val="2400"/>
              </a:spcBef>
              <a:buNone/>
              <a:defRPr lang="en-US" sz="1100" kern="1200" cap="none" spc="0" dirty="0">
                <a:solidFill>
                  <a:schemeClr val="tx2"/>
                </a:solidFill>
                <a:latin typeface="+mn-lt"/>
                <a:ea typeface="+mn-ea"/>
                <a:cs typeface="Arial" panose="020B0604020202020204" pitchFamily="34" charset="0"/>
              </a:defRPr>
            </a:lvl1pPr>
            <a:lvl2pPr marL="342891" indent="-342891">
              <a:buFont typeface="Arial" panose="020B0604020202020204" pitchFamily="34" charset="0"/>
              <a:buChar char="•"/>
              <a:defRPr sz="1100">
                <a:solidFill>
                  <a:schemeClr val="tx2"/>
                </a:solidFill>
                <a:latin typeface="+mn-lt"/>
                <a:cs typeface="Arial" panose="020B0604020202020204" pitchFamily="34" charset="0"/>
              </a:defRPr>
            </a:lvl2pPr>
            <a:lvl3pPr marL="574660" indent="-342891">
              <a:buFont typeface="Arial" panose="020B0604020202020204" pitchFamily="34" charset="0"/>
              <a:buChar char="•"/>
              <a:defRPr sz="1100">
                <a:solidFill>
                  <a:schemeClr val="tx2"/>
                </a:solidFill>
                <a:latin typeface="+mn-lt"/>
                <a:cs typeface="Arial" panose="020B0604020202020204" pitchFamily="34" charset="0"/>
              </a:defRPr>
            </a:lvl3pPr>
            <a:lvl4pPr marL="800080" indent="-342891">
              <a:buFont typeface="Arial" panose="020B0604020202020204" pitchFamily="34" charset="0"/>
              <a:buChar char="•"/>
              <a:defRPr sz="1100">
                <a:solidFill>
                  <a:schemeClr val="tx2"/>
                </a:solidFill>
                <a:latin typeface="+mn-lt"/>
                <a:cs typeface="Arial" panose="020B0604020202020204" pitchFamily="34" charset="0"/>
              </a:defRPr>
            </a:lvl4pPr>
            <a:lvl5pPr marL="1036613" indent="-342891">
              <a:buFont typeface="Arial" panose="020B0604020202020204" pitchFamily="34" charset="0"/>
              <a:buChar char="•"/>
              <a:defRPr sz="1100">
                <a:solidFill>
                  <a:schemeClr val="tx2"/>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a:extLst>
              <a:ext uri="{FF2B5EF4-FFF2-40B4-BE49-F238E27FC236}">
                <a16:creationId xmlns:a16="http://schemas.microsoft.com/office/drawing/2014/main" id="{8417BFC4-460A-4E4B-8451-F51AA4260C82}"/>
              </a:ext>
            </a:extLst>
          </p:cNvPr>
          <p:cNvSpPr>
            <a:spLocks noGrp="1"/>
          </p:cNvSpPr>
          <p:nvPr>
            <p:ph type="body" sz="quarter" idx="12"/>
          </p:nvPr>
        </p:nvSpPr>
        <p:spPr>
          <a:xfrm>
            <a:off x="6296400" y="1916113"/>
            <a:ext cx="4968000" cy="2466001"/>
          </a:xfrm>
          <a:prstGeom prst="rect">
            <a:avLst/>
          </a:prstGeom>
        </p:spPr>
        <p:txBody>
          <a:bodyPr/>
          <a:lstStyle>
            <a:lvl1pPr marL="0" indent="0" algn="l" defTabSz="914377" rtl="0" eaLnBrk="1" latinLnBrk="0" hangingPunct="1">
              <a:lnSpc>
                <a:spcPct val="150000"/>
              </a:lnSpc>
              <a:spcBef>
                <a:spcPts val="2400"/>
              </a:spcBef>
              <a:buNone/>
              <a:defRPr lang="en-US" sz="1100" kern="1200" cap="none" spc="0" dirty="0">
                <a:solidFill>
                  <a:schemeClr val="tx2"/>
                </a:solidFill>
                <a:latin typeface="+mn-lt"/>
                <a:ea typeface="+mn-ea"/>
                <a:cs typeface="Arial" panose="020B0604020202020204" pitchFamily="34" charset="0"/>
              </a:defRPr>
            </a:lvl1pPr>
            <a:lvl2pPr marL="342891" indent="-342891">
              <a:buFont typeface="Arial" panose="020B0604020202020204" pitchFamily="34" charset="0"/>
              <a:buChar char="•"/>
              <a:defRPr sz="1100">
                <a:solidFill>
                  <a:schemeClr val="tx2"/>
                </a:solidFill>
                <a:latin typeface="+mn-lt"/>
                <a:cs typeface="Arial" panose="020B0604020202020204" pitchFamily="34" charset="0"/>
              </a:defRPr>
            </a:lvl2pPr>
            <a:lvl3pPr marL="574660" indent="-342891">
              <a:buFont typeface="Arial" panose="020B0604020202020204" pitchFamily="34" charset="0"/>
              <a:buChar char="•"/>
              <a:defRPr sz="1100">
                <a:solidFill>
                  <a:schemeClr val="tx2"/>
                </a:solidFill>
                <a:latin typeface="+mn-lt"/>
                <a:cs typeface="Arial" panose="020B0604020202020204" pitchFamily="34" charset="0"/>
              </a:defRPr>
            </a:lvl3pPr>
            <a:lvl4pPr marL="800080" indent="-342891">
              <a:buFont typeface="Arial" panose="020B0604020202020204" pitchFamily="34" charset="0"/>
              <a:buChar char="•"/>
              <a:defRPr sz="1100">
                <a:solidFill>
                  <a:schemeClr val="tx2"/>
                </a:solidFill>
                <a:latin typeface="+mn-lt"/>
                <a:cs typeface="Arial" panose="020B0604020202020204" pitchFamily="34" charset="0"/>
              </a:defRPr>
            </a:lvl4pPr>
            <a:lvl5pPr marL="1036613" indent="-342891">
              <a:buFont typeface="Arial" panose="020B0604020202020204" pitchFamily="34" charset="0"/>
              <a:buChar char="•"/>
              <a:defRPr sz="1100">
                <a:solidFill>
                  <a:schemeClr val="tx2"/>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27783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10" name="Title 2">
            <a:extLst>
              <a:ext uri="{FF2B5EF4-FFF2-40B4-BE49-F238E27FC236}">
                <a16:creationId xmlns:a16="http://schemas.microsoft.com/office/drawing/2014/main" id="{C1EDC0F4-15C2-4B68-BB57-A0E4B3DCE85E}"/>
              </a:ext>
            </a:extLst>
          </p:cNvPr>
          <p:cNvSpPr>
            <a:spLocks noGrp="1"/>
          </p:cNvSpPr>
          <p:nvPr>
            <p:ph type="title"/>
          </p:nvPr>
        </p:nvSpPr>
        <p:spPr>
          <a:xfrm>
            <a:off x="916756" y="605659"/>
            <a:ext cx="10339200"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sp>
        <p:nvSpPr>
          <p:cNvPr id="8" name="Text Placeholder 12">
            <a:extLst>
              <a:ext uri="{FF2B5EF4-FFF2-40B4-BE49-F238E27FC236}">
                <a16:creationId xmlns:a16="http://schemas.microsoft.com/office/drawing/2014/main" id="{8E1C6625-3090-482B-9A13-CA9BF33AF006}"/>
              </a:ext>
            </a:extLst>
          </p:cNvPr>
          <p:cNvSpPr>
            <a:spLocks noGrp="1"/>
          </p:cNvSpPr>
          <p:nvPr>
            <p:ph type="body" sz="quarter" idx="12" hasCustomPrompt="1"/>
          </p:nvPr>
        </p:nvSpPr>
        <p:spPr>
          <a:xfrm>
            <a:off x="916756" y="1085952"/>
            <a:ext cx="10339200" cy="198131"/>
          </a:xfrm>
        </p:spPr>
        <p:txBody>
          <a:bodyPr/>
          <a:lstStyle>
            <a:lvl1pPr marL="0" indent="0" algn="l" defTabSz="914363" rtl="0" eaLnBrk="1" latinLnBrk="0" hangingPunct="1">
              <a:lnSpc>
                <a:spcPct val="90000"/>
              </a:lnSpc>
              <a:spcBef>
                <a:spcPct val="0"/>
              </a:spcBef>
              <a:buNone/>
              <a:defRPr lang="en-US" sz="1400" b="0" kern="1200" cap="none" spc="60" baseline="0" dirty="0">
                <a:ln w="3175">
                  <a:noFill/>
                </a:ln>
                <a:solidFill>
                  <a:srgbClr val="7F9FD4"/>
                </a:solidFill>
                <a:effectLst/>
                <a:latin typeface="+mn-lt"/>
                <a:ea typeface="+mn-ea"/>
                <a:cs typeface="Arial" panose="020B0604020202020204" pitchFamily="34" charset="0"/>
              </a:defRPr>
            </a:lvl1pPr>
            <a:lvl2pPr marL="339717" indent="0">
              <a:buNone/>
              <a:defRPr/>
            </a:lvl2pPr>
          </a:lstStyle>
          <a:p>
            <a:pPr lvl="0"/>
            <a:r>
              <a:rPr lang="en-US" dirty="0"/>
              <a:t>SUBTITLE</a:t>
            </a:r>
          </a:p>
        </p:txBody>
      </p:sp>
    </p:spTree>
    <p:extLst>
      <p:ext uri="{BB962C8B-B14F-4D97-AF65-F5344CB8AC3E}">
        <p14:creationId xmlns:p14="http://schemas.microsoft.com/office/powerpoint/2010/main" val="16243520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9" y="159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9" y="1598"/>
                        <a:ext cx="1587" cy="1587"/>
                      </a:xfrm>
                      <a:prstGeom prst="rect">
                        <a:avLst/>
                      </a:prstGeom>
                    </p:spPr>
                  </p:pic>
                </p:oleObj>
              </mc:Fallback>
            </mc:AlternateContent>
          </a:graphicData>
        </a:graphic>
      </p:graphicFrame>
      <p:sp>
        <p:nvSpPr>
          <p:cNvPr id="10" name="Title 2">
            <a:extLst>
              <a:ext uri="{FF2B5EF4-FFF2-40B4-BE49-F238E27FC236}">
                <a16:creationId xmlns:a16="http://schemas.microsoft.com/office/drawing/2014/main" id="{F953C581-66D1-49CD-8706-9DA69EDCDD2A}"/>
              </a:ext>
            </a:extLst>
          </p:cNvPr>
          <p:cNvSpPr>
            <a:spLocks noGrp="1"/>
          </p:cNvSpPr>
          <p:nvPr>
            <p:ph type="title"/>
          </p:nvPr>
        </p:nvSpPr>
        <p:spPr>
          <a:xfrm>
            <a:off x="916756" y="608400"/>
            <a:ext cx="10339200" cy="412454"/>
          </a:xfrm>
        </p:spPr>
        <p:txBody>
          <a:bodyPr anchor="t" anchorCtr="0"/>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a:t>Click to edit Master title style</a:t>
            </a:r>
            <a:endParaRPr lang="en-US" dirty="0"/>
          </a:p>
        </p:txBody>
      </p:sp>
    </p:spTree>
    <p:extLst>
      <p:ext uri="{BB962C8B-B14F-4D97-AF65-F5344CB8AC3E}">
        <p14:creationId xmlns:p14="http://schemas.microsoft.com/office/powerpoint/2010/main" val="2646067230"/>
      </p:ext>
    </p:extLst>
  </p:cSld>
  <p:clrMapOvr>
    <a:masterClrMapping/>
  </p:clrMapOvr>
  <p:transition>
    <p:fade/>
  </p:transition>
  <p:extLst>
    <p:ext uri="{DCECCB84-F9BA-43D5-87BE-67443E8EF086}">
      <p15:sldGuideLst xmlns:p15="http://schemas.microsoft.com/office/powerpoint/2012/main">
        <p15:guide id="1" pos="597" userDrawn="1">
          <p15:clr>
            <a:srgbClr val="FBAE40"/>
          </p15:clr>
        </p15:guide>
        <p15:guide id="2" pos="7083" userDrawn="1">
          <p15:clr>
            <a:srgbClr val="FBAE40"/>
          </p15:clr>
        </p15:guide>
        <p15:guide id="3" orient="horz" pos="119" userDrawn="1">
          <p15:clr>
            <a:srgbClr val="FBAE40"/>
          </p15:clr>
        </p15:guide>
        <p15:guide id="4" orient="horz" pos="392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Rectangle 5">
            <a:extLst>
              <a:ext uri="{FF2B5EF4-FFF2-40B4-BE49-F238E27FC236}">
                <a16:creationId xmlns:a16="http://schemas.microsoft.com/office/drawing/2014/main" id="{FB0DDE08-D46D-B83C-76AE-E26499AA7D07}"/>
              </a:ext>
            </a:extLst>
          </p:cNvPr>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2026316469"/>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4"/>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5" imgW="377" imgH="377" progId="TCLayout.ActiveDocument.1">
                  <p:embed/>
                </p:oleObj>
              </mc:Choice>
              <mc:Fallback>
                <p:oleObj name="think-cell Slide" r:id="rId25" imgW="377" imgH="377" progId="TCLayout.ActiveDocument.1">
                  <p:embed/>
                  <p:pic>
                    <p:nvPicPr>
                      <p:cNvPr id="3" name="Object 2" hidden="1"/>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idx="1"/>
          </p:nvPr>
        </p:nvSpPr>
        <p:spPr>
          <a:xfrm>
            <a:off x="916754" y="1268414"/>
            <a:ext cx="10340737" cy="123880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916754" y="611970"/>
            <a:ext cx="10340737" cy="414000"/>
          </a:xfrm>
          <a:prstGeom prst="rect">
            <a:avLst/>
          </a:prstGeom>
          <a:noFill/>
        </p:spPr>
        <p:txBody>
          <a:bodyPr vert="horz" wrap="square" lIns="0" tIns="0" rIns="0" bIns="0" rtlCol="0" anchor="t" anchorCtr="0">
            <a:noAutofit/>
          </a:bodyPr>
          <a:lstStyle/>
          <a:p>
            <a:r>
              <a:rPr lang="en-US"/>
              <a:t>Click to edit Master title style</a:t>
            </a:r>
            <a:endParaRPr lang="en-US" dirty="0"/>
          </a:p>
        </p:txBody>
      </p:sp>
      <p:sp>
        <p:nvSpPr>
          <p:cNvPr id="7" name="TextBox 6">
            <a:extLst>
              <a:ext uri="{FF2B5EF4-FFF2-40B4-BE49-F238E27FC236}">
                <a16:creationId xmlns:a16="http://schemas.microsoft.com/office/drawing/2014/main" id="{AF93C0B8-42A2-4012-87AC-FC5CCC380071}"/>
              </a:ext>
            </a:extLst>
          </p:cNvPr>
          <p:cNvSpPr txBox="1"/>
          <p:nvPr/>
        </p:nvSpPr>
        <p:spPr>
          <a:xfrm flipH="1">
            <a:off x="24791" y="6311542"/>
            <a:ext cx="561600" cy="217625"/>
          </a:xfrm>
          <a:prstGeom prst="rect">
            <a:avLst/>
          </a:prstGeom>
          <a:noFill/>
        </p:spPr>
        <p:txBody>
          <a:bodyPr wrap="square" lIns="90000" tIns="46800" rIns="0" bIns="46800" rtlCol="0">
            <a:spAutoFit/>
          </a:bodyPr>
          <a:lstStyle/>
          <a:p>
            <a:pPr marL="0" marR="0" lvl="0" indent="0" algn="r" defTabSz="914340" rtl="0" eaLnBrk="1" fontAlgn="auto" latinLnBrk="0" hangingPunct="1">
              <a:lnSpc>
                <a:spcPct val="100000"/>
              </a:lnSpc>
              <a:spcBef>
                <a:spcPts val="0"/>
              </a:spcBef>
              <a:spcAft>
                <a:spcPts val="0"/>
              </a:spcAft>
              <a:buClrTx/>
              <a:buSzTx/>
              <a:buFontTx/>
              <a:buNone/>
              <a:tabLst/>
              <a:defRPr/>
            </a:pPr>
            <a:fld id="{727B4C2D-45E2-4621-8491-2995EB46A674}" type="slidenum">
              <a:rPr lang="en-US" sz="800" kern="1200" smtClean="0">
                <a:solidFill>
                  <a:schemeClr val="accent1"/>
                </a:solidFill>
                <a:latin typeface="+mn-lt"/>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a:t>
            </a:fld>
            <a:endParaRPr lang="en-US" sz="800" kern="1200" dirty="0">
              <a:solidFill>
                <a:schemeClr val="accent1"/>
              </a:solidFill>
              <a:latin typeface="+mn-lt"/>
              <a:ea typeface="+mn-ea"/>
              <a:cs typeface="+mn-cs"/>
            </a:endParaRPr>
          </a:p>
        </p:txBody>
      </p:sp>
      <p:grpSp>
        <p:nvGrpSpPr>
          <p:cNvPr id="15" name="Group 14">
            <a:extLst>
              <a:ext uri="{FF2B5EF4-FFF2-40B4-BE49-F238E27FC236}">
                <a16:creationId xmlns:a16="http://schemas.microsoft.com/office/drawing/2014/main" id="{9543C9B1-F37B-4970-8AC8-547CC5442788}"/>
              </a:ext>
            </a:extLst>
          </p:cNvPr>
          <p:cNvGrpSpPr/>
          <p:nvPr/>
        </p:nvGrpSpPr>
        <p:grpSpPr>
          <a:xfrm>
            <a:off x="11378499" y="6257044"/>
            <a:ext cx="319584" cy="318867"/>
            <a:chOff x="5376862" y="3430588"/>
            <a:chExt cx="1416051" cy="1412875"/>
          </a:xfrm>
        </p:grpSpPr>
        <p:sp>
          <p:nvSpPr>
            <p:cNvPr id="16" name="Oval 503">
              <a:extLst>
                <a:ext uri="{FF2B5EF4-FFF2-40B4-BE49-F238E27FC236}">
                  <a16:creationId xmlns:a16="http://schemas.microsoft.com/office/drawing/2014/main" id="{E045B8DF-78E2-49BC-A2EC-F1BB828D8609}"/>
                </a:ext>
              </a:extLst>
            </p:cNvPr>
            <p:cNvSpPr>
              <a:spLocks noChangeArrowheads="1"/>
            </p:cNvSpPr>
            <p:nvPr userDrawn="1"/>
          </p:nvSpPr>
          <p:spPr bwMode="auto">
            <a:xfrm>
              <a:off x="6510338" y="3430588"/>
              <a:ext cx="282575" cy="282575"/>
            </a:xfrm>
            <a:prstGeom prst="ellipse">
              <a:avLst/>
            </a:pr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04">
              <a:extLst>
                <a:ext uri="{FF2B5EF4-FFF2-40B4-BE49-F238E27FC236}">
                  <a16:creationId xmlns:a16="http://schemas.microsoft.com/office/drawing/2014/main" id="{587B8473-884C-4875-A035-59824C0F56BE}"/>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505">
              <a:extLst>
                <a:ext uri="{FF2B5EF4-FFF2-40B4-BE49-F238E27FC236}">
                  <a16:creationId xmlns:a16="http://schemas.microsoft.com/office/drawing/2014/main" id="{54D4FA4C-5763-480E-AFC5-579E1149D7A0}"/>
                </a:ext>
              </a:extLst>
            </p:cNvPr>
            <p:cNvSpPr>
              <a:spLocks noChangeArrowheads="1"/>
            </p:cNvSpPr>
            <p:nvPr userDrawn="1"/>
          </p:nvSpPr>
          <p:spPr bwMode="auto">
            <a:xfrm>
              <a:off x="6510338" y="3430588"/>
              <a:ext cx="282575" cy="282575"/>
            </a:xfrm>
            <a:prstGeom prst="ellipse">
              <a:avLst/>
            </a:pr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06">
              <a:extLst>
                <a:ext uri="{FF2B5EF4-FFF2-40B4-BE49-F238E27FC236}">
                  <a16:creationId xmlns:a16="http://schemas.microsoft.com/office/drawing/2014/main" id="{3C87B15F-BC12-498B-8868-1A100123B596}"/>
                </a:ext>
              </a:extLst>
            </p:cNvPr>
            <p:cNvSpPr>
              <a:spLocks/>
            </p:cNvSpPr>
            <p:nvPr userDrawn="1"/>
          </p:nvSpPr>
          <p:spPr bwMode="auto">
            <a:xfrm>
              <a:off x="5376862" y="3614738"/>
              <a:ext cx="1150938" cy="1228725"/>
            </a:xfrm>
            <a:custGeom>
              <a:avLst/>
              <a:gdLst>
                <a:gd name="T0" fmla="*/ 447 w 533"/>
                <a:gd name="T1" fmla="*/ 191 h 570"/>
                <a:gd name="T2" fmla="*/ 529 w 533"/>
                <a:gd name="T3" fmla="*/ 83 h 570"/>
                <a:gd name="T4" fmla="*/ 529 w 533"/>
                <a:gd name="T5" fmla="*/ 64 h 570"/>
                <a:gd name="T6" fmla="*/ 495 w 533"/>
                <a:gd name="T7" fmla="*/ 8 h 570"/>
                <a:gd name="T8" fmla="*/ 480 w 533"/>
                <a:gd name="T9" fmla="*/ 0 h 570"/>
                <a:gd name="T10" fmla="*/ 330 w 533"/>
                <a:gd name="T11" fmla="*/ 1 h 570"/>
                <a:gd name="T12" fmla="*/ 330 w 533"/>
                <a:gd name="T13" fmla="*/ 1 h 570"/>
                <a:gd name="T14" fmla="*/ 248 w 533"/>
                <a:gd name="T15" fmla="*/ 1 h 570"/>
                <a:gd name="T16" fmla="*/ 244 w 533"/>
                <a:gd name="T17" fmla="*/ 13 h 570"/>
                <a:gd name="T18" fmla="*/ 267 w 533"/>
                <a:gd name="T19" fmla="*/ 32 h 570"/>
                <a:gd name="T20" fmla="*/ 278 w 533"/>
                <a:gd name="T21" fmla="*/ 37 h 570"/>
                <a:gd name="T22" fmla="*/ 421 w 533"/>
                <a:gd name="T23" fmla="*/ 64 h 570"/>
                <a:gd name="T24" fmla="*/ 244 w 533"/>
                <a:gd name="T25" fmla="*/ 254 h 570"/>
                <a:gd name="T26" fmla="*/ 11 w 533"/>
                <a:gd name="T27" fmla="*/ 287 h 570"/>
                <a:gd name="T28" fmla="*/ 5 w 533"/>
                <a:gd name="T29" fmla="*/ 304 h 570"/>
                <a:gd name="T30" fmla="*/ 28 w 533"/>
                <a:gd name="T31" fmla="*/ 329 h 570"/>
                <a:gd name="T32" fmla="*/ 45 w 533"/>
                <a:gd name="T33" fmla="*/ 336 h 570"/>
                <a:gd name="T34" fmla="*/ 270 w 533"/>
                <a:gd name="T35" fmla="*/ 332 h 570"/>
                <a:gd name="T36" fmla="*/ 294 w 533"/>
                <a:gd name="T37" fmla="*/ 325 h 570"/>
                <a:gd name="T38" fmla="*/ 348 w 533"/>
                <a:gd name="T39" fmla="*/ 293 h 570"/>
                <a:gd name="T40" fmla="*/ 461 w 533"/>
                <a:gd name="T41" fmla="*/ 383 h 570"/>
                <a:gd name="T42" fmla="*/ 469 w 533"/>
                <a:gd name="T43" fmla="*/ 397 h 570"/>
                <a:gd name="T44" fmla="*/ 491 w 533"/>
                <a:gd name="T45" fmla="*/ 556 h 570"/>
                <a:gd name="T46" fmla="*/ 506 w 533"/>
                <a:gd name="T47" fmla="*/ 570 h 570"/>
                <a:gd name="T48" fmla="*/ 518 w 533"/>
                <a:gd name="T49" fmla="*/ 570 h 570"/>
                <a:gd name="T50" fmla="*/ 533 w 533"/>
                <a:gd name="T51" fmla="*/ 554 h 570"/>
                <a:gd name="T52" fmla="*/ 533 w 533"/>
                <a:gd name="T53" fmla="*/ 378 h 570"/>
                <a:gd name="T54" fmla="*/ 525 w 533"/>
                <a:gd name="T55" fmla="*/ 352 h 570"/>
                <a:gd name="T56" fmla="*/ 426 w 533"/>
                <a:gd name="T57" fmla="*/ 219 h 570"/>
                <a:gd name="T58" fmla="*/ 447 w 533"/>
                <a:gd name="T59" fmla="*/ 191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3" h="570">
                  <a:moveTo>
                    <a:pt x="447" y="191"/>
                  </a:moveTo>
                  <a:cubicBezTo>
                    <a:pt x="529" y="83"/>
                    <a:pt x="529" y="83"/>
                    <a:pt x="529" y="83"/>
                  </a:cubicBezTo>
                  <a:cubicBezTo>
                    <a:pt x="533" y="77"/>
                    <a:pt x="533" y="70"/>
                    <a:pt x="529" y="64"/>
                  </a:cubicBezTo>
                  <a:cubicBezTo>
                    <a:pt x="495" y="8"/>
                    <a:pt x="495" y="8"/>
                    <a:pt x="495" y="8"/>
                  </a:cubicBezTo>
                  <a:cubicBezTo>
                    <a:pt x="492" y="3"/>
                    <a:pt x="486" y="0"/>
                    <a:pt x="480" y="0"/>
                  </a:cubicBezTo>
                  <a:cubicBezTo>
                    <a:pt x="330" y="1"/>
                    <a:pt x="330" y="1"/>
                    <a:pt x="330" y="1"/>
                  </a:cubicBezTo>
                  <a:cubicBezTo>
                    <a:pt x="330" y="1"/>
                    <a:pt x="330" y="1"/>
                    <a:pt x="330" y="1"/>
                  </a:cubicBezTo>
                  <a:cubicBezTo>
                    <a:pt x="248" y="1"/>
                    <a:pt x="248" y="1"/>
                    <a:pt x="248" y="1"/>
                  </a:cubicBezTo>
                  <a:cubicBezTo>
                    <a:pt x="242" y="1"/>
                    <a:pt x="239" y="9"/>
                    <a:pt x="244" y="13"/>
                  </a:cubicBezTo>
                  <a:cubicBezTo>
                    <a:pt x="267" y="32"/>
                    <a:pt x="267" y="32"/>
                    <a:pt x="267" y="32"/>
                  </a:cubicBezTo>
                  <a:cubicBezTo>
                    <a:pt x="270" y="35"/>
                    <a:pt x="274" y="36"/>
                    <a:pt x="278" y="37"/>
                  </a:cubicBezTo>
                  <a:cubicBezTo>
                    <a:pt x="421" y="64"/>
                    <a:pt x="421" y="64"/>
                    <a:pt x="421" y="64"/>
                  </a:cubicBezTo>
                  <a:cubicBezTo>
                    <a:pt x="244" y="254"/>
                    <a:pt x="244" y="254"/>
                    <a:pt x="244" y="254"/>
                  </a:cubicBezTo>
                  <a:cubicBezTo>
                    <a:pt x="11" y="287"/>
                    <a:pt x="11" y="287"/>
                    <a:pt x="11" y="287"/>
                  </a:cubicBezTo>
                  <a:cubicBezTo>
                    <a:pt x="3" y="288"/>
                    <a:pt x="0" y="298"/>
                    <a:pt x="5" y="304"/>
                  </a:cubicBezTo>
                  <a:cubicBezTo>
                    <a:pt x="28" y="329"/>
                    <a:pt x="28" y="329"/>
                    <a:pt x="28" y="329"/>
                  </a:cubicBezTo>
                  <a:cubicBezTo>
                    <a:pt x="33" y="333"/>
                    <a:pt x="39" y="336"/>
                    <a:pt x="45" y="336"/>
                  </a:cubicBezTo>
                  <a:cubicBezTo>
                    <a:pt x="270" y="332"/>
                    <a:pt x="270" y="332"/>
                    <a:pt x="270" y="332"/>
                  </a:cubicBezTo>
                  <a:cubicBezTo>
                    <a:pt x="278" y="332"/>
                    <a:pt x="287" y="330"/>
                    <a:pt x="294" y="325"/>
                  </a:cubicBezTo>
                  <a:cubicBezTo>
                    <a:pt x="348" y="293"/>
                    <a:pt x="348" y="293"/>
                    <a:pt x="348" y="293"/>
                  </a:cubicBezTo>
                  <a:cubicBezTo>
                    <a:pt x="461" y="383"/>
                    <a:pt x="461" y="383"/>
                    <a:pt x="461" y="383"/>
                  </a:cubicBezTo>
                  <a:cubicBezTo>
                    <a:pt x="466" y="386"/>
                    <a:pt x="469" y="392"/>
                    <a:pt x="469" y="397"/>
                  </a:cubicBezTo>
                  <a:cubicBezTo>
                    <a:pt x="491" y="556"/>
                    <a:pt x="491" y="556"/>
                    <a:pt x="491" y="556"/>
                  </a:cubicBezTo>
                  <a:cubicBezTo>
                    <a:pt x="492" y="564"/>
                    <a:pt x="498" y="570"/>
                    <a:pt x="506" y="570"/>
                  </a:cubicBezTo>
                  <a:cubicBezTo>
                    <a:pt x="518" y="570"/>
                    <a:pt x="518" y="570"/>
                    <a:pt x="518" y="570"/>
                  </a:cubicBezTo>
                  <a:cubicBezTo>
                    <a:pt x="526" y="570"/>
                    <a:pt x="533" y="563"/>
                    <a:pt x="533" y="554"/>
                  </a:cubicBezTo>
                  <a:cubicBezTo>
                    <a:pt x="533" y="378"/>
                    <a:pt x="533" y="378"/>
                    <a:pt x="533" y="378"/>
                  </a:cubicBezTo>
                  <a:cubicBezTo>
                    <a:pt x="533" y="369"/>
                    <a:pt x="531" y="360"/>
                    <a:pt x="525" y="352"/>
                  </a:cubicBezTo>
                  <a:cubicBezTo>
                    <a:pt x="426" y="219"/>
                    <a:pt x="426" y="219"/>
                    <a:pt x="426" y="219"/>
                  </a:cubicBezTo>
                  <a:lnTo>
                    <a:pt x="447" y="191"/>
                  </a:lnTo>
                  <a:close/>
                </a:path>
              </a:pathLst>
            </a:custGeom>
            <a:solidFill>
              <a:srgbClr val="0055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7">
            <a:extLst>
              <a:ext uri="{FF2B5EF4-FFF2-40B4-BE49-F238E27FC236}">
                <a16:creationId xmlns:a16="http://schemas.microsoft.com/office/drawing/2014/main" id="{9355D074-E5E9-9BE8-DCF1-D22FB588F9C0}"/>
              </a:ext>
            </a:extLst>
          </p:cNvPr>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7423D6E6-3302-4B7E-C654-AE1316606B13}"/>
              </a:ext>
            </a:extLst>
          </p:cNvPr>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8D5E650-02F9-18AA-35F5-9A67F69F4F48}"/>
              </a:ext>
            </a:extLst>
          </p:cNvPr>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73140C2-6793-98CE-FDA8-647FA62FE612}"/>
              </a:ext>
            </a:extLst>
          </p:cNvPr>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C464E4A7-64FC-3428-C4EA-3C7BE7A01370}"/>
              </a:ext>
            </a:extLst>
          </p:cNvPr>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792ED2E-D043-A564-A45A-F2A451A0BC42}"/>
              </a:ext>
            </a:extLst>
          </p:cNvPr>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1506588-C77B-000A-72F5-6DFC03525FE5}"/>
              </a:ext>
            </a:extLst>
          </p:cNvPr>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D66F1AE-C737-2C53-1681-E525604059EB}"/>
              </a:ext>
            </a:extLst>
          </p:cNvPr>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CD8C0BB-A05D-0967-610F-687003ED0559}"/>
              </a:ext>
            </a:extLst>
          </p:cNvPr>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B6DC10BD-5164-928A-E691-802916FEA92C}"/>
              </a:ext>
            </a:extLst>
          </p:cNvPr>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00CC527-6CEB-1B27-6085-5D5D2025C087}"/>
              </a:ext>
            </a:extLst>
          </p:cNvPr>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25B334C5-32DC-B85F-FE03-A272B39AF78A}"/>
              </a:ext>
            </a:extLst>
          </p:cNvPr>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64347CD-6EC6-D804-E40A-F1797CDE43D1}"/>
              </a:ext>
            </a:extLst>
          </p:cNvPr>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4B6B356-6C17-F221-412E-654CF403AD7D}"/>
              </a:ext>
            </a:extLst>
          </p:cNvPr>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7922DCE-F363-63CB-97E6-974043832E67}"/>
              </a:ext>
            </a:extLst>
          </p:cNvPr>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50428B1-029D-1284-1441-E30F6137A029}"/>
              </a:ext>
            </a:extLst>
          </p:cNvPr>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8203023"/>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5" r:id="rId18"/>
    <p:sldLayoutId id="2147483915" r:id="rId19"/>
    <p:sldLayoutId id="2147483923" r:id="rId20"/>
    <p:sldLayoutId id="2147483924" r:id="rId21"/>
    <p:sldLayoutId id="2147483925" r:id="rId22"/>
  </p:sldLayoutIdLst>
  <p:transition>
    <p:fade/>
  </p:transition>
  <p:hf hdr="0" dt="0"/>
  <p:txStyles>
    <p:title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p:titleStyle>
    <p:body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92">
          <p15:clr>
            <a:srgbClr val="F26B43"/>
          </p15:clr>
        </p15:guide>
        <p15:guide id="2" pos="576">
          <p15:clr>
            <a:srgbClr val="F26B43"/>
          </p15:clr>
        </p15:guide>
        <p15:guide id="3" pos="7093">
          <p15:clr>
            <a:srgbClr val="F26B43"/>
          </p15:clr>
        </p15:guide>
        <p15:guide id="4" orient="horz" pos="379">
          <p15:clr>
            <a:srgbClr val="F26B43"/>
          </p15:clr>
        </p15:guide>
        <p15:guide id="6" orient="horz" pos="3912">
          <p15:clr>
            <a:srgbClr val="F26B43"/>
          </p15:clr>
        </p15:guide>
        <p15:guide id="7"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2021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978001118"/>
      </p:ext>
    </p:extLst>
  </p:cSld>
  <p:clrMap bg1="lt1" tx1="dk1" bg2="lt2" tx2="dk2" accent1="accent1" accent2="accent2" accent3="accent3" accent4="accent4" accent5="accent5" accent6="accent6" hlink="hlink" folHlink="folHlink"/>
  <p:sldLayoutIdLst>
    <p:sldLayoutId id="2147483910" r:id="rId1"/>
    <p:sldLayoutId id="2147483913" r:id="rId2"/>
    <p:sldLayoutId id="2147483914" r:id="rId3"/>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2021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spTree>
    <p:extLst>
      <p:ext uri="{BB962C8B-B14F-4D97-AF65-F5344CB8AC3E}">
        <p14:creationId xmlns:p14="http://schemas.microsoft.com/office/powerpoint/2010/main" val="323411646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hyperlink" Target="https://pbidax.wordpress.com/2016/05/22/simple-filter-in-dax-measures/" TargetMode="External"/><Relationship Id="rId2" Type="http://schemas.openxmlformats.org/officeDocument/2006/relationships/notesSlide" Target="../notesSlides/notesSlide80.xml"/><Relationship Id="rId1" Type="http://schemas.openxmlformats.org/officeDocument/2006/relationships/slideLayout" Target="../slideLayouts/slideLayout21.xml"/><Relationship Id="rId4" Type="http://schemas.openxmlformats.org/officeDocument/2006/relationships/hyperlink" Target="https://www.sqlbi.com/articles/filter-arguments-in-calculate/"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113.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openxmlformats.org/officeDocument/2006/relationships/hyperlink" Target="https://github.com/microsoft/Analysis-Services/blob/master/BismNormalizer/Model%20Comparison%20and%20Merging%20for%20Analysis%20Services.pdf" TargetMode="External"/><Relationship Id="rId4" Type="http://schemas.openxmlformats.org/officeDocument/2006/relationships/image" Target="../media/image112.svg"/></Relationships>
</file>

<file path=ppt/slides/_rels/slide115.xml.rels><?xml version="1.0" encoding="UTF-8" standalone="yes"?>
<Relationships xmlns="http://schemas.openxmlformats.org/package/2006/relationships"><Relationship Id="rId3" Type="http://schemas.openxmlformats.org/officeDocument/2006/relationships/hyperlink" Target="http://alm-toolkit.com/" TargetMode="External"/><Relationship Id="rId2" Type="http://schemas.openxmlformats.org/officeDocument/2006/relationships/notesSlide" Target="../notesSlides/notesSlide88.xml"/><Relationship Id="rId1" Type="http://schemas.openxmlformats.org/officeDocument/2006/relationships/slideLayout" Target="../slideLayouts/slideLayout5.xml"/><Relationship Id="rId5" Type="http://schemas.openxmlformats.org/officeDocument/2006/relationships/image" Target="../media/image112.sv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hyperlink" Target="https://learn.microsoft.com/en-us/power-bi/connect-data/incremental-refresh-configu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docs.microsoft.com/en-us/power-query/power-query-query-parameters" TargetMode="Externa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image" Target="../media/image18.gif"/><Relationship Id="rId18" Type="http://schemas.openxmlformats.org/officeDocument/2006/relationships/image" Target="../media/image21.png"/><Relationship Id="rId3" Type="http://schemas.openxmlformats.org/officeDocument/2006/relationships/hyperlink" Target="https://www.linkedin.com/in/rubenvadnai/" TargetMode="External"/><Relationship Id="rId21" Type="http://schemas.microsoft.com/office/2007/relationships/hdphoto" Target="../media/hdphoto3.wdp"/><Relationship Id="rId7" Type="http://schemas.openxmlformats.org/officeDocument/2006/relationships/image" Target="../media/image12.jpg"/><Relationship Id="rId12" Type="http://schemas.openxmlformats.org/officeDocument/2006/relationships/image" Target="../media/image17.jpg"/><Relationship Id="rId17"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20.xml"/><Relationship Id="rId6" Type="http://schemas.openxmlformats.org/officeDocument/2006/relationships/image" Target="../media/image11.jpg"/><Relationship Id="rId11" Type="http://schemas.openxmlformats.org/officeDocument/2006/relationships/image" Target="../media/image16.png"/><Relationship Id="rId24" Type="http://schemas.microsoft.com/office/2007/relationships/hdphoto" Target="../media/hdphoto4.wdp"/><Relationship Id="rId5" Type="http://schemas.openxmlformats.org/officeDocument/2006/relationships/image" Target="../media/image10.jpeg"/><Relationship Id="rId15" Type="http://schemas.microsoft.com/office/2007/relationships/hdphoto" Target="../media/hdphoto1.wdp"/><Relationship Id="rId23" Type="http://schemas.openxmlformats.org/officeDocument/2006/relationships/image" Target="../media/image25.pn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power-bi/transform-model/aggregations-advanced"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8.pn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hyperlink" Target="https://msdn.microsoft.com/en-us/library/mt270235.aspx?f=255&amp;MSPPError=-2147217396" TargetMode="External"/></Relationships>
</file>

<file path=ppt/slides/_rels/slide4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8.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3" Type="http://schemas.openxmlformats.org/officeDocument/2006/relationships/hyperlink" Target="https://blog.enterprisedna.co/dax-query-in-power-bi-logical-physical-query-plans/" TargetMode="External"/><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sv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8" Type="http://schemas.openxmlformats.org/officeDocument/2006/relationships/hyperlink" Target="https://learn.microsoft.com/en-us/power-query/query-plan" TargetMode="External"/><Relationship Id="rId3" Type="http://schemas.openxmlformats.org/officeDocument/2006/relationships/hyperlink" Target="https://learn.microsoft.com/en-us/power-query/power-query-folding#transformations-that-can-achieve-folding" TargetMode="External"/><Relationship Id="rId7" Type="http://schemas.openxmlformats.org/officeDocument/2006/relationships/hyperlink" Target="https://learn.microsoft.com/en-us/power-query/query-folding-examples" TargetMode="External"/><Relationship Id="rId2" Type="http://schemas.openxmlformats.org/officeDocument/2006/relationships/notesSlide" Target="../notesSlides/notesSlide69.xml"/><Relationship Id="rId1" Type="http://schemas.openxmlformats.org/officeDocument/2006/relationships/slideLayout" Target="../slideLayouts/slideLayout18.xml"/><Relationship Id="rId6" Type="http://schemas.openxmlformats.org/officeDocument/2006/relationships/hyperlink" Target="https://learn.microsoft.com/en-us/power-query/step-folding-indicators" TargetMode="External"/><Relationship Id="rId5" Type="http://schemas.openxmlformats.org/officeDocument/2006/relationships/hyperlink" Target="https://learn.microsoft.com/en-us/power-query/power-query-folding#determine-when-a-query-can-be-folded" TargetMode="External"/><Relationship Id="rId10" Type="http://schemas.openxmlformats.org/officeDocument/2006/relationships/image" Target="../media/image106.png"/><Relationship Id="rId4" Type="http://schemas.openxmlformats.org/officeDocument/2006/relationships/hyperlink" Target="https://learn.microsoft.com/en-us/power-query/power-query-folding#transformations-that-prevent-folding" TargetMode="External"/><Relationship Id="rId9" Type="http://schemas.openxmlformats.org/officeDocument/2006/relationships/hyperlink" Target="https://towardsdatascience.com/exploring-query-folding-in-power-query-8288fb3c9c2f"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B36248F3-63AE-318E-8BC0-744984A59FF2}"/>
              </a:ext>
            </a:extLst>
          </p:cNvPr>
          <p:cNvSpPr txBox="1">
            <a:spLocks/>
          </p:cNvSpPr>
          <p:nvPr/>
        </p:nvSpPr>
        <p:spPr>
          <a:xfrm>
            <a:off x="2740826" y="1884455"/>
            <a:ext cx="4293699" cy="677186"/>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3200" dirty="0">
                <a:solidFill>
                  <a:schemeClr val="tx1"/>
                </a:solidFill>
              </a:rPr>
              <a:t>Advanced</a:t>
            </a:r>
          </a:p>
        </p:txBody>
      </p:sp>
      <p:sp>
        <p:nvSpPr>
          <p:cNvPr id="6" name="Title 3">
            <a:extLst>
              <a:ext uri="{FF2B5EF4-FFF2-40B4-BE49-F238E27FC236}">
                <a16:creationId xmlns:a16="http://schemas.microsoft.com/office/drawing/2014/main" id="{67B3C34B-7194-183A-778E-1BEBB954975D}"/>
              </a:ext>
            </a:extLst>
          </p:cNvPr>
          <p:cNvSpPr>
            <a:spLocks noGrp="1"/>
          </p:cNvSpPr>
          <p:nvPr>
            <p:ph type="title"/>
          </p:nvPr>
        </p:nvSpPr>
        <p:spPr>
          <a:xfrm>
            <a:off x="2740827" y="2611481"/>
            <a:ext cx="5492978" cy="817519"/>
          </a:xfrm>
        </p:spPr>
        <p:txBody>
          <a:bodyPr/>
          <a:lstStyle/>
          <a:p>
            <a:r>
              <a:rPr lang="en-US" sz="4400" cap="none" dirty="0">
                <a:solidFill>
                  <a:srgbClr val="FED112"/>
                </a:solidFill>
              </a:rPr>
              <a:t>Power BI </a:t>
            </a:r>
            <a:r>
              <a:rPr lang="en-US" cap="none" dirty="0"/>
              <a:t>Training</a:t>
            </a:r>
            <a:endParaRPr lang="en-US" dirty="0"/>
          </a:p>
        </p:txBody>
      </p:sp>
      <p:pic>
        <p:nvPicPr>
          <p:cNvPr id="7" name="Picture 6" descr="A picture containing plate, light&#10;&#10;Description automatically generated">
            <a:extLst>
              <a:ext uri="{FF2B5EF4-FFF2-40B4-BE49-F238E27FC236}">
                <a16:creationId xmlns:a16="http://schemas.microsoft.com/office/drawing/2014/main" id="{EF0F2445-77CC-E5D6-7EF4-B9D80FC42CBA}"/>
              </a:ext>
            </a:extLst>
          </p:cNvPr>
          <p:cNvPicPr>
            <a:picLocks noChangeAspect="1"/>
          </p:cNvPicPr>
          <p:nvPr/>
        </p:nvPicPr>
        <p:blipFill>
          <a:blip r:embed="rId2"/>
          <a:stretch>
            <a:fillRect/>
          </a:stretch>
        </p:blipFill>
        <p:spPr>
          <a:xfrm>
            <a:off x="1724397" y="2561642"/>
            <a:ext cx="1016430" cy="677186"/>
          </a:xfrm>
          <a:prstGeom prst="rect">
            <a:avLst/>
          </a:prstGeom>
        </p:spPr>
      </p:pic>
      <p:sp>
        <p:nvSpPr>
          <p:cNvPr id="8" name="Text Placeholder 2">
            <a:extLst>
              <a:ext uri="{FF2B5EF4-FFF2-40B4-BE49-F238E27FC236}">
                <a16:creationId xmlns:a16="http://schemas.microsoft.com/office/drawing/2014/main" id="{D0D87467-47F4-BDEF-1B49-3D1B5218E1B1}"/>
              </a:ext>
            </a:extLst>
          </p:cNvPr>
          <p:cNvSpPr txBox="1">
            <a:spLocks/>
          </p:cNvSpPr>
          <p:nvPr/>
        </p:nvSpPr>
        <p:spPr>
          <a:xfrm>
            <a:off x="1165860" y="3429000"/>
            <a:ext cx="7147559" cy="613337"/>
          </a:xfrm>
          <a:prstGeom prst="rect">
            <a:avLst/>
          </a:prstGeom>
        </p:spPr>
        <p:txBody>
          <a:bodyPr/>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spcBef>
                <a:spcPts val="600"/>
              </a:spcBef>
            </a:pPr>
            <a:r>
              <a:rPr lang="en-US" sz="2400" dirty="0"/>
              <a:t>UMB Session 3 </a:t>
            </a:r>
          </a:p>
          <a:p>
            <a:pPr algn="ctr">
              <a:lnSpc>
                <a:spcPct val="100000"/>
              </a:lnSpc>
              <a:spcBef>
                <a:spcPts val="600"/>
              </a:spcBef>
            </a:pPr>
            <a:r>
              <a:rPr lang="en-US" sz="2400" dirty="0"/>
              <a:t>Tabular Modeling &amp; Optimization</a:t>
            </a:r>
          </a:p>
        </p:txBody>
      </p:sp>
    </p:spTree>
    <p:extLst>
      <p:ext uri="{BB962C8B-B14F-4D97-AF65-F5344CB8AC3E}">
        <p14:creationId xmlns:p14="http://schemas.microsoft.com/office/powerpoint/2010/main" val="89951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Getting the data - Data Connection  </a:t>
            </a:r>
          </a:p>
        </p:txBody>
      </p:sp>
      <p:sp>
        <p:nvSpPr>
          <p:cNvPr id="6" name="Rectangle 5">
            <a:extLst>
              <a:ext uri="{FF2B5EF4-FFF2-40B4-BE49-F238E27FC236}">
                <a16:creationId xmlns:a16="http://schemas.microsoft.com/office/drawing/2014/main" id="{F802A438-B7CE-44AE-BA3A-59D38DA6049D}"/>
              </a:ext>
            </a:extLst>
          </p:cNvPr>
          <p:cNvSpPr/>
          <p:nvPr/>
        </p:nvSpPr>
        <p:spPr>
          <a:xfrm>
            <a:off x="833168" y="925065"/>
            <a:ext cx="4958032" cy="4062651"/>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2000"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Power BI data has two types of connections:</a:t>
            </a:r>
          </a:p>
          <a:p>
            <a:pPr marR="0" lvl="0" algn="l" defTabSz="914400" rtl="0" eaLnBrk="1" fontAlgn="auto" latinLnBrk="0" hangingPunct="1">
              <a:lnSpc>
                <a:spcPct val="100000"/>
              </a:lnSpc>
              <a:spcBef>
                <a:spcPts val="0"/>
              </a:spcBef>
              <a:spcAft>
                <a:spcPts val="0"/>
              </a:spcAft>
              <a:buClrTx/>
              <a:buSzTx/>
              <a:tabLst/>
              <a:defRPr/>
            </a:pPr>
            <a:endParaRPr lang="en-US" sz="2000"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endParaRPr>
          </a:p>
          <a:p>
            <a:pPr marR="0" lvl="0" fontAlgn="auto">
              <a:lnSpc>
                <a:spcPct val="100000"/>
              </a:lnSpc>
              <a:spcBef>
                <a:spcPts val="1200"/>
              </a:spcBef>
              <a:spcAft>
                <a:spcPts val="0"/>
              </a:spcAft>
              <a:buClrTx/>
              <a:buSzTx/>
              <a:tabLst/>
              <a:defRPr/>
            </a:pPr>
            <a:r>
              <a:rPr lang="en-US" sz="2200" b="1"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Import data</a:t>
            </a:r>
          </a:p>
          <a:p>
            <a:pPr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Connect to a data source and import directly to the .</a:t>
            </a:r>
            <a:r>
              <a:rPr lang="en-US" kern="0" dirty="0" err="1">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pbix</a:t>
            </a:r>
            <a:r>
              <a:rPr lang="en-US"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 file</a:t>
            </a:r>
          </a:p>
          <a:p>
            <a:pPr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Data cached in-memory</a:t>
            </a:r>
          </a:p>
          <a:p>
            <a:pPr lvl="1" indent="-274320">
              <a:spcBef>
                <a:spcPts val="600"/>
              </a:spcBef>
              <a:buFont typeface="Arial" panose="020B0604020202020204" pitchFamily="34" charset="0"/>
              <a:buChar char="•"/>
              <a:defRPr/>
            </a:pPr>
            <a:endParaRPr lang="en-US" sz="2200" b="1"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endParaRPr>
          </a:p>
          <a:p>
            <a:pPr marR="0" lvl="0" fontAlgn="auto">
              <a:lnSpc>
                <a:spcPct val="100000"/>
              </a:lnSpc>
              <a:spcBef>
                <a:spcPts val="1200"/>
              </a:spcBef>
              <a:spcAft>
                <a:spcPts val="0"/>
              </a:spcAft>
              <a:buClrTx/>
              <a:buSzTx/>
              <a:tabLst/>
              <a:defRPr/>
            </a:pPr>
            <a:r>
              <a:rPr lang="en-US" sz="2200" b="1"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Live connect</a:t>
            </a:r>
          </a:p>
          <a:p>
            <a:pPr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Direct query to a database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endParaRPr>
          </a:p>
        </p:txBody>
      </p:sp>
      <p:sp>
        <p:nvSpPr>
          <p:cNvPr id="5" name="Title 4">
            <a:extLst>
              <a:ext uri="{FF2B5EF4-FFF2-40B4-BE49-F238E27FC236}">
                <a16:creationId xmlns:a16="http://schemas.microsoft.com/office/drawing/2014/main" id="{263E8EAD-F1AC-9A4A-367C-D50CAB1E8BF7}"/>
              </a:ext>
            </a:extLst>
          </p:cNvPr>
          <p:cNvSpPr>
            <a:spLocks noGrp="1"/>
          </p:cNvSpPr>
          <p:nvPr>
            <p:ph type="title"/>
          </p:nvPr>
        </p:nvSpPr>
        <p:spPr/>
        <p:txBody>
          <a:bodyPr/>
          <a:lstStyle/>
          <a:p>
            <a:r>
              <a:rPr lang="en-US" sz="3200" cap="none" dirty="0">
                <a:latin typeface="+mn-lt"/>
              </a:rPr>
              <a:t>Getting the data - Data Connection </a:t>
            </a:r>
            <a:endParaRPr lang="en-US" sz="3200" cap="none" baseline="0" dirty="0">
              <a:latin typeface="+mn-lt"/>
            </a:endParaRPr>
          </a:p>
        </p:txBody>
      </p:sp>
      <p:pic>
        <p:nvPicPr>
          <p:cNvPr id="17" name="Picture 16">
            <a:extLst>
              <a:ext uri="{FF2B5EF4-FFF2-40B4-BE49-F238E27FC236}">
                <a16:creationId xmlns:a16="http://schemas.microsoft.com/office/drawing/2014/main" id="{2272206C-6252-C7A3-F33F-F49F3BC61C8A}"/>
              </a:ext>
            </a:extLst>
          </p:cNvPr>
          <p:cNvPicPr>
            <a:picLocks noChangeAspect="1"/>
          </p:cNvPicPr>
          <p:nvPr/>
        </p:nvPicPr>
        <p:blipFill>
          <a:blip r:embed="rId3"/>
          <a:stretch>
            <a:fillRect/>
          </a:stretch>
        </p:blipFill>
        <p:spPr>
          <a:xfrm>
            <a:off x="6400802" y="1487301"/>
            <a:ext cx="4488180" cy="1946627"/>
          </a:xfrm>
          <a:prstGeom prst="rect">
            <a:avLst/>
          </a:prstGeom>
          <a:ln>
            <a:solidFill>
              <a:schemeClr val="tx1"/>
            </a:solidFill>
          </a:ln>
        </p:spPr>
      </p:pic>
      <p:sp>
        <p:nvSpPr>
          <p:cNvPr id="19" name="TextBox 18">
            <a:extLst>
              <a:ext uri="{FF2B5EF4-FFF2-40B4-BE49-F238E27FC236}">
                <a16:creationId xmlns:a16="http://schemas.microsoft.com/office/drawing/2014/main" id="{0061E5AB-265A-C4CB-8202-052BFB8C1A53}"/>
              </a:ext>
            </a:extLst>
          </p:cNvPr>
          <p:cNvSpPr txBox="1"/>
          <p:nvPr/>
        </p:nvSpPr>
        <p:spPr>
          <a:xfrm>
            <a:off x="1080134" y="5853037"/>
            <a:ext cx="942213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Both connections can be used from various on premise or cloud data sources </a:t>
            </a:r>
          </a:p>
        </p:txBody>
      </p:sp>
      <p:pic>
        <p:nvPicPr>
          <p:cNvPr id="20" name="Picture 19">
            <a:extLst>
              <a:ext uri="{FF2B5EF4-FFF2-40B4-BE49-F238E27FC236}">
                <a16:creationId xmlns:a16="http://schemas.microsoft.com/office/drawing/2014/main" id="{44AD3997-6FA3-F788-0936-DC32E8FF16C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00802" y="3792017"/>
            <a:ext cx="2452348" cy="1813459"/>
          </a:xfrm>
          <a:prstGeom prst="rect">
            <a:avLst/>
          </a:prstGeom>
          <a:ln>
            <a:solidFill>
              <a:schemeClr val="tx1"/>
            </a:solidFill>
          </a:ln>
        </p:spPr>
      </p:pic>
    </p:spTree>
    <p:extLst>
      <p:ext uri="{BB962C8B-B14F-4D97-AF65-F5344CB8AC3E}">
        <p14:creationId xmlns:p14="http://schemas.microsoft.com/office/powerpoint/2010/main" val="157274193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16989" y="1119410"/>
            <a:ext cx="10540265" cy="5499653"/>
          </a:xfrm>
        </p:spPr>
        <p:txBody>
          <a:bodyPr/>
          <a:lstStyle/>
          <a:p>
            <a:pPr marL="685800" lvl="1">
              <a:spcBef>
                <a:spcPts val="1200"/>
              </a:spcBef>
              <a:spcAft>
                <a:spcPts val="300"/>
              </a:spcAft>
              <a:buFont typeface="+mj-lt"/>
              <a:buAutoNum type="arabicPeriod" startAt="11"/>
            </a:pPr>
            <a:r>
              <a:rPr lang="en-US" sz="2000" b="1"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Use DIVIDE() </a:t>
            </a:r>
            <a:r>
              <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Instead of / with an IF 0 condition</a:t>
            </a:r>
          </a:p>
          <a:p>
            <a:pPr marL="685800" lvl="1">
              <a:spcBef>
                <a:spcPts val="1200"/>
              </a:spcBef>
              <a:spcAft>
                <a:spcPts val="300"/>
              </a:spcAft>
              <a:buFont typeface="+mj-lt"/>
              <a:buAutoNum type="arabicPeriod" startAt="11"/>
            </a:pPr>
            <a:r>
              <a:rPr lang="en-US" sz="2000" b="1"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Calculate Ratios Efficiently </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Use (a-b)/b with variables instead of a/b – 1 or a/b*100 – 100</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Create efficient measures that filter out zero</a:t>
            </a:r>
          </a:p>
          <a:p>
            <a:pPr marL="685800" lvl="1">
              <a:spcBef>
                <a:spcPts val="1200"/>
              </a:spcBef>
              <a:spcAft>
                <a:spcPts val="300"/>
              </a:spcAft>
              <a:buFont typeface="+mj-lt"/>
              <a:buAutoNum type="arabicPeriod" startAt="11"/>
            </a:pPr>
            <a:r>
              <a:rPr lang="en-US" sz="2000" b="1"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Be wary of DAX functions which need to test every row in a table – </a:t>
            </a:r>
          </a:p>
          <a:p>
            <a:pPr marL="1062990" lvl="2">
              <a:spcBef>
                <a:spcPts val="300"/>
              </a:spcBef>
              <a:spcAft>
                <a:spcPts val="300"/>
              </a:spcAft>
              <a:buFontTx/>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These functions can exponentially increase run-time and memory requirements given linear increases in table size. </a:t>
            </a:r>
            <a:r>
              <a:rPr lang="en-US" sz="1800" dirty="0" err="1">
                <a:solidFill>
                  <a:schemeClr val="tx1"/>
                </a:solidFill>
                <a:latin typeface="Segoe UI Light" panose="020B0502040204020203" pitchFamily="34" charset="0"/>
                <a:ea typeface="Calibri" panose="020F0502020204030204" pitchFamily="34" charset="0"/>
                <a:cs typeface="Segoe UI Light" panose="020B0502040204020203" pitchFamily="34" charset="0"/>
              </a:rPr>
              <a:t>i.e</a:t>
            </a: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 SUMX, RANKX</a:t>
            </a:r>
          </a:p>
          <a:p>
            <a:pPr marL="685800" lvl="1">
              <a:spcBef>
                <a:spcPts val="1200"/>
              </a:spcBef>
              <a:spcAft>
                <a:spcPts val="300"/>
              </a:spcAft>
              <a:buFont typeface="+mj-lt"/>
              <a:buAutoNum type="arabicPeriod" startAt="11"/>
            </a:pPr>
            <a:r>
              <a:rPr lang="en-US" sz="2000" b="1"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Avoid string manipulation in measures </a:t>
            </a:r>
          </a:p>
          <a:p>
            <a:pPr marL="1062990" lvl="2">
              <a:spcBef>
                <a:spcPts val="300"/>
              </a:spcBef>
              <a:spcAft>
                <a:spcPts val="300"/>
              </a:spcAft>
              <a:buFontTx/>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Slows down measures as work is done in calculation engine</a:t>
            </a:r>
          </a:p>
          <a:p>
            <a:pPr marL="720090" lvl="2" indent="0">
              <a:spcBef>
                <a:spcPts val="300"/>
              </a:spcBef>
              <a:spcAft>
                <a:spcPts val="300"/>
              </a:spcAft>
              <a:buNone/>
            </a:pPr>
            <a:endPar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a:p>
            <a:pPr marL="1062990" lvl="2">
              <a:spcBef>
                <a:spcPts val="300"/>
              </a:spcBef>
              <a:spcAft>
                <a:spcPts val="300"/>
              </a:spcAft>
              <a:buFont typeface="+mj-lt"/>
              <a:buAutoNum type="arabicPeriod"/>
            </a:pPr>
            <a:endPar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a:p>
            <a:pPr marL="685800" lvl="1">
              <a:spcBef>
                <a:spcPts val="1200"/>
              </a:spcBef>
              <a:spcAft>
                <a:spcPts val="300"/>
              </a:spcAft>
              <a:buFont typeface="+mj-lt"/>
              <a:buAutoNum type="arabicPeriod" startAt="11"/>
            </a:pPr>
            <a:endParaRPr lang="en-US" sz="1800" dirty="0"/>
          </a:p>
          <a:p>
            <a:pPr marL="685800" lvl="1">
              <a:spcBef>
                <a:spcPts val="1200"/>
              </a:spcBef>
              <a:spcAft>
                <a:spcPts val="300"/>
              </a:spcAft>
              <a:buFont typeface="+mj-lt"/>
              <a:buAutoNum type="arabicPeriod" startAt="6"/>
            </a:pPr>
            <a:endParaRPr lang="en-US" sz="18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Model Performance</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100</a:t>
            </a:fld>
            <a:endParaRPr lang="en-US"/>
          </a:p>
        </p:txBody>
      </p:sp>
    </p:spTree>
    <p:extLst>
      <p:ext uri="{BB962C8B-B14F-4D97-AF65-F5344CB8AC3E}">
        <p14:creationId xmlns:p14="http://schemas.microsoft.com/office/powerpoint/2010/main" val="55582104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16989" y="1119410"/>
            <a:ext cx="10540265" cy="5499653"/>
          </a:xfrm>
        </p:spPr>
        <p:txBody>
          <a:bodyPr/>
          <a:lstStyle/>
          <a:p>
            <a:pPr marL="685800" lvl="1">
              <a:spcBef>
                <a:spcPts val="1200"/>
              </a:spcBef>
              <a:spcAft>
                <a:spcPts val="300"/>
              </a:spcAft>
              <a:buFont typeface="+mj-lt"/>
              <a:buAutoNum type="arabicPeriod" startAt="11"/>
            </a:pPr>
            <a:r>
              <a:rPr lang="en-US" sz="2000" b="1"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Use SELECTEDVALUE() </a:t>
            </a:r>
            <a:r>
              <a:rPr lang="en-US" sz="20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instead of HASONEVALUE() and VALUES() </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SELECTEDVALUE()more efficient and safer because it returns blank (instead of an error) in case multiple values are encountered</a:t>
            </a:r>
            <a:endParaRPr lang="en-US" sz="20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endParaRPr>
          </a:p>
          <a:p>
            <a:pPr marL="685800" lvl="1">
              <a:spcBef>
                <a:spcPts val="1200"/>
              </a:spcBef>
              <a:spcAft>
                <a:spcPts val="300"/>
              </a:spcAft>
              <a:buFont typeface="+mj-lt"/>
              <a:buAutoNum type="arabicPeriod" startAt="11"/>
            </a:pPr>
            <a:r>
              <a:rPr lang="en-US" sz="2000" b="1"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Use DISTINCT() and VALUES() functions consistently</a:t>
            </a:r>
            <a:endParaRPr lang="en-US" sz="20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endParaRP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DISTINCT(): Does not return blank added due to integrity violation. </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Use VALUES() in the whole report if possible and blank value is not an issue</a:t>
            </a:r>
          </a:p>
          <a:p>
            <a:pPr marL="720090" lvl="2" indent="0">
              <a:spcBef>
                <a:spcPts val="300"/>
              </a:spcBef>
              <a:spcAft>
                <a:spcPts val="300"/>
              </a:spcAft>
              <a:buNone/>
            </a:pPr>
            <a:endPar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a:p>
            <a:pPr marL="1062990" lvl="2">
              <a:spcBef>
                <a:spcPts val="300"/>
              </a:spcBef>
              <a:spcAft>
                <a:spcPts val="300"/>
              </a:spcAft>
              <a:buFont typeface="+mj-lt"/>
              <a:buAutoNum type="arabicPeriod"/>
            </a:pPr>
            <a:endPar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a:p>
            <a:pPr marL="685800" lvl="1">
              <a:spcBef>
                <a:spcPts val="1200"/>
              </a:spcBef>
              <a:spcAft>
                <a:spcPts val="300"/>
              </a:spcAft>
              <a:buFont typeface="+mj-lt"/>
              <a:buAutoNum type="arabicPeriod" startAt="11"/>
            </a:pPr>
            <a:endParaRPr lang="en-US" sz="1800" dirty="0"/>
          </a:p>
          <a:p>
            <a:pPr marL="685800" lvl="1">
              <a:spcBef>
                <a:spcPts val="1200"/>
              </a:spcBef>
              <a:spcAft>
                <a:spcPts val="300"/>
              </a:spcAft>
              <a:buFont typeface="+mj-lt"/>
              <a:buAutoNum type="arabicPeriod" startAt="6"/>
            </a:pPr>
            <a:endParaRPr lang="en-US" sz="18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Model Performance</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101</a:t>
            </a:fld>
            <a:endParaRPr lang="en-US"/>
          </a:p>
        </p:txBody>
      </p:sp>
    </p:spTree>
    <p:extLst>
      <p:ext uri="{BB962C8B-B14F-4D97-AF65-F5344CB8AC3E}">
        <p14:creationId xmlns:p14="http://schemas.microsoft.com/office/powerpoint/2010/main" val="391669537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41434" y="201589"/>
            <a:ext cx="11524594"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DISTINCT() and VALUES() functions consistently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AD3FDC0-0637-4AA2-9F73-BAFDF7A5A97D}"/>
              </a:ext>
            </a:extLst>
          </p:cNvPr>
          <p:cNvSpPr/>
          <p:nvPr/>
        </p:nvSpPr>
        <p:spPr>
          <a:xfrm>
            <a:off x="372525" y="1913990"/>
            <a:ext cx="11819475" cy="6001643"/>
          </a:xfrm>
          <a:prstGeom prst="rect">
            <a:avLst/>
          </a:prstGeom>
        </p:spPr>
        <p:txBody>
          <a:bodyPr wrap="square">
            <a:spAutoFit/>
          </a:bodyPr>
          <a:lstStyle/>
          <a:p>
            <a:pPr marL="342900" indent="-342900" fontAlgn="ctr">
              <a:buFont typeface="Arial" panose="020B0604020202020204" pitchFamily="34" charset="0"/>
              <a:buChar char="•"/>
            </a:pPr>
            <a:r>
              <a:rPr lang="en-US" sz="2400" dirty="0"/>
              <a:t>Power BI adds a blank value to the column in case it finds referential integrity violation</a:t>
            </a:r>
          </a:p>
          <a:p>
            <a:pPr marL="342900" indent="-342900" fontAlgn="ctr">
              <a:buFont typeface="Arial" panose="020B0604020202020204" pitchFamily="34" charset="0"/>
              <a:buChar char="•"/>
            </a:pPr>
            <a:r>
              <a:rPr lang="en-US" sz="2400" dirty="0"/>
              <a:t>For direct query, Power BI by default adds blank value to the columns as it does not have a way to check for violations</a:t>
            </a:r>
          </a:p>
          <a:p>
            <a:pPr marL="342900" indent="-342900" fontAlgn="ctr">
              <a:buFont typeface="Arial" panose="020B0604020202020204" pitchFamily="34" charset="0"/>
              <a:buChar char="•"/>
            </a:pPr>
            <a:r>
              <a:rPr lang="en-US" sz="2400" dirty="0"/>
              <a:t>Difference :</a:t>
            </a:r>
          </a:p>
          <a:p>
            <a:pPr marL="742950" lvl="1" indent="-285750" fontAlgn="ctr">
              <a:buFont typeface="Arial" panose="020B0604020202020204" pitchFamily="34" charset="0"/>
              <a:buChar char="•"/>
            </a:pPr>
            <a:r>
              <a:rPr lang="en-US" dirty="0"/>
              <a:t>DISTINCT(): Does not return blank which is added due to integrity violation. It includes blank only if it is part of original data</a:t>
            </a:r>
          </a:p>
          <a:p>
            <a:pPr marL="742950" lvl="1" indent="-285750" fontAlgn="ctr">
              <a:buFont typeface="Arial" panose="020B0604020202020204" pitchFamily="34" charset="0"/>
              <a:buChar char="•"/>
            </a:pPr>
            <a:r>
              <a:rPr lang="en-US" dirty="0"/>
              <a:t>VALUES(): It includes blank which is added by Power BI due to referential integrity violation</a:t>
            </a:r>
          </a:p>
          <a:p>
            <a:pPr marL="742950" lvl="1" indent="-28575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sz="2400" dirty="0"/>
              <a:t>The usage of either of the function should be same throughout the whole report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recommends to use VALUES() in the whole report if possible and blank value is not an issue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67BD6CDC-DFDF-45C2-B235-39CF9DD26A17}"/>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4726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using IFERROR() and ISERROR()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44AEBA4-26D7-4B74-B778-D246D4145049}"/>
              </a:ext>
            </a:extLst>
          </p:cNvPr>
          <p:cNvSpPr/>
          <p:nvPr/>
        </p:nvSpPr>
        <p:spPr>
          <a:xfrm>
            <a:off x="268670" y="1910682"/>
            <a:ext cx="11819475" cy="6001643"/>
          </a:xfrm>
          <a:prstGeom prst="rect">
            <a:avLst/>
          </a:prstGeom>
        </p:spPr>
        <p:txBody>
          <a:bodyPr wrap="square">
            <a:spAutoFit/>
          </a:bodyPr>
          <a:lstStyle/>
          <a:p>
            <a:pPr marL="342900" indent="-342900" fontAlgn="ctr">
              <a:buFont typeface="Arial" panose="020B0604020202020204" pitchFamily="34" charset="0"/>
              <a:buChar char="•"/>
            </a:pPr>
            <a:r>
              <a:rPr lang="en-US" sz="2400" dirty="0"/>
              <a:t>IFERROR() and ISERROR() are sometimes used in measures</a:t>
            </a:r>
          </a:p>
          <a:p>
            <a:pPr marL="342900" indent="-342900" fontAlgn="ctr">
              <a:buFont typeface="Arial" panose="020B0604020202020204" pitchFamily="34" charset="0"/>
              <a:buChar char="•"/>
            </a:pPr>
            <a:r>
              <a:rPr lang="en-US" sz="2400" dirty="0"/>
              <a:t>These functions force Power BI engine to perform step by step execution of each row to check for errors as there is currently no way that directly states which row returned the error</a:t>
            </a:r>
          </a:p>
          <a:p>
            <a:pPr marL="342900" indent="-342900" fontAlgn="ctr">
              <a:buFont typeface="Arial" panose="020B0604020202020204" pitchFamily="34" charset="0"/>
              <a:buChar char="•"/>
            </a:pPr>
            <a:r>
              <a:rPr lang="en-US" sz="2400" dirty="0"/>
              <a:t>FIND() and SEARCH() DAX functions provide an extra parameter which can be passed and is returned in case of the search string not present – avoids use of IFERROR/ISERROR</a:t>
            </a:r>
          </a:p>
          <a:p>
            <a:pPr marL="342900" indent="-342900" fontAlgn="ctr">
              <a:buFont typeface="Arial" panose="020B0604020202020204" pitchFamily="34" charset="0"/>
              <a:buChar char="•"/>
            </a:pPr>
            <a:r>
              <a:rPr lang="en-US" sz="2400" dirty="0"/>
              <a:t>Both of this functions are currently also used to check for divide by zero error or along with values to check if more than one values are returned. </a:t>
            </a:r>
          </a:p>
          <a:p>
            <a:pPr marL="342900" indent="-342900" fontAlgn="ctr">
              <a:buFont typeface="Arial" panose="020B0604020202020204" pitchFamily="34" charset="0"/>
              <a:buChar char="•"/>
            </a:pPr>
            <a:r>
              <a:rPr lang="en-US" sz="2400" dirty="0"/>
              <a:t>Can be avoided by using the correct DAX functions like DIVIDE() and SELECTEDVALUE() which performs the error check internally and returns the expected results</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CC288D21-F1A4-4614-B089-3CB382E86563}"/>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4389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72964" y="524782"/>
            <a:ext cx="10893973"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ISBLANK() instead of =BLANK() check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6696F1A1-1A0A-44F4-B706-5AF18785D6F6}"/>
              </a:ext>
            </a:extLst>
          </p:cNvPr>
          <p:cNvSpPr/>
          <p:nvPr/>
        </p:nvSpPr>
        <p:spPr>
          <a:xfrm>
            <a:off x="472964" y="1795749"/>
            <a:ext cx="11819475" cy="3046988"/>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Use inbuilt function ISBLANK() to check for any blank values instead of using comparison operator “= Blank()”</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ISBLANK() is faster</a:t>
            </a:r>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1F3A824C-EB0B-47C6-8F1E-BBA946302B89}"/>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10455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0263352"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Use FILTER(ALL(</a:t>
            </a:r>
            <a:r>
              <a:rPr kumimoji="0" lang="en-US" sz="4400" b="0" i="0" u="none" strike="noStrike" kern="0" cap="none" spc="0" normalizeH="0" baseline="0" noProof="0" dirty="0" err="1">
                <a:ln>
                  <a:noFill/>
                </a:ln>
                <a:solidFill>
                  <a:schemeClr val="bg1"/>
                </a:solidFill>
                <a:effectLst/>
                <a:uLnTx/>
                <a:uFillTx/>
                <a:latin typeface="Segoe UI" panose="020B0502040204020203" pitchFamily="34" charset="0"/>
                <a:cs typeface="Segoe UI" panose="020B0502040204020203" pitchFamily="34" charset="0"/>
              </a:rPr>
              <a:t>ColumnName</a:t>
            </a: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17F0E8E7-D94D-477A-8399-88A63D0A35BF}"/>
              </a:ext>
            </a:extLst>
          </p:cNvPr>
          <p:cNvSpPr/>
          <p:nvPr/>
        </p:nvSpPr>
        <p:spPr>
          <a:xfrm>
            <a:off x="292318" y="1882459"/>
            <a:ext cx="11819475" cy="5663089"/>
          </a:xfrm>
          <a:prstGeom prst="rect">
            <a:avLst/>
          </a:prstGeom>
        </p:spPr>
        <p:txBody>
          <a:bodyPr wrap="square">
            <a:spAutoFit/>
          </a:bodyPr>
          <a:lstStyle/>
          <a:p>
            <a:pPr marL="342900" indent="-342900" fontAlgn="ctr">
              <a:buFont typeface="Arial" panose="020B0604020202020204" pitchFamily="34" charset="0"/>
              <a:buChar char="•"/>
            </a:pPr>
            <a:r>
              <a:rPr lang="en-US" sz="2400" dirty="0"/>
              <a:t>To calculate measures ignoring all the filters applied on a column, use All(</a:t>
            </a:r>
            <a:r>
              <a:rPr lang="en-US" sz="2400" dirty="0" err="1"/>
              <a:t>ColumnName</a:t>
            </a:r>
            <a:r>
              <a:rPr lang="en-US" sz="2400" dirty="0"/>
              <a:t>) function along with the FILTER instead of Table or VALUES().</a:t>
            </a:r>
            <a:br>
              <a:rPr lang="en-US" sz="2400" dirty="0"/>
            </a:br>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Color = 'Red’))</a:t>
            </a:r>
            <a:endParaRPr lang="en-US" sz="2400" dirty="0"/>
          </a:p>
          <a:p>
            <a:pPr marL="342900" indent="-342900" fontAlgn="ctr">
              <a:buFont typeface="Arial" panose="020B0604020202020204" pitchFamily="34" charset="0"/>
              <a:buChar char="•"/>
            </a:pPr>
            <a:r>
              <a:rPr lang="en-US" sz="2400" dirty="0"/>
              <a:t>Directly applying filters using expressions and not using FILTER function behaves in the same way as mentioned above and it internally translates to use ALL function in the filter</a:t>
            </a:r>
          </a:p>
          <a:p>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Products[Color]= 'Red’)) -&gt;</a:t>
            </a:r>
          </a:p>
          <a:p>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Products[Color]= 'Red’)</a:t>
            </a:r>
            <a:endParaRPr lang="en-US" sz="2400" dirty="0"/>
          </a:p>
          <a:p>
            <a:pPr marL="342900" indent="-342900" fontAlgn="ctr">
              <a:buFont typeface="Arial" panose="020B0604020202020204" pitchFamily="34" charset="0"/>
              <a:buChar char="•"/>
            </a:pPr>
            <a:r>
              <a:rPr lang="en-US" sz="2400" dirty="0"/>
              <a:t>It is always better to apply filters at desired column than the whole table</a:t>
            </a:r>
          </a:p>
          <a:p>
            <a:pPr marL="342900" indent="-342900" fontAlgn="ctr">
              <a:buFont typeface="Arial" panose="020B0604020202020204" pitchFamily="34" charset="0"/>
              <a:buChar char="•"/>
            </a:pPr>
            <a:r>
              <a:rPr lang="en-US" sz="2400" dirty="0"/>
              <a:t>Always use ALL along with FILTER function if there is no specific need to keep current context</a:t>
            </a:r>
          </a:p>
          <a:p>
            <a:pPr marL="742950" lvl="1" indent="-285750" fontAlgn="ctr">
              <a:buFont typeface="Arial" panose="020B0604020202020204" pitchFamily="34" charset="0"/>
              <a:buChar char="•"/>
            </a:pPr>
            <a:r>
              <a:rPr lang="en-US" sz="1600" dirty="0">
                <a:hlinkClick r:id="rId3"/>
              </a:rPr>
              <a:t>https://pbidax.wordpress.com/2016/05/22/simple-filter-in-dax-measures/</a:t>
            </a:r>
            <a:endParaRPr lang="en-US" sz="1600" dirty="0"/>
          </a:p>
          <a:p>
            <a:pPr marL="742950" lvl="1" indent="-285750" fontAlgn="ctr">
              <a:buFont typeface="Arial" panose="020B0604020202020204" pitchFamily="34" charset="0"/>
              <a:buChar char="•"/>
            </a:pPr>
            <a:r>
              <a:rPr lang="en-US" sz="1600" dirty="0">
                <a:hlinkClick r:id="rId4"/>
              </a:rPr>
              <a:t>https://www.sqlbi.com/articles/filter-arguments-in-calculate/</a:t>
            </a:r>
            <a:endParaRPr lang="en-US" sz="16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531B22CC-0B7C-4BE4-B2D8-C5D9F71722D0}"/>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76744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372525" y="114734"/>
            <a:ext cx="832051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Do not use scalar variables in SUMMARIZE()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E9E91792-7774-491C-B40D-8D15F7A5C317}"/>
              </a:ext>
            </a:extLst>
          </p:cNvPr>
          <p:cNvSpPr/>
          <p:nvPr/>
        </p:nvSpPr>
        <p:spPr>
          <a:xfrm>
            <a:off x="372525" y="1721496"/>
            <a:ext cx="11819475" cy="5632311"/>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SUMMARIZE() traditionally used to perform grouping of columns and get the resulting aggregations along with it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It is recommended to use SUMMARIZECOLUMNS() function which is a newer more optimized version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SUMMARIZE function should only be used to get just the grouped elements of a table without any measures/aggregations associated with it. </a:t>
            </a:r>
          </a:p>
          <a:p>
            <a:pPr fontAlgn="ctr"/>
            <a:br>
              <a:rPr lang="en-US" sz="2400" dirty="0"/>
            </a:br>
            <a:r>
              <a:rPr lang="en-US" sz="2400" dirty="0"/>
              <a:t>    E.g. SUMMARIZE(Table, Column1, Column2)</a:t>
            </a:r>
            <a:br>
              <a:rPr lang="en-US" sz="2400" dirty="0"/>
            </a:b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3" name="TextBox 2">
            <a:extLst>
              <a:ext uri="{FF2B5EF4-FFF2-40B4-BE49-F238E27FC236}">
                <a16:creationId xmlns:a16="http://schemas.microsoft.com/office/drawing/2014/main" id="{F3397745-7427-40CA-A851-AC434FBCE4A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378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88730" y="162175"/>
            <a:ext cx="11414235" cy="1446550"/>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Avoid using ADDCOLUMNS() in measure expressions </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1400105C-2D77-40E1-B60C-45155D0FDA58}"/>
              </a:ext>
            </a:extLst>
          </p:cNvPr>
          <p:cNvSpPr/>
          <p:nvPr/>
        </p:nvSpPr>
        <p:spPr>
          <a:xfrm>
            <a:off x="286109" y="1811513"/>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Measures are calculated in iterative manner by default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If measure definitions use iterative functions like </a:t>
            </a:r>
            <a:r>
              <a:rPr lang="en-US" sz="2400" dirty="0" err="1"/>
              <a:t>AddColumns</a:t>
            </a:r>
            <a:r>
              <a:rPr lang="en-US" sz="2400" dirty="0"/>
              <a:t>, it create nested iteration which downgrades the performance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4" name="TextBox 3">
            <a:extLst>
              <a:ext uri="{FF2B5EF4-FFF2-40B4-BE49-F238E27FC236}">
                <a16:creationId xmlns:a16="http://schemas.microsoft.com/office/drawing/2014/main" id="{B725BF08-5093-48DB-83CC-5BCE1A1EFB4D}"/>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13234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72965" y="524782"/>
            <a:ext cx="11382704"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Consider Subsets for very large models</a:t>
            </a:r>
          </a:p>
        </p:txBody>
      </p:sp>
      <p:sp>
        <p:nvSpPr>
          <p:cNvPr id="6" name="Footer Placeholder 8">
            <a:extLst>
              <a:ext uri="{FF2B5EF4-FFF2-40B4-BE49-F238E27FC236}">
                <a16:creationId xmlns:a16="http://schemas.microsoft.com/office/drawing/2014/main" id="{C821C5E7-183D-44C6-8BE0-8D4D8F3B3B9D}"/>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Rectangle 1">
            <a:extLst>
              <a:ext uri="{FF2B5EF4-FFF2-40B4-BE49-F238E27FC236}">
                <a16:creationId xmlns:a16="http://schemas.microsoft.com/office/drawing/2014/main" id="{CF216D05-F1E7-4FF3-8D73-C8B098EED98C}"/>
              </a:ext>
            </a:extLst>
          </p:cNvPr>
          <p:cNvSpPr/>
          <p:nvPr/>
        </p:nvSpPr>
        <p:spPr>
          <a:xfrm>
            <a:off x="472965" y="1767587"/>
            <a:ext cx="11037454" cy="8502777"/>
          </a:xfrm>
          <a:prstGeom prst="rect">
            <a:avLst/>
          </a:prstGeom>
        </p:spPr>
        <p:txBody>
          <a:bodyPr wrap="square">
            <a:spAutoFit/>
          </a:bodyPr>
          <a:lstStyle/>
          <a:p>
            <a:r>
              <a:rPr lang="en-US" sz="2200" b="1" spc="-100" dirty="0">
                <a:ln w="3175">
                  <a:noFill/>
                </a:ln>
                <a:solidFill>
                  <a:srgbClr val="505050"/>
                </a:solidFill>
                <a:ea typeface="ＭＳ Ｐゴシック" charset="0"/>
                <a:cs typeface="Segoe UI" pitchFamily="34" charset="0"/>
              </a:rPr>
              <a:t>Scenario</a:t>
            </a:r>
            <a:endParaRPr lang="en-US" sz="2200" dirty="0">
              <a:solidFill>
                <a:srgbClr val="505050"/>
              </a:solidFill>
            </a:endParaRPr>
          </a:p>
          <a:p>
            <a:pPr marL="342900" indent="-342900">
              <a:buFont typeface="Arial" panose="020B0604020202020204" pitchFamily="34" charset="0"/>
              <a:buChar char="•"/>
            </a:pPr>
            <a:r>
              <a:rPr lang="en-US" sz="2200" dirty="0"/>
              <a:t>Large model – hundreds of tables and tens of GB</a:t>
            </a:r>
          </a:p>
          <a:p>
            <a:pPr marL="342900" indent="-342900">
              <a:buFont typeface="Arial" panose="020B0604020202020204" pitchFamily="34" charset="0"/>
              <a:buChar char="•"/>
            </a:pPr>
            <a:r>
              <a:rPr lang="en-US" sz="2200" dirty="0"/>
              <a:t>Large high grain fact tables – millions to billions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r>
              <a:rPr lang="en-US" sz="2200" b="1" spc="-100" dirty="0">
                <a:ln w="3175">
                  <a:noFill/>
                </a:ln>
                <a:solidFill>
                  <a:srgbClr val="505050"/>
                </a:solidFill>
                <a:ea typeface="ＭＳ Ｐゴシック" charset="0"/>
                <a:cs typeface="Segoe UI" pitchFamily="34" charset="0"/>
              </a:rPr>
              <a:t>Why is it undesired?</a:t>
            </a:r>
            <a:endParaRPr lang="en-US" sz="2200" dirty="0">
              <a:solidFill>
                <a:srgbClr val="505050"/>
              </a:solidFill>
            </a:endParaRPr>
          </a:p>
          <a:p>
            <a:pPr marL="342900" indent="-342900">
              <a:buFont typeface="Arial" panose="020B0604020202020204" pitchFamily="34" charset="0"/>
              <a:buChar char="•"/>
            </a:pPr>
            <a:r>
              <a:rPr lang="en-US" sz="2200" dirty="0"/>
              <a:t>Aggregating/measures across large facts can affect performance</a:t>
            </a:r>
          </a:p>
          <a:p>
            <a:pPr marL="342900" indent="-342900">
              <a:buFont typeface="Arial" panose="020B0604020202020204" pitchFamily="34" charset="0"/>
              <a:buChar char="•"/>
            </a:pPr>
            <a:r>
              <a:rPr lang="en-US" sz="2200" dirty="0"/>
              <a:t>Large models become harder to maintain and use ad-hoc</a:t>
            </a:r>
          </a:p>
          <a:p>
            <a:pPr marL="342900" indent="-342900">
              <a:buFont typeface="Arial" panose="020B0604020202020204" pitchFamily="34" charset="0"/>
              <a:buChar char="•"/>
            </a:pPr>
            <a:endParaRPr lang="en-US" sz="2200" dirty="0"/>
          </a:p>
          <a:p>
            <a:endParaRPr lang="en-US" sz="2200" b="1" spc="-100" dirty="0">
              <a:ln w="3175">
                <a:noFill/>
              </a:ln>
              <a:solidFill>
                <a:schemeClr val="tx2"/>
              </a:solidFill>
              <a:ea typeface="ＭＳ Ｐゴシック" charset="0"/>
              <a:cs typeface="Segoe UI" pitchFamily="34" charset="0"/>
            </a:endParaRPr>
          </a:p>
          <a:p>
            <a:r>
              <a:rPr lang="en-US" sz="2200" b="1" spc="-100" dirty="0">
                <a:ln w="3175">
                  <a:noFill/>
                </a:ln>
                <a:solidFill>
                  <a:srgbClr val="505050"/>
                </a:solidFill>
                <a:ea typeface="ＭＳ Ｐゴシック" charset="0"/>
                <a:cs typeface="Segoe UI" pitchFamily="34" charset="0"/>
              </a:rPr>
              <a:t>Proposed Solution</a:t>
            </a:r>
            <a:endParaRPr lang="en-US" sz="2200" dirty="0">
              <a:solidFill>
                <a:srgbClr val="505050"/>
              </a:solidFill>
            </a:endParaRPr>
          </a:p>
          <a:p>
            <a:pPr marL="342900" indent="-342900">
              <a:buFont typeface="Arial" panose="020B0604020202020204" pitchFamily="34" charset="0"/>
              <a:buChar char="•"/>
            </a:pPr>
            <a:r>
              <a:rPr lang="en-US" sz="2200" dirty="0"/>
              <a:t>Consider aggregations and composite models features</a:t>
            </a:r>
          </a:p>
          <a:p>
            <a:pPr marL="342900" indent="-342900">
              <a:buFont typeface="Arial" panose="020B0604020202020204" pitchFamily="34" charset="0"/>
              <a:buChar char="•"/>
            </a:pPr>
            <a:r>
              <a:rPr lang="en-US" sz="2200" dirty="0"/>
              <a:t>Build manual summary tables with smart measures</a:t>
            </a:r>
          </a:p>
          <a:p>
            <a:pPr marL="342900" indent="-342900">
              <a:buFont typeface="Arial" panose="020B0604020202020204" pitchFamily="34" charset="0"/>
              <a:buChar char="•"/>
            </a:pPr>
            <a:r>
              <a:rPr lang="en-US" sz="2200" dirty="0"/>
              <a:t>Create smaller models for the most common business cases</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TextBox 2">
            <a:extLst>
              <a:ext uri="{FF2B5EF4-FFF2-40B4-BE49-F238E27FC236}">
                <a16:creationId xmlns:a16="http://schemas.microsoft.com/office/drawing/2014/main" id="{4042DBF8-922F-4B37-9DAF-B822A10E3228}"/>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5290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759330" y="605009"/>
            <a:ext cx="10339200" cy="412454"/>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Data Profiling</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Title 1">
            <a:extLst>
              <a:ext uri="{FF2B5EF4-FFF2-40B4-BE49-F238E27FC236}">
                <a16:creationId xmlns:a16="http://schemas.microsoft.com/office/drawing/2014/main" id="{BBE5FA15-993B-441F-8D65-29CE37CEF572}"/>
              </a:ext>
            </a:extLst>
          </p:cNvPr>
          <p:cNvSpPr txBox="1">
            <a:spLocks/>
          </p:cNvSpPr>
          <p:nvPr/>
        </p:nvSpPr>
        <p:spPr>
          <a:xfrm>
            <a:off x="678180" y="1257714"/>
            <a:ext cx="11655425" cy="1274762"/>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000" dirty="0">
                <a:solidFill>
                  <a:srgbClr val="505050"/>
                </a:solidFill>
                <a:latin typeface="Segoe UI Semilight" panose="020B0402040204020203" pitchFamily="34" charset="0"/>
                <a:cs typeface="Segoe UI Semilight" panose="020B0402040204020203" pitchFamily="34" charset="0"/>
              </a:rPr>
              <a:t>Data Profiling allows you easily and quickly understand data distribution</a:t>
            </a:r>
          </a:p>
        </p:txBody>
      </p:sp>
      <p:sp>
        <p:nvSpPr>
          <p:cNvPr id="9" name="TextBox 8">
            <a:extLst>
              <a:ext uri="{FF2B5EF4-FFF2-40B4-BE49-F238E27FC236}">
                <a16:creationId xmlns:a16="http://schemas.microsoft.com/office/drawing/2014/main" id="{93C31DF3-7183-402C-AC97-CE0294D596CA}"/>
              </a:ext>
            </a:extLst>
          </p:cNvPr>
          <p:cNvSpPr txBox="1"/>
          <p:nvPr/>
        </p:nvSpPr>
        <p:spPr>
          <a:xfrm>
            <a:off x="6096000" y="1780785"/>
            <a:ext cx="5981700" cy="307468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dirty="0">
                <a:solidFill>
                  <a:srgbClr val="505050"/>
                </a:solidFill>
                <a:latin typeface="Segoe UI Semilight" panose="020B0402040204020203" pitchFamily="34" charset="0"/>
                <a:cs typeface="Segoe UI Semilight" panose="020B0402040204020203" pitchFamily="34" charset="0"/>
              </a:rPr>
              <a:t>Column statistics</a:t>
            </a:r>
            <a:r>
              <a:rPr lang="en-US" sz="2000" dirty="0">
                <a:latin typeface="Segoe UI Semilight" panose="020B0402040204020203" pitchFamily="34" charset="0"/>
                <a:cs typeface="Segoe UI Semilight" panose="020B0402040204020203" pitchFamily="34" charset="0"/>
              </a:rPr>
              <a:t> </a:t>
            </a:r>
          </a:p>
          <a:p>
            <a:pPr lvl="1">
              <a:lnSpc>
                <a:spcPct val="90000"/>
              </a:lnSpc>
              <a:spcAft>
                <a:spcPts val="600"/>
              </a:spcAft>
            </a:pPr>
            <a:r>
              <a:rPr lang="en-US" dirty="0">
                <a:latin typeface="Segoe UI Semilight" panose="020B0402040204020203" pitchFamily="34" charset="0"/>
                <a:cs typeface="Segoe UI Semilight" panose="020B0402040204020203" pitchFamily="34" charset="0"/>
              </a:rPr>
              <a:t># of errors, empty, valid, duplicated and unique values. Value distribution measures such as Min/Max/Average/Median, etc.</a:t>
            </a:r>
          </a:p>
          <a:p>
            <a:pPr marL="342900" indent="-342900">
              <a:lnSpc>
                <a:spcPct val="90000"/>
              </a:lnSpc>
              <a:spcAft>
                <a:spcPts val="600"/>
              </a:spcAft>
              <a:buFont typeface="Arial" panose="020B0604020202020204" pitchFamily="34" charset="0"/>
              <a:buChar char="•"/>
            </a:pPr>
            <a:r>
              <a:rPr lang="en-US" sz="2000" b="1" dirty="0">
                <a:solidFill>
                  <a:srgbClr val="505050"/>
                </a:solidFill>
                <a:latin typeface="Segoe UI Semilight" panose="020B0402040204020203" pitchFamily="34" charset="0"/>
                <a:cs typeface="Segoe UI Semilight" panose="020B0402040204020203" pitchFamily="34" charset="0"/>
              </a:rPr>
              <a:t>Column distribution </a:t>
            </a:r>
          </a:p>
          <a:p>
            <a:pPr lvl="1">
              <a:lnSpc>
                <a:spcPct val="90000"/>
              </a:lnSpc>
              <a:spcAft>
                <a:spcPts val="600"/>
              </a:spcAft>
            </a:pPr>
            <a:r>
              <a:rPr lang="en-US" dirty="0">
                <a:latin typeface="Segoe UI Semilight" panose="020B0402040204020203" pitchFamily="34" charset="0"/>
                <a:cs typeface="Segoe UI Semilight" panose="020B0402040204020203" pitchFamily="34" charset="0"/>
              </a:rPr>
              <a:t>Larger size version of the inline value distribution histograms, also including the ability to keep or remove values, which will generate the corresponding Filter Rows step in your query (“Equals” / “Does Not Equal” filters).</a:t>
            </a:r>
          </a:p>
        </p:txBody>
      </p:sp>
      <p:pic>
        <p:nvPicPr>
          <p:cNvPr id="11" name="Picture 10">
            <a:extLst>
              <a:ext uri="{FF2B5EF4-FFF2-40B4-BE49-F238E27FC236}">
                <a16:creationId xmlns:a16="http://schemas.microsoft.com/office/drawing/2014/main" id="{15DEDFFB-7200-4550-81A2-C0A76FF1E0EB}"/>
              </a:ext>
            </a:extLst>
          </p:cNvPr>
          <p:cNvPicPr>
            <a:picLocks noChangeAspect="1"/>
          </p:cNvPicPr>
          <p:nvPr/>
        </p:nvPicPr>
        <p:blipFill rotWithShape="1">
          <a:blip r:embed="rId3"/>
          <a:srcRect l="1" r="42835"/>
          <a:stretch/>
        </p:blipFill>
        <p:spPr>
          <a:xfrm>
            <a:off x="829274" y="1780785"/>
            <a:ext cx="5001797" cy="4966725"/>
          </a:xfrm>
          <a:prstGeom prst="rect">
            <a:avLst/>
          </a:prstGeom>
          <a:ln>
            <a:solidFill>
              <a:schemeClr val="tx1"/>
            </a:solidFill>
          </a:ln>
        </p:spPr>
      </p:pic>
      <p:sp>
        <p:nvSpPr>
          <p:cNvPr id="12" name="Rectangle 11">
            <a:extLst>
              <a:ext uri="{FF2B5EF4-FFF2-40B4-BE49-F238E27FC236}">
                <a16:creationId xmlns:a16="http://schemas.microsoft.com/office/drawing/2014/main" id="{CADFC279-D0B1-4E1B-9C28-8968B08990B0}"/>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9354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097AE7E-CEB3-47C2-BB0A-F874FA580697}"/>
              </a:ext>
            </a:extLst>
          </p:cNvPr>
          <p:cNvSpPr txBox="1"/>
          <p:nvPr/>
        </p:nvSpPr>
        <p:spPr>
          <a:xfrm>
            <a:off x="369570" y="413504"/>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Getting the data - Data Connection  </a:t>
            </a:r>
          </a:p>
        </p:txBody>
      </p:sp>
      <p:sp>
        <p:nvSpPr>
          <p:cNvPr id="6" name="Rectangle 5">
            <a:extLst>
              <a:ext uri="{FF2B5EF4-FFF2-40B4-BE49-F238E27FC236}">
                <a16:creationId xmlns:a16="http://schemas.microsoft.com/office/drawing/2014/main" id="{F802A438-B7CE-44AE-BA3A-59D38DA6049D}"/>
              </a:ext>
            </a:extLst>
          </p:cNvPr>
          <p:cNvSpPr/>
          <p:nvPr/>
        </p:nvSpPr>
        <p:spPr>
          <a:xfrm>
            <a:off x="810308" y="971231"/>
            <a:ext cx="9880552" cy="4755148"/>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Three different types of data storage modes can be specified for every tables</a:t>
            </a:r>
          </a:p>
          <a:p>
            <a:pPr marR="0" lvl="0" algn="l" defTabSz="914400" rtl="0" eaLnBrk="1" fontAlgn="auto" latinLnBrk="0" hangingPunct="1">
              <a:lnSpc>
                <a:spcPct val="100000"/>
              </a:lnSpc>
              <a:spcBef>
                <a:spcPts val="2400"/>
              </a:spcBef>
              <a:spcAft>
                <a:spcPts val="0"/>
              </a:spcAft>
              <a:buClrTx/>
              <a:buSzTx/>
              <a:tabLst/>
              <a:defRPr/>
            </a:pPr>
            <a:r>
              <a:rPr kumimoji="0" lang="en-US" sz="2000"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Import Mode</a:t>
            </a:r>
            <a:endParaRPr kumimoji="0" lang="en-US" sz="20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endParaRPr>
          </a:p>
          <a:p>
            <a:pPr lvl="1" indent="-274320">
              <a:spcBef>
                <a:spcPts val="600"/>
              </a:spcBef>
              <a:buFont typeface="Arial" panose="020B0604020202020204" pitchFamily="34" charset="0"/>
              <a:buChar char="•"/>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Import data into Power BI (creates a copy of the data)</a:t>
            </a:r>
          </a:p>
          <a:p>
            <a:pPr lvl="1" indent="-274320">
              <a:spcBef>
                <a:spcPts val="600"/>
              </a:spcBef>
              <a:buFont typeface="Arial" panose="020B0604020202020204" pitchFamily="34" charset="0"/>
              <a:buChar char="•"/>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Queries can be fulfilled from cached data</a:t>
            </a:r>
          </a:p>
          <a:p>
            <a:pPr lvl="1" indent="-274320">
              <a:spcBef>
                <a:spcPts val="600"/>
              </a:spcBef>
              <a:buFont typeface="Arial" panose="020B0604020202020204" pitchFamily="34" charset="0"/>
              <a:buChar char="•"/>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Example: Excel, SharePoint, CSV, OData</a:t>
            </a:r>
          </a:p>
          <a:p>
            <a:pPr marR="0" lvl="0" algn="l" defTabSz="914400" rtl="0" eaLnBrk="1" fontAlgn="auto" latinLnBrk="0" hangingPunct="1">
              <a:lnSpc>
                <a:spcPct val="100000"/>
              </a:lnSpc>
              <a:spcBef>
                <a:spcPts val="2400"/>
              </a:spcBef>
              <a:spcAft>
                <a:spcPts val="0"/>
              </a:spcAft>
              <a:buClrTx/>
              <a:buSzTx/>
              <a:tabLst/>
              <a:defRPr/>
            </a:pPr>
            <a:r>
              <a:rPr kumimoji="0" lang="en-US" sz="2000"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Direct Query Mode</a:t>
            </a:r>
          </a:p>
          <a:p>
            <a:pPr lvl="1" indent="-274320">
              <a:spcBef>
                <a:spcPts val="600"/>
              </a:spcBef>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Direct query to SQL or other relational source</a:t>
            </a:r>
          </a:p>
          <a:p>
            <a:pPr lvl="1" indent="-274320">
              <a:spcBef>
                <a:spcPts val="600"/>
              </a:spcBef>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Executes on demand queries to the data source</a:t>
            </a:r>
          </a:p>
          <a:p>
            <a:pPr lvl="1" indent="-274320">
              <a:spcBef>
                <a:spcPts val="600"/>
              </a:spcBef>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Example: Analysis Services Tabular, SQL DW</a:t>
            </a:r>
          </a:p>
          <a:p>
            <a:pPr marR="0" lvl="0" algn="l" defTabSz="914400" rtl="0" eaLnBrk="1" fontAlgn="auto" latinLnBrk="0" hangingPunct="1">
              <a:lnSpc>
                <a:spcPct val="100000"/>
              </a:lnSpc>
              <a:spcBef>
                <a:spcPts val="2400"/>
              </a:spcBef>
              <a:spcAft>
                <a:spcPts val="0"/>
              </a:spcAft>
              <a:buClrTx/>
              <a:buSzTx/>
              <a:tabLst/>
              <a:defRPr/>
            </a:pPr>
            <a:r>
              <a:rPr kumimoji="0" lang="en-US" sz="2000"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panose="020B0502040204020203" pitchFamily="34" charset="0"/>
                <a:cs typeface="Segoe UI Light" panose="020B0502040204020203" pitchFamily="34" charset="0"/>
              </a:rPr>
              <a:t>Dual Mode</a:t>
            </a:r>
          </a:p>
          <a:p>
            <a:pPr lvl="1" indent="-274320">
              <a:spcBef>
                <a:spcPts val="600"/>
              </a:spcBef>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panose="020B0502040204020203" pitchFamily="34" charset="0"/>
                <a:cs typeface="Segoe UI Light" panose="020B0502040204020203" pitchFamily="34" charset="0"/>
              </a:rPr>
              <a:t>Acts as either cached or not cached, depending on query context</a:t>
            </a:r>
          </a:p>
        </p:txBody>
      </p:sp>
      <p:sp>
        <p:nvSpPr>
          <p:cNvPr id="5" name="Title 4">
            <a:extLst>
              <a:ext uri="{FF2B5EF4-FFF2-40B4-BE49-F238E27FC236}">
                <a16:creationId xmlns:a16="http://schemas.microsoft.com/office/drawing/2014/main" id="{263E8EAD-F1AC-9A4A-367C-D50CAB1E8BF7}"/>
              </a:ext>
            </a:extLst>
          </p:cNvPr>
          <p:cNvSpPr>
            <a:spLocks noGrp="1"/>
          </p:cNvSpPr>
          <p:nvPr>
            <p:ph type="title"/>
          </p:nvPr>
        </p:nvSpPr>
        <p:spPr/>
        <p:txBody>
          <a:bodyPr/>
          <a:lstStyle/>
          <a:p>
            <a:r>
              <a:rPr lang="en-US" sz="3200" cap="none" dirty="0">
                <a:latin typeface="+mn-lt"/>
              </a:rPr>
              <a:t>Getting the data - Data Storage Mode</a:t>
            </a:r>
            <a:endParaRPr lang="en-US" sz="3200" cap="none" baseline="0" dirty="0">
              <a:latin typeface="+mn-lt"/>
            </a:endParaRPr>
          </a:p>
        </p:txBody>
      </p:sp>
      <p:pic>
        <p:nvPicPr>
          <p:cNvPr id="3" name="Picture 2">
            <a:extLst>
              <a:ext uri="{FF2B5EF4-FFF2-40B4-BE49-F238E27FC236}">
                <a16:creationId xmlns:a16="http://schemas.microsoft.com/office/drawing/2014/main" id="{DDB073F0-1204-5DE3-51C3-FE044A13D222}"/>
              </a:ext>
            </a:extLst>
          </p:cNvPr>
          <p:cNvPicPr>
            <a:picLocks noChangeAspect="1"/>
          </p:cNvPicPr>
          <p:nvPr/>
        </p:nvPicPr>
        <p:blipFill>
          <a:blip r:embed="rId3"/>
          <a:stretch>
            <a:fillRect/>
          </a:stretch>
        </p:blipFill>
        <p:spPr>
          <a:xfrm>
            <a:off x="6630562" y="2094017"/>
            <a:ext cx="5081377" cy="2669966"/>
          </a:xfrm>
          <a:prstGeom prst="rect">
            <a:avLst/>
          </a:prstGeom>
        </p:spPr>
      </p:pic>
    </p:spTree>
    <p:extLst>
      <p:ext uri="{BB962C8B-B14F-4D97-AF65-F5344CB8AC3E}">
        <p14:creationId xmlns:p14="http://schemas.microsoft.com/office/powerpoint/2010/main" val="1326254731"/>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704832" y="2317592"/>
            <a:ext cx="4782335" cy="609398"/>
          </a:xfrm>
        </p:spPr>
        <p:txBody>
          <a:bodyPr/>
          <a:lstStyle/>
          <a:p>
            <a:r>
              <a:rPr lang="en-US" sz="4400" cap="none" dirty="0">
                <a:latin typeface="Segoe UI Semibold" panose="020B0702040204020203" pitchFamily="34" charset="0"/>
              </a:rPr>
              <a:t>Module 7 Lab</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3348296"/>
            <a:ext cx="4548068" cy="1107996"/>
          </a:xfrm>
        </p:spPr>
        <p:txBody>
          <a:bodyPr/>
          <a:lstStyle/>
          <a:p>
            <a:pPr>
              <a:lnSpc>
                <a:spcPct val="100000"/>
              </a:lnSpc>
              <a:spcBef>
                <a:spcPts val="0"/>
              </a:spcBef>
            </a:pPr>
            <a:r>
              <a:rPr lang="en-US" sz="3600" dirty="0"/>
              <a:t>Lab 7b: </a:t>
            </a:r>
          </a:p>
          <a:p>
            <a:pPr>
              <a:lnSpc>
                <a:spcPct val="100000"/>
              </a:lnSpc>
              <a:spcBef>
                <a:spcPts val="0"/>
              </a:spcBef>
            </a:pPr>
            <a:r>
              <a:rPr lang="en-US" sz="3600" dirty="0"/>
              <a:t>Performance Analyzer</a:t>
            </a:r>
            <a:endParaRPr lang="en-US" sz="2400" dirty="0"/>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2494805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5115" y="2027598"/>
            <a:ext cx="4548067" cy="498598"/>
          </a:xfrm>
        </p:spPr>
        <p:txBody>
          <a:bodyPr/>
          <a:lstStyle/>
          <a:p>
            <a:r>
              <a:rPr lang="en-US" cap="none" dirty="0">
                <a:latin typeface="+mn-lt"/>
              </a:rPr>
              <a:t>Module 8</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78455" y="2914490"/>
            <a:ext cx="4548068" cy="615553"/>
          </a:xfrm>
        </p:spPr>
        <p:txBody>
          <a:bodyPr/>
          <a:lstStyle/>
          <a:p>
            <a:pPr>
              <a:lnSpc>
                <a:spcPct val="100000"/>
              </a:lnSpc>
              <a:spcBef>
                <a:spcPts val="0"/>
              </a:spcBef>
            </a:pPr>
            <a:r>
              <a:rPr lang="en-US" sz="4000" dirty="0">
                <a:latin typeface="Segoe UI Semibold" panose="020B0702040204020203" pitchFamily="34" charset="0"/>
                <a:cs typeface="Segoe UI Semibold" panose="020B0702040204020203" pitchFamily="34" charset="0"/>
              </a:rPr>
              <a:t>Tabular Editor</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34049223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FC1D-BCF0-4078-9917-AB5F4AAC5EEE}"/>
              </a:ext>
            </a:extLst>
          </p:cNvPr>
          <p:cNvSpPr>
            <a:spLocks noGrp="1"/>
          </p:cNvSpPr>
          <p:nvPr>
            <p:ph type="title"/>
          </p:nvPr>
        </p:nvSpPr>
        <p:spPr>
          <a:xfrm>
            <a:off x="1447800" y="401509"/>
            <a:ext cx="9503355" cy="412454"/>
          </a:xfrm>
        </p:spPr>
        <p:txBody>
          <a:bodyPr/>
          <a:lstStyle/>
          <a:p>
            <a:r>
              <a:rPr lang="en-US" sz="3200" b="1" dirty="0"/>
              <a:t>Tabular Editor</a:t>
            </a:r>
            <a:endParaRPr lang="en-US" sz="3200" dirty="0"/>
          </a:p>
        </p:txBody>
      </p:sp>
      <p:sp>
        <p:nvSpPr>
          <p:cNvPr id="3" name="Text Placeholder 2">
            <a:extLst>
              <a:ext uri="{FF2B5EF4-FFF2-40B4-BE49-F238E27FC236}">
                <a16:creationId xmlns:a16="http://schemas.microsoft.com/office/drawing/2014/main" id="{2CF67E8B-F894-4EBC-B0C9-61EF4A23A87B}"/>
              </a:ext>
            </a:extLst>
          </p:cNvPr>
          <p:cNvSpPr>
            <a:spLocks noGrp="1"/>
          </p:cNvSpPr>
          <p:nvPr>
            <p:ph type="body" sz="quarter" idx="10"/>
          </p:nvPr>
        </p:nvSpPr>
        <p:spPr>
          <a:xfrm>
            <a:off x="665018" y="1824629"/>
            <a:ext cx="8954377" cy="4770537"/>
          </a:xfrm>
        </p:spPr>
        <p:txBody>
          <a:bodyPr/>
          <a:lstStyle/>
          <a:p>
            <a:pPr>
              <a:lnSpc>
                <a:spcPct val="100000"/>
              </a:lnSpc>
              <a:spcBef>
                <a:spcPts val="1800"/>
              </a:spcBef>
            </a:pPr>
            <a:r>
              <a:rPr lang="en-US" sz="1800" dirty="0">
                <a:solidFill>
                  <a:schemeClr val="accent2"/>
                </a:solidFill>
                <a:latin typeface="Segoe UI Semilight" panose="020B0402040204020203" pitchFamily="34" charset="0"/>
                <a:cs typeface="Segoe UI Semilight" panose="020B0402040204020203" pitchFamily="34" charset="0"/>
              </a:rPr>
              <a:t>Excellent Editor A</a:t>
            </a:r>
            <a:r>
              <a:rPr lang="en-US" sz="1800" dirty="0">
                <a:solidFill>
                  <a:srgbClr val="0040AA"/>
                </a:solidFill>
                <a:latin typeface="Segoe UI Semilight" panose="020B0402040204020203" pitchFamily="34" charset="0"/>
                <a:cs typeface="Segoe UI Semilight" panose="020B0402040204020203" pitchFamily="34" charset="0"/>
              </a:rPr>
              <a:t>ltern</a:t>
            </a:r>
            <a:r>
              <a:rPr lang="en-US" sz="1800" dirty="0">
                <a:solidFill>
                  <a:schemeClr val="accent2"/>
                </a:solidFill>
                <a:latin typeface="Segoe UI Semilight" panose="020B0402040204020203" pitchFamily="34" charset="0"/>
                <a:cs typeface="Segoe UI Semilight" panose="020B0402040204020203" pitchFamily="34" charset="0"/>
              </a:rPr>
              <a:t>ative to SQL Server Data Tools (SSDT) and PBI Interface</a:t>
            </a:r>
          </a:p>
          <a:p>
            <a:pPr marL="344488" lvl="1" indent="-171450"/>
            <a:r>
              <a:rPr lang="en-US" sz="1500" dirty="0">
                <a:latin typeface="Segoe UI Semilight" panose="020B0402040204020203" pitchFamily="34" charset="0"/>
                <a:cs typeface="Segoe UI Semilight" panose="020B0402040204020203" pitchFamily="34" charset="0"/>
              </a:rPr>
              <a:t>Author or modify tabular models for Analysis Services and Power BI without workspace server</a:t>
            </a:r>
          </a:p>
          <a:p>
            <a:pPr marL="344488" lvl="1" indent="-171450"/>
            <a:r>
              <a:rPr lang="en-US" sz="1500" dirty="0">
                <a:latin typeface="Segoe UI Semilight" panose="020B0402040204020203" pitchFamily="34" charset="0"/>
                <a:cs typeface="Segoe UI Semilight" panose="020B0402040204020203" pitchFamily="34" charset="0"/>
              </a:rPr>
              <a:t>Edit model metadata and BIM file offline without accessing any data source</a:t>
            </a:r>
          </a:p>
          <a:p>
            <a:pPr marL="690557" lvl="2" indent="-285750">
              <a:spcBef>
                <a:spcPts val="300"/>
              </a:spcBef>
              <a:buFont typeface="Segoe UI Semilight" panose="020B0402040204020203" pitchFamily="34" charset="0"/>
              <a:buChar char="‒"/>
            </a:pPr>
            <a:r>
              <a:rPr lang="en-US" sz="1400" dirty="0">
                <a:latin typeface="Segoe UI Semilight" panose="020B0402040204020203" pitchFamily="34" charset="0"/>
                <a:cs typeface="Segoe UI Semilight" panose="020B0402040204020203" pitchFamily="34" charset="0"/>
              </a:rPr>
              <a:t>No wait or down time even on huge models</a:t>
            </a:r>
          </a:p>
          <a:p>
            <a:pPr marL="0" lvl="1" indent="0">
              <a:spcBef>
                <a:spcPts val="1200"/>
              </a:spcBef>
              <a:buSzPct val="130000"/>
              <a:buNone/>
            </a:pPr>
            <a:r>
              <a:rPr lang="en-US" sz="1800" dirty="0">
                <a:solidFill>
                  <a:schemeClr val="accent2"/>
                </a:solidFill>
                <a:latin typeface="Segoe UI Semilight" panose="020B0402040204020203" pitchFamily="34" charset="0"/>
                <a:cs typeface="Segoe UI Semilight" panose="020B0402040204020203" pitchFamily="34" charset="0"/>
              </a:rPr>
              <a:t>Quickly Access &amp; Edit Objects Properties</a:t>
            </a:r>
            <a:r>
              <a:rPr lang="en-US" sz="2000" dirty="0">
                <a:solidFill>
                  <a:schemeClr val="accent2"/>
                </a:solidFill>
                <a:latin typeface="Segoe UI Semilight" panose="020B0402040204020203" pitchFamily="34" charset="0"/>
                <a:cs typeface="Segoe UI Semilight" panose="020B0402040204020203" pitchFamily="34" charset="0"/>
              </a:rPr>
              <a:t> </a:t>
            </a:r>
            <a:endParaRPr lang="en-US" sz="2000" dirty="0">
              <a:solidFill>
                <a:schemeClr val="tx1"/>
              </a:solidFill>
              <a:latin typeface="Segoe UI Semilight" panose="020B0402040204020203" pitchFamily="34" charset="0"/>
              <a:cs typeface="Segoe UI Semilight" panose="020B0402040204020203" pitchFamily="34" charset="0"/>
            </a:endParaRPr>
          </a:p>
          <a:p>
            <a:pPr marL="344488" lvl="1" indent="-171450"/>
            <a:r>
              <a:rPr lang="en-US" sz="1500" dirty="0">
                <a:latin typeface="Segoe UI Semilight" panose="020B0402040204020203" pitchFamily="34" charset="0"/>
                <a:cs typeface="Segoe UI Semilight" panose="020B0402040204020203" pitchFamily="34" charset="0"/>
              </a:rPr>
              <a:t>Edit the properties of one or multiple objects in the tree </a:t>
            </a:r>
          </a:p>
          <a:p>
            <a:pPr marL="344488" lvl="1" indent="-171450"/>
            <a:r>
              <a:rPr lang="en-US" sz="1500" dirty="0">
                <a:latin typeface="Segoe UI Semilight" panose="020B0402040204020203" pitchFamily="34" charset="0"/>
                <a:cs typeface="Segoe UI Semilight" panose="020B0402040204020203" pitchFamily="34" charset="0"/>
              </a:rPr>
              <a:t>Quickly access and instantaneously create or modify tabular model entities:</a:t>
            </a:r>
          </a:p>
          <a:p>
            <a:pPr marL="690557" lvl="2" indent="-285750">
              <a:spcBef>
                <a:spcPts val="300"/>
              </a:spcBef>
              <a:buFont typeface="Segoe UI Semilight" panose="020B0402040204020203" pitchFamily="34" charset="0"/>
              <a:buChar char="−"/>
            </a:pPr>
            <a:r>
              <a:rPr lang="en-US" sz="1400" dirty="0">
                <a:latin typeface="Segoe UI Semilight" panose="020B0402040204020203" pitchFamily="34" charset="0"/>
                <a:cs typeface="Segoe UI Semilight" panose="020B0402040204020203" pitchFamily="34" charset="0"/>
              </a:rPr>
              <a:t>Measures, Calculated columns, Calculation groups, Display folders, etc..</a:t>
            </a:r>
            <a:endParaRPr lang="en-US" sz="1600" dirty="0">
              <a:latin typeface="Segoe UI Semilight" panose="020B0402040204020203" pitchFamily="34" charset="0"/>
              <a:cs typeface="Segoe UI Semilight" panose="020B0402040204020203" pitchFamily="34" charset="0"/>
            </a:endParaRPr>
          </a:p>
          <a:p>
            <a:pPr>
              <a:lnSpc>
                <a:spcPct val="100000"/>
              </a:lnSpc>
              <a:spcBef>
                <a:spcPts val="1200"/>
              </a:spcBef>
            </a:pPr>
            <a:r>
              <a:rPr lang="en-US" sz="1800" dirty="0">
                <a:solidFill>
                  <a:schemeClr val="accent2"/>
                </a:solidFill>
                <a:latin typeface="Segoe UI Semilight" panose="020B0402040204020203" pitchFamily="34" charset="0"/>
                <a:cs typeface="Segoe UI Semilight" panose="020B0402040204020203" pitchFamily="34" charset="0"/>
              </a:rPr>
              <a:t>Best Practices Enforcer </a:t>
            </a:r>
          </a:p>
          <a:p>
            <a:pPr marL="344488" lvl="1" indent="-171450"/>
            <a:r>
              <a:rPr lang="en-US" sz="1500" dirty="0">
                <a:latin typeface="Segoe UI Semilight" panose="020B0402040204020203" pitchFamily="34" charset="0"/>
                <a:cs typeface="Segoe UI Semilight" panose="020B0402040204020203" pitchFamily="34" charset="0"/>
              </a:rPr>
              <a:t>Check whether model objects satisfy established Best Practice rules &amp; suggest corrections</a:t>
            </a:r>
          </a:p>
          <a:p>
            <a:pPr>
              <a:lnSpc>
                <a:spcPct val="100000"/>
              </a:lnSpc>
              <a:spcBef>
                <a:spcPts val="1200"/>
              </a:spcBef>
            </a:pPr>
            <a:r>
              <a:rPr lang="en-US" sz="1800" dirty="0">
                <a:solidFill>
                  <a:schemeClr val="accent2"/>
                </a:solidFill>
                <a:latin typeface="Segoe UI Semilight" panose="020B0402040204020203" pitchFamily="34" charset="0"/>
                <a:cs typeface="Segoe UI Semilight" panose="020B0402040204020203" pitchFamily="34" charset="0"/>
              </a:rPr>
              <a:t>Scripting / Calculation Groups</a:t>
            </a:r>
          </a:p>
          <a:p>
            <a:pPr marL="344488" lvl="1" indent="-171450"/>
            <a:r>
              <a:rPr lang="en-US" sz="1500" dirty="0">
                <a:latin typeface="Segoe UI Semilight" panose="020B0402040204020203" pitchFamily="34" charset="0"/>
                <a:cs typeface="Segoe UI Semilight" panose="020B0402040204020203" pitchFamily="34" charset="0"/>
              </a:rPr>
              <a:t>Automate repetitive tasks using scripts &amp; Calculated Tables</a:t>
            </a:r>
            <a:endParaRPr lang="en-US" sz="1500" dirty="0">
              <a:solidFill>
                <a:schemeClr val="tx1"/>
              </a:solidFill>
              <a:latin typeface="Segoe UI Semilight" panose="020B0402040204020203" pitchFamily="34" charset="0"/>
              <a:cs typeface="Segoe UI Semilight" panose="020B0402040204020203" pitchFamily="34" charset="0"/>
            </a:endParaRPr>
          </a:p>
          <a:p>
            <a:pPr>
              <a:lnSpc>
                <a:spcPct val="100000"/>
              </a:lnSpc>
              <a:spcBef>
                <a:spcPts val="1200"/>
              </a:spcBef>
            </a:pPr>
            <a:r>
              <a:rPr lang="en-US" sz="1800" dirty="0">
                <a:solidFill>
                  <a:schemeClr val="accent2"/>
                </a:solidFill>
                <a:latin typeface="Segoe UI Semilight" panose="020B0402040204020203" pitchFamily="34" charset="0"/>
                <a:cs typeface="Segoe UI Semilight" panose="020B0402040204020203" pitchFamily="34" charset="0"/>
              </a:rPr>
              <a:t>DAX Editor </a:t>
            </a:r>
          </a:p>
          <a:p>
            <a:pPr marL="344488" lvl="1" indent="-171450"/>
            <a:r>
              <a:rPr lang="en-US" sz="1500" dirty="0">
                <a:latin typeface="Segoe UI Semilight" panose="020B0402040204020203" pitchFamily="34" charset="0"/>
                <a:cs typeface="Segoe UI Semilight" panose="020B0402040204020203" pitchFamily="34" charset="0"/>
              </a:rPr>
              <a:t>Syntax highlighting lets you easily create and edit Measures, Calculated Columns</a:t>
            </a:r>
          </a:p>
        </p:txBody>
      </p:sp>
      <p:pic>
        <p:nvPicPr>
          <p:cNvPr id="8" name="Picture 7">
            <a:extLst>
              <a:ext uri="{FF2B5EF4-FFF2-40B4-BE49-F238E27FC236}">
                <a16:creationId xmlns:a16="http://schemas.microsoft.com/office/drawing/2014/main" id="{7A4A18AC-64F5-4617-AC79-4DA6273AC753}"/>
              </a:ext>
            </a:extLst>
          </p:cNvPr>
          <p:cNvPicPr>
            <a:picLocks noChangeAspect="1"/>
          </p:cNvPicPr>
          <p:nvPr/>
        </p:nvPicPr>
        <p:blipFill rotWithShape="1">
          <a:blip r:embed="rId3"/>
          <a:srcRect l="33" t="625" r="54141" b="27283"/>
          <a:stretch/>
        </p:blipFill>
        <p:spPr>
          <a:xfrm>
            <a:off x="9381669" y="1918215"/>
            <a:ext cx="2283348" cy="4276074"/>
          </a:xfrm>
          <a:prstGeom prst="rect">
            <a:avLst/>
          </a:prstGeom>
        </p:spPr>
      </p:pic>
      <p:pic>
        <p:nvPicPr>
          <p:cNvPr id="13" name="Picture 12" descr="A picture containing text, sign&#10;&#10;Description automatically generated">
            <a:extLst>
              <a:ext uri="{FF2B5EF4-FFF2-40B4-BE49-F238E27FC236}">
                <a16:creationId xmlns:a16="http://schemas.microsoft.com/office/drawing/2014/main" id="{EDC9BAB7-BA57-45E3-BBAB-5065E44FBFB6}"/>
              </a:ext>
            </a:extLst>
          </p:cNvPr>
          <p:cNvPicPr>
            <a:picLocks noChangeAspect="1"/>
          </p:cNvPicPr>
          <p:nvPr/>
        </p:nvPicPr>
        <p:blipFill>
          <a:blip r:embed="rId4"/>
          <a:stretch>
            <a:fillRect/>
          </a:stretch>
        </p:blipFill>
        <p:spPr>
          <a:xfrm>
            <a:off x="548354" y="256918"/>
            <a:ext cx="594090" cy="594090"/>
          </a:xfrm>
          <a:prstGeom prst="rect">
            <a:avLst/>
          </a:prstGeom>
        </p:spPr>
      </p:pic>
      <p:sp>
        <p:nvSpPr>
          <p:cNvPr id="4" name="TextBox 3">
            <a:extLst>
              <a:ext uri="{FF2B5EF4-FFF2-40B4-BE49-F238E27FC236}">
                <a16:creationId xmlns:a16="http://schemas.microsoft.com/office/drawing/2014/main" id="{C5AB24C2-B5C5-47E4-9BD1-D9F17E897BCF}"/>
              </a:ext>
            </a:extLst>
          </p:cNvPr>
          <p:cNvSpPr txBox="1"/>
          <p:nvPr/>
        </p:nvSpPr>
        <p:spPr>
          <a:xfrm>
            <a:off x="548354" y="994886"/>
            <a:ext cx="10598617" cy="615553"/>
          </a:xfrm>
          <a:prstGeom prst="rect">
            <a:avLst/>
          </a:prstGeom>
          <a:noFill/>
        </p:spPr>
        <p:txBody>
          <a:bodyPr wrap="square">
            <a:spAutoFit/>
          </a:bodyPr>
          <a:lstStyle/>
          <a:p>
            <a:pPr>
              <a:lnSpc>
                <a:spcPct val="100000"/>
              </a:lnSpc>
              <a:spcBef>
                <a:spcPts val="0"/>
              </a:spcBef>
              <a:tabLst>
                <a:tab pos="2054225" algn="l"/>
              </a:tabLst>
            </a:pPr>
            <a:r>
              <a:rPr lang="en-US" b="1" dirty="0">
                <a:solidFill>
                  <a:schemeClr val="accent2"/>
                </a:solidFill>
                <a:latin typeface="Segoe UI Semilight" panose="020B0402040204020203" pitchFamily="34" charset="0"/>
                <a:cs typeface="Segoe UI Semilight" panose="020B0402040204020203" pitchFamily="34" charset="0"/>
              </a:rPr>
              <a:t>Recommended Use</a:t>
            </a:r>
            <a:r>
              <a:rPr lang="en-US" dirty="0">
                <a:solidFill>
                  <a:schemeClr val="accent2"/>
                </a:solidFill>
                <a:latin typeface="Segoe UI Semilight" panose="020B0402040204020203" pitchFamily="34" charset="0"/>
                <a:cs typeface="Segoe UI Semilight" panose="020B0402040204020203" pitchFamily="34" charset="0"/>
              </a:rPr>
              <a:t>:	</a:t>
            </a:r>
            <a:r>
              <a:rPr lang="en-US" sz="1600" dirty="0">
                <a:solidFill>
                  <a:schemeClr val="tx2"/>
                </a:solidFill>
                <a:latin typeface="Segoe UI Semilight" panose="020B0402040204020203" pitchFamily="34" charset="0"/>
                <a:cs typeface="Segoe UI Semilight" panose="020B0402040204020203" pitchFamily="34" charset="0"/>
              </a:rPr>
              <a:t>Batch creation, duplication or modification of measures, columns, calculation groups.</a:t>
            </a:r>
          </a:p>
          <a:p>
            <a:pPr>
              <a:lnSpc>
                <a:spcPct val="100000"/>
              </a:lnSpc>
              <a:spcBef>
                <a:spcPts val="0"/>
              </a:spcBef>
              <a:tabLst>
                <a:tab pos="2054225" algn="l"/>
              </a:tabLst>
            </a:pPr>
            <a:r>
              <a:rPr lang="en-US" sz="1600" dirty="0">
                <a:solidFill>
                  <a:schemeClr val="tx2"/>
                </a:solidFill>
                <a:latin typeface="Segoe UI Semilight" panose="020B0402040204020203" pitchFamily="34" charset="0"/>
                <a:cs typeface="Segoe UI Semilight" panose="020B0402040204020203" pitchFamily="34" charset="0"/>
              </a:rPr>
              <a:t>	Enforcement of best practices. Model documentation.</a:t>
            </a:r>
          </a:p>
        </p:txBody>
      </p:sp>
    </p:spTree>
    <p:extLst>
      <p:ext uri="{BB962C8B-B14F-4D97-AF65-F5344CB8AC3E}">
        <p14:creationId xmlns:p14="http://schemas.microsoft.com/office/powerpoint/2010/main" val="226289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 calcmode="lin" valueType="num">
                                      <p:cBhvr additive="base">
                                        <p:cTn id="6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FC1D-BCF0-4078-9917-AB5F4AAC5EEE}"/>
              </a:ext>
            </a:extLst>
          </p:cNvPr>
          <p:cNvSpPr>
            <a:spLocks noGrp="1"/>
          </p:cNvSpPr>
          <p:nvPr>
            <p:ph type="title"/>
          </p:nvPr>
        </p:nvSpPr>
        <p:spPr>
          <a:xfrm>
            <a:off x="1576964" y="441115"/>
            <a:ext cx="8198017" cy="412454"/>
          </a:xfrm>
        </p:spPr>
        <p:txBody>
          <a:bodyPr/>
          <a:lstStyle/>
          <a:p>
            <a:r>
              <a:rPr lang="en-US" b="1" dirty="0"/>
              <a:t>What is DAX Studio?</a:t>
            </a:r>
            <a:endParaRPr lang="en-US" dirty="0"/>
          </a:p>
        </p:txBody>
      </p:sp>
      <p:sp>
        <p:nvSpPr>
          <p:cNvPr id="11" name="Text Placeholder 10">
            <a:extLst>
              <a:ext uri="{FF2B5EF4-FFF2-40B4-BE49-F238E27FC236}">
                <a16:creationId xmlns:a16="http://schemas.microsoft.com/office/drawing/2014/main" id="{25EAAD7A-B5D3-4910-BCAD-A504405FDEE1}"/>
              </a:ext>
            </a:extLst>
          </p:cNvPr>
          <p:cNvSpPr>
            <a:spLocks noGrp="1"/>
          </p:cNvSpPr>
          <p:nvPr>
            <p:ph type="body" sz="quarter" idx="10"/>
          </p:nvPr>
        </p:nvSpPr>
        <p:spPr>
          <a:xfrm>
            <a:off x="1029584" y="1573927"/>
            <a:ext cx="10642834" cy="4016484"/>
          </a:xfrm>
        </p:spPr>
        <p:txBody>
          <a:bodyPr/>
          <a:lstStyle/>
          <a:p>
            <a:pPr>
              <a:lnSpc>
                <a:spcPct val="100000"/>
              </a:lnSpc>
              <a:spcBef>
                <a:spcPts val="0"/>
              </a:spcBef>
            </a:pPr>
            <a:endParaRPr lang="en-US" sz="1800" dirty="0">
              <a:latin typeface="Segoe UI Semilight" panose="020B0402040204020203" pitchFamily="34" charset="0"/>
              <a:cs typeface="Segoe UI Semilight" panose="020B0402040204020203" pitchFamily="34" charset="0"/>
            </a:endParaRP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Model Documentation</a:t>
            </a:r>
          </a:p>
          <a:p>
            <a:pPr marL="514341" lvl="1" indent="-171450"/>
            <a:r>
              <a:rPr lang="en-US" sz="1600" dirty="0">
                <a:latin typeface="Segoe UI Semilight" panose="020B0402040204020203" pitchFamily="34" charset="0"/>
                <a:cs typeface="Segoe UI Semilight" panose="020B0402040204020203" pitchFamily="34" charset="0"/>
              </a:rPr>
              <a:t>Vertipaq Analyzer provides metrics and detailed information on model metadata</a:t>
            </a:r>
          </a:p>
          <a:p>
            <a:pPr marL="514341" lvl="1" indent="-171450"/>
            <a:r>
              <a:rPr lang="en-US" sz="1600" dirty="0">
                <a:latin typeface="Segoe UI Semilight" panose="020B0402040204020203" pitchFamily="34" charset="0"/>
                <a:cs typeface="Segoe UI Semilight" panose="020B0402040204020203" pitchFamily="34" charset="0"/>
              </a:rPr>
              <a:t>Tables and Columns size, cardinality, encoding type, data type </a:t>
            </a:r>
            <a:r>
              <a:rPr lang="en-US" sz="1600" dirty="0" err="1">
                <a:latin typeface="Segoe UI Semilight" panose="020B0402040204020203" pitchFamily="34" charset="0"/>
                <a:cs typeface="Segoe UI Semilight" panose="020B0402040204020203" pitchFamily="34" charset="0"/>
              </a:rPr>
              <a:t>etc</a:t>
            </a:r>
            <a:endParaRPr lang="en-US" sz="1600" dirty="0">
              <a:latin typeface="Segoe UI Semilight" panose="020B0402040204020203" pitchFamily="34" charset="0"/>
              <a:cs typeface="Segoe UI Semilight" panose="020B0402040204020203" pitchFamily="34" charset="0"/>
            </a:endParaRPr>
          </a:p>
          <a:p>
            <a:pPr marL="514341" lvl="1" indent="-171450"/>
            <a:r>
              <a:rPr lang="en-US" sz="1600" dirty="0">
                <a:latin typeface="Segoe UI Semilight" panose="020B0402040204020203" pitchFamily="34" charset="0"/>
                <a:cs typeface="Segoe UI Semilight" panose="020B0402040204020203" pitchFamily="34" charset="0"/>
              </a:rPr>
              <a:t>Documents all DAX measures, Relationships, Partitions</a:t>
            </a:r>
          </a:p>
          <a:p>
            <a:pPr marL="514341" lvl="1" indent="-171450"/>
            <a:endParaRPr lang="en-US" sz="1600" dirty="0">
              <a:latin typeface="Segoe UI Semilight" panose="020B0402040204020203" pitchFamily="34" charset="0"/>
              <a:cs typeface="Segoe UI Semilight" panose="020B0402040204020203" pitchFamily="34" charset="0"/>
            </a:endParaRP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Model Performance Optimization</a:t>
            </a:r>
          </a:p>
          <a:p>
            <a:pPr marL="514341" lvl="1" indent="-171450"/>
            <a:r>
              <a:rPr lang="en-US" sz="1600" dirty="0">
                <a:latin typeface="Segoe UI Semilight" panose="020B0402040204020203" pitchFamily="34" charset="0"/>
                <a:cs typeface="Segoe UI Semilight" panose="020B0402040204020203" pitchFamily="34" charset="0"/>
              </a:rPr>
              <a:t>Identify large and high-cardinality fields to remove or optimize</a:t>
            </a: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Recommended Complementary Tools</a:t>
            </a:r>
          </a:p>
          <a:p>
            <a:pPr marL="514341" lvl="1" indent="-171450"/>
            <a:r>
              <a:rPr lang="en-US" sz="1600" dirty="0">
                <a:latin typeface="Segoe UI Semilight" panose="020B0402040204020203" pitchFamily="34" charset="0"/>
                <a:cs typeface="Segoe UI Semilight" panose="020B0402040204020203" pitchFamily="34" charset="0"/>
              </a:rPr>
              <a:t>Power BI Helper to identify tables and fields that are not used in visuals.</a:t>
            </a:r>
          </a:p>
          <a:p>
            <a:pPr marL="514341" lvl="1" indent="-171450"/>
            <a:r>
              <a:rPr lang="en-US" sz="1600" dirty="0">
                <a:latin typeface="Segoe UI Semilight" panose="020B0402040204020203" pitchFamily="34" charset="0"/>
                <a:cs typeface="Segoe UI Semilight" panose="020B0402040204020203" pitchFamily="34" charset="0"/>
              </a:rPr>
              <a:t>Tabular Editor to quickly and more systematically remove or modify tables, fields and measures.</a:t>
            </a:r>
          </a:p>
        </p:txBody>
      </p:sp>
      <p:sp>
        <p:nvSpPr>
          <p:cNvPr id="8" name="TextBox 7">
            <a:extLst>
              <a:ext uri="{FF2B5EF4-FFF2-40B4-BE49-F238E27FC236}">
                <a16:creationId xmlns:a16="http://schemas.microsoft.com/office/drawing/2014/main" id="{8C984A1D-6EEA-4511-8D25-2E8EFC210C40}"/>
              </a:ext>
            </a:extLst>
          </p:cNvPr>
          <p:cNvSpPr txBox="1"/>
          <p:nvPr/>
        </p:nvSpPr>
        <p:spPr>
          <a:xfrm>
            <a:off x="926276" y="1089641"/>
            <a:ext cx="10542054" cy="677108"/>
          </a:xfrm>
          <a:prstGeom prst="rect">
            <a:avLst/>
          </a:prstGeom>
          <a:noFill/>
        </p:spPr>
        <p:txBody>
          <a:bodyPr wrap="square">
            <a:spAutoFit/>
          </a:bodyPr>
          <a:lstStyle/>
          <a:p>
            <a:pPr>
              <a:lnSpc>
                <a:spcPct val="100000"/>
              </a:lnSpc>
              <a:spcBef>
                <a:spcPts val="0"/>
              </a:spcBef>
            </a:pPr>
            <a:r>
              <a:rPr lang="en-US" sz="2000" b="1" dirty="0">
                <a:solidFill>
                  <a:schemeClr val="accent2"/>
                </a:solidFill>
                <a:latin typeface="Segoe UI Semilight" panose="020B0402040204020203" pitchFamily="34" charset="0"/>
                <a:cs typeface="Segoe UI Semilight" panose="020B0402040204020203" pitchFamily="34" charset="0"/>
              </a:rPr>
              <a:t>Recommended Use</a:t>
            </a:r>
            <a:r>
              <a:rPr lang="en-US" sz="2000" dirty="0">
                <a:solidFill>
                  <a:schemeClr val="accent2"/>
                </a:solidFill>
                <a:latin typeface="Segoe UI Semilight" panose="020B0402040204020203" pitchFamily="34" charset="0"/>
                <a:cs typeface="Segoe UI Semilight" panose="020B0402040204020203" pitchFamily="34" charset="0"/>
              </a:rPr>
              <a:t>: 	</a:t>
            </a:r>
            <a:r>
              <a:rPr lang="en-US" dirty="0">
                <a:solidFill>
                  <a:schemeClr val="tx2"/>
                </a:solidFill>
                <a:latin typeface="Segoe UI Semilight" panose="020B0402040204020203" pitchFamily="34" charset="0"/>
                <a:cs typeface="Segoe UI Semilight" panose="020B0402040204020203" pitchFamily="34" charset="0"/>
              </a:rPr>
              <a:t>Document &amp; optimize model performance (inc. Vertipaq Analyzer) 				Create, test, optimize and format DAX calculations</a:t>
            </a:r>
          </a:p>
        </p:txBody>
      </p:sp>
      <p:pic>
        <p:nvPicPr>
          <p:cNvPr id="3" name="Picture 2" descr="Icon&#10;&#10;Description automatically generated">
            <a:hlinkClick r:id="rId3"/>
            <a:extLst>
              <a:ext uri="{FF2B5EF4-FFF2-40B4-BE49-F238E27FC236}">
                <a16:creationId xmlns:a16="http://schemas.microsoft.com/office/drawing/2014/main" id="{B87B660F-A3CA-4AD3-21CD-CC7ED1B3F368}"/>
              </a:ext>
            </a:extLst>
          </p:cNvPr>
          <p:cNvPicPr>
            <a:picLocks noChangeAspect="1"/>
          </p:cNvPicPr>
          <p:nvPr/>
        </p:nvPicPr>
        <p:blipFill>
          <a:blip r:embed="rId4"/>
          <a:stretch>
            <a:fillRect/>
          </a:stretch>
        </p:blipFill>
        <p:spPr>
          <a:xfrm>
            <a:off x="590337" y="102354"/>
            <a:ext cx="878494" cy="878494"/>
          </a:xfrm>
          <a:prstGeom prst="rect">
            <a:avLst/>
          </a:prstGeom>
        </p:spPr>
      </p:pic>
    </p:spTree>
    <p:extLst>
      <p:ext uri="{BB962C8B-B14F-4D97-AF65-F5344CB8AC3E}">
        <p14:creationId xmlns:p14="http://schemas.microsoft.com/office/powerpoint/2010/main" val="34168953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FC1D-BCF0-4078-9917-AB5F4AAC5EEE}"/>
              </a:ext>
            </a:extLst>
          </p:cNvPr>
          <p:cNvSpPr>
            <a:spLocks noGrp="1"/>
          </p:cNvSpPr>
          <p:nvPr>
            <p:ph type="title"/>
          </p:nvPr>
        </p:nvSpPr>
        <p:spPr>
          <a:xfrm>
            <a:off x="1576964" y="441115"/>
            <a:ext cx="8198017" cy="412454"/>
          </a:xfrm>
        </p:spPr>
        <p:txBody>
          <a:bodyPr/>
          <a:lstStyle/>
          <a:p>
            <a:r>
              <a:rPr lang="en-US" b="1" dirty="0"/>
              <a:t>What is ALM </a:t>
            </a:r>
            <a:r>
              <a:rPr lang="en-US" b="1" dirty="0" err="1"/>
              <a:t>ToolKit</a:t>
            </a:r>
            <a:r>
              <a:rPr lang="en-US" b="1" dirty="0"/>
              <a:t>?</a:t>
            </a:r>
            <a:endParaRPr lang="en-US" dirty="0"/>
          </a:p>
        </p:txBody>
      </p:sp>
      <p:sp>
        <p:nvSpPr>
          <p:cNvPr id="11" name="Text Placeholder 10">
            <a:extLst>
              <a:ext uri="{FF2B5EF4-FFF2-40B4-BE49-F238E27FC236}">
                <a16:creationId xmlns:a16="http://schemas.microsoft.com/office/drawing/2014/main" id="{25EAAD7A-B5D3-4910-BCAD-A504405FDEE1}"/>
              </a:ext>
            </a:extLst>
          </p:cNvPr>
          <p:cNvSpPr>
            <a:spLocks noGrp="1"/>
          </p:cNvSpPr>
          <p:nvPr>
            <p:ph type="body" sz="quarter" idx="10"/>
          </p:nvPr>
        </p:nvSpPr>
        <p:spPr>
          <a:xfrm>
            <a:off x="1029584" y="1307227"/>
            <a:ext cx="10642834" cy="4632037"/>
          </a:xfrm>
        </p:spPr>
        <p:txBody>
          <a:bodyPr/>
          <a:lstStyle/>
          <a:p>
            <a:pPr>
              <a:lnSpc>
                <a:spcPct val="100000"/>
              </a:lnSpc>
              <a:spcBef>
                <a:spcPts val="0"/>
              </a:spcBef>
            </a:pPr>
            <a:endParaRPr lang="en-US" sz="1800" dirty="0">
              <a:latin typeface="Segoe UI Semilight" panose="020B0402040204020203" pitchFamily="34" charset="0"/>
              <a:cs typeface="Segoe UI Semilight" panose="020B0402040204020203" pitchFamily="34" charset="0"/>
            </a:endParaRP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Model Deployment</a:t>
            </a:r>
          </a:p>
          <a:p>
            <a:pPr marL="514341" lvl="1" indent="-171450"/>
            <a:r>
              <a:rPr lang="en-US" sz="1600" dirty="0">
                <a:latin typeface="Segoe UI Semilight" panose="020B0402040204020203" pitchFamily="34" charset="0"/>
                <a:cs typeface="Segoe UI Semilight" panose="020B0402040204020203" pitchFamily="34" charset="0"/>
              </a:rPr>
              <a:t>Deploy incremental refresh changes / Metadata only deployment across environments </a:t>
            </a:r>
          </a:p>
          <a:p>
            <a:pPr marL="514341" lvl="1" indent="-171450"/>
            <a:r>
              <a:rPr lang="en-US" sz="1600" dirty="0">
                <a:latin typeface="Segoe UI Semilight" panose="020B0402040204020203" pitchFamily="34" charset="0"/>
                <a:cs typeface="Segoe UI Semilight" panose="020B0402040204020203" pitchFamily="34" charset="0"/>
              </a:rPr>
              <a:t>Allow more rigorous documentation, testing and user-signoff processes. </a:t>
            </a:r>
          </a:p>
          <a:p>
            <a:pPr marL="514341" lvl="1" indent="-171450"/>
            <a:r>
              <a:rPr lang="en-US" sz="1600" dirty="0">
                <a:latin typeface="Segoe UI Semilight" panose="020B0402040204020203" pitchFamily="34" charset="0"/>
                <a:cs typeface="Segoe UI Semilight" panose="020B0402040204020203" pitchFamily="34" charset="0"/>
              </a:rPr>
              <a:t>Avoid loading gigabytes of data on every model metadata refresh (can save hours)</a:t>
            </a: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Master metadata management</a:t>
            </a:r>
          </a:p>
          <a:p>
            <a:pPr marL="514341" lvl="1" indent="-171450"/>
            <a:r>
              <a:rPr lang="en-US" sz="1600" dirty="0">
                <a:latin typeface="Segoe UI Semilight" panose="020B0402040204020203" pitchFamily="34" charset="0"/>
                <a:cs typeface="Segoe UI Semilight" panose="020B0402040204020203" pitchFamily="34" charset="0"/>
              </a:rPr>
              <a:t>Extract and merge metadata from multiple models or model subsets</a:t>
            </a:r>
          </a:p>
          <a:p>
            <a:pPr marL="514341" lvl="1" indent="-171450"/>
            <a:r>
              <a:rPr lang="en-US" sz="1600" dirty="0">
                <a:latin typeface="Segoe UI Semilight" panose="020B0402040204020203" pitchFamily="34" charset="0"/>
                <a:cs typeface="Segoe UI Semilight" panose="020B0402040204020203" pitchFamily="34" charset="0"/>
              </a:rPr>
              <a:t>Pick &amp; choose objects/definitions to reuse across models</a:t>
            </a:r>
          </a:p>
          <a:p>
            <a:pPr marL="860410" lvl="2" indent="-285750">
              <a:buFont typeface="Segoe UI Semilight" panose="020B0402040204020203" pitchFamily="34" charset="0"/>
              <a:buChar char="‑"/>
            </a:pPr>
            <a:r>
              <a:rPr lang="en-US" sz="1400" dirty="0">
                <a:latin typeface="Segoe UI Semilight" panose="020B0402040204020203" pitchFamily="34" charset="0"/>
                <a:cs typeface="Segoe UI Semilight" panose="020B0402040204020203" pitchFamily="34" charset="0"/>
              </a:rPr>
              <a:t>i.e. Conformed dimensions, standardized date dimensions, and common measures to be standardized across models.</a:t>
            </a:r>
          </a:p>
          <a:p>
            <a:pPr marL="514341" lvl="1" indent="-171450"/>
            <a:r>
              <a:rPr lang="en-US" sz="1600" dirty="0">
                <a:latin typeface="Segoe UI Semilight" panose="020B0402040204020203" pitchFamily="34" charset="0"/>
                <a:cs typeface="Segoe UI Semilight" panose="020B0402040204020203" pitchFamily="34" charset="0"/>
              </a:rPr>
              <a:t>Standardize objects across different groups/developers</a:t>
            </a:r>
            <a:endParaRPr lang="en-US" sz="1600" dirty="0">
              <a:solidFill>
                <a:srgbClr val="0040AA"/>
              </a:solidFill>
              <a:latin typeface="Segoe UI Semilight" panose="020B0402040204020203" pitchFamily="34" charset="0"/>
              <a:cs typeface="Segoe UI Semilight" panose="020B0402040204020203" pitchFamily="34" charset="0"/>
            </a:endParaRP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Schema Compare</a:t>
            </a:r>
          </a:p>
          <a:p>
            <a:pPr marL="514341" lvl="1" indent="-171450"/>
            <a:r>
              <a:rPr lang="en-US" sz="1600" dirty="0">
                <a:latin typeface="Segoe UI Semilight" panose="020B0402040204020203" pitchFamily="34" charset="0"/>
                <a:cs typeface="Segoe UI Semilight" panose="020B0402040204020203" pitchFamily="34" charset="0"/>
              </a:rPr>
              <a:t>Compare two models, identify differences, dependencies and implement changes</a:t>
            </a:r>
          </a:p>
          <a:p>
            <a:pPr marL="514341" lvl="1" indent="-171450"/>
            <a:r>
              <a:rPr lang="en-US" sz="1600" dirty="0">
                <a:latin typeface="Segoe UI Semilight" panose="020B0402040204020203" pitchFamily="34" charset="0"/>
                <a:cs typeface="Segoe UI Semilight" panose="020B0402040204020203" pitchFamily="34" charset="0"/>
              </a:rPr>
              <a:t>Prevents deployment and Identify and address potential errors before they occur </a:t>
            </a:r>
          </a:p>
        </p:txBody>
      </p:sp>
      <p:pic>
        <p:nvPicPr>
          <p:cNvPr id="15" name="Graphic 14">
            <a:extLst>
              <a:ext uri="{FF2B5EF4-FFF2-40B4-BE49-F238E27FC236}">
                <a16:creationId xmlns:a16="http://schemas.microsoft.com/office/drawing/2014/main" id="{2A1F6ECC-E51B-4433-8B3D-072A406243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995" y="209641"/>
            <a:ext cx="823179" cy="796189"/>
          </a:xfrm>
          <a:prstGeom prst="rect">
            <a:avLst/>
          </a:prstGeom>
        </p:spPr>
      </p:pic>
      <p:sp>
        <p:nvSpPr>
          <p:cNvPr id="4" name="TextBox 3">
            <a:extLst>
              <a:ext uri="{FF2B5EF4-FFF2-40B4-BE49-F238E27FC236}">
                <a16:creationId xmlns:a16="http://schemas.microsoft.com/office/drawing/2014/main" id="{AD878218-13C1-4E47-894B-3AE0ABE68185}"/>
              </a:ext>
            </a:extLst>
          </p:cNvPr>
          <p:cNvSpPr txBox="1"/>
          <p:nvPr/>
        </p:nvSpPr>
        <p:spPr>
          <a:xfrm>
            <a:off x="6626430" y="6575446"/>
            <a:ext cx="5785827" cy="369332"/>
          </a:xfrm>
          <a:prstGeom prst="rect">
            <a:avLst/>
          </a:prstGeom>
          <a:noFill/>
        </p:spPr>
        <p:txBody>
          <a:bodyPr wrap="square" lIns="0" tIns="0" rIns="0" bIns="0" rtlCol="0">
            <a:spAutoFit/>
          </a:bodyPr>
          <a:lstStyle/>
          <a:p>
            <a:r>
              <a:rPr lang="en-US" sz="1200" spc="-70" dirty="0">
                <a:solidFill>
                  <a:schemeClr val="tx2"/>
                </a:solidFill>
                <a:latin typeface="Segoe UI Semilight" panose="020B0402040204020203" pitchFamily="34" charset="0"/>
                <a:cs typeface="Segoe UI Semilight" panose="020B0402040204020203" pitchFamily="34" charset="0"/>
              </a:rPr>
              <a:t>Microsoft BI Technical Article:  </a:t>
            </a:r>
            <a:r>
              <a:rPr lang="en-US" sz="1200" spc="-70" dirty="0">
                <a:solidFill>
                  <a:srgbClr val="0055B8"/>
                </a:solidFill>
                <a:latin typeface="Segoe UI Semilight" panose="020B0402040204020203" pitchFamily="34" charset="0"/>
                <a:cs typeface="Segoe UI Semilight" panose="020B0402040204020203" pitchFamily="34" charset="0"/>
                <a:hlinkClick r:id="rId5"/>
              </a:rPr>
              <a:t>Model Comparison &amp; Merging for Analysis Services</a:t>
            </a:r>
            <a:endParaRPr lang="en-US" sz="1200" spc="-70" dirty="0">
              <a:solidFill>
                <a:schemeClr val="tx2"/>
              </a:solidFill>
              <a:latin typeface="Segoe UI Semilight" panose="020B0402040204020203" pitchFamily="34" charset="0"/>
              <a:cs typeface="Segoe UI Semilight" panose="020B0402040204020203" pitchFamily="34" charset="0"/>
            </a:endParaRPr>
          </a:p>
          <a:p>
            <a:endParaRPr lang="en-US" sz="1200" spc="-70" dirty="0">
              <a:solidFill>
                <a:schemeClr val="tx2"/>
              </a:solidFill>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8C984A1D-6EEA-4511-8D25-2E8EFC210C40}"/>
              </a:ext>
            </a:extLst>
          </p:cNvPr>
          <p:cNvSpPr txBox="1"/>
          <p:nvPr/>
        </p:nvSpPr>
        <p:spPr>
          <a:xfrm>
            <a:off x="926276" y="1089641"/>
            <a:ext cx="10542054" cy="400110"/>
          </a:xfrm>
          <a:prstGeom prst="rect">
            <a:avLst/>
          </a:prstGeom>
          <a:noFill/>
        </p:spPr>
        <p:txBody>
          <a:bodyPr wrap="square">
            <a:spAutoFit/>
          </a:bodyPr>
          <a:lstStyle/>
          <a:p>
            <a:pPr>
              <a:lnSpc>
                <a:spcPct val="100000"/>
              </a:lnSpc>
              <a:spcBef>
                <a:spcPts val="0"/>
              </a:spcBef>
            </a:pPr>
            <a:r>
              <a:rPr lang="en-US" sz="2000" b="1" dirty="0">
                <a:solidFill>
                  <a:schemeClr val="accent2"/>
                </a:solidFill>
                <a:latin typeface="Segoe UI Semilight" panose="020B0402040204020203" pitchFamily="34" charset="0"/>
                <a:cs typeface="Segoe UI Semilight" panose="020B0402040204020203" pitchFamily="34" charset="0"/>
              </a:rPr>
              <a:t>Recommended Use</a:t>
            </a:r>
            <a:r>
              <a:rPr lang="en-US" sz="2000" dirty="0">
                <a:solidFill>
                  <a:schemeClr val="accent2"/>
                </a:solidFill>
                <a:latin typeface="Segoe UI Semilight" panose="020B0402040204020203" pitchFamily="34" charset="0"/>
                <a:cs typeface="Segoe UI Semilight" panose="020B0402040204020203" pitchFamily="34" charset="0"/>
              </a:rPr>
              <a:t>: </a:t>
            </a:r>
            <a:r>
              <a:rPr lang="en-US" dirty="0">
                <a:solidFill>
                  <a:schemeClr val="tx2"/>
                </a:solidFill>
                <a:latin typeface="Segoe UI Semilight" panose="020B0402040204020203" pitchFamily="34" charset="0"/>
                <a:cs typeface="Segoe UI Semilight" panose="020B0402040204020203" pitchFamily="34" charset="0"/>
              </a:rPr>
              <a:t>Model comparison, merging, deployment, version control &amp; ADO Documentation</a:t>
            </a:r>
          </a:p>
        </p:txBody>
      </p:sp>
    </p:spTree>
    <p:extLst>
      <p:ext uri="{BB962C8B-B14F-4D97-AF65-F5344CB8AC3E}">
        <p14:creationId xmlns:p14="http://schemas.microsoft.com/office/powerpoint/2010/main" val="21114929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5EAAD7A-B5D3-4910-BCAD-A504405FDEE1}"/>
              </a:ext>
            </a:extLst>
          </p:cNvPr>
          <p:cNvSpPr>
            <a:spLocks noGrp="1"/>
          </p:cNvSpPr>
          <p:nvPr>
            <p:ph type="body" sz="quarter" idx="10"/>
          </p:nvPr>
        </p:nvSpPr>
        <p:spPr>
          <a:xfrm>
            <a:off x="973777" y="1147116"/>
            <a:ext cx="10170207" cy="4601260"/>
          </a:xfrm>
        </p:spPr>
        <p:txBody>
          <a:bodyPr vert="horz" wrap="square" lIns="0" tIns="0" rIns="0" bIns="0" rtlCol="0">
            <a:spAutoFit/>
          </a:bodyPr>
          <a:lstStyle/>
          <a:p>
            <a:pPr marL="514341" lvl="1" indent="-171450"/>
            <a:r>
              <a:rPr lang="en-US" sz="1600" dirty="0">
                <a:latin typeface="Segoe UI Semilight" panose="020B0402040204020203" pitchFamily="34" charset="0"/>
                <a:cs typeface="Segoe UI Semilight" panose="020B0402040204020203" pitchFamily="34" charset="0"/>
              </a:rPr>
              <a:t>Use Cases:	QA check to confirm development and test models are the same</a:t>
            </a:r>
          </a:p>
          <a:p>
            <a:pPr lvl="3" indent="0">
              <a:buNone/>
            </a:pPr>
            <a:r>
              <a:rPr lang="en-US" sz="1600" dirty="0">
                <a:latin typeface="Segoe UI Semilight" panose="020B0402040204020203" pitchFamily="34" charset="0"/>
                <a:cs typeface="Segoe UI Semilight" panose="020B0402040204020203" pitchFamily="34" charset="0"/>
              </a:rPr>
              <a:t>		Identify changes in measure/field names to fix/remap visuals</a:t>
            </a:r>
          </a:p>
          <a:p>
            <a:pPr marL="1828800" lvl="3" indent="-1030288">
              <a:buNone/>
            </a:pPr>
            <a:r>
              <a:rPr lang="en-US" sz="1600" dirty="0">
                <a:latin typeface="Segoe UI Semilight" panose="020B0402040204020203" pitchFamily="34" charset="0"/>
                <a:cs typeface="Segoe UI Semilight" panose="020B0402040204020203" pitchFamily="34" charset="0"/>
              </a:rPr>
              <a:t>	Quickly &amp; Independently create composite model that includes new data/logic into existing enterprise model</a:t>
            </a:r>
          </a:p>
          <a:p>
            <a:pPr>
              <a:spcBef>
                <a:spcPts val="600"/>
              </a:spcBef>
            </a:pPr>
            <a:r>
              <a:rPr lang="en-US" sz="1800" dirty="0">
                <a:solidFill>
                  <a:srgbClr val="0040AA"/>
                </a:solidFill>
                <a:latin typeface="Segoe UI Semilight" panose="020B0402040204020203" pitchFamily="34" charset="0"/>
                <a:cs typeface="Segoe UI Semilight" panose="020B0402040204020203" pitchFamily="34" charset="0"/>
              </a:rPr>
              <a:t>Client/ADO Documentation &amp; Version Control</a:t>
            </a:r>
          </a:p>
          <a:p>
            <a:pPr marL="514341" lvl="1" indent="-171450"/>
            <a:r>
              <a:rPr lang="en-US" sz="1600" dirty="0">
                <a:latin typeface="Segoe UI Semilight" panose="020B0402040204020203" pitchFamily="34" charset="0"/>
                <a:cs typeface="Segoe UI Semilight" panose="020B0402040204020203" pitchFamily="34" charset="0"/>
              </a:rPr>
              <a:t>Generate report differences report (Excel) , before/after deployment report for auditing purposes</a:t>
            </a:r>
          </a:p>
          <a:p>
            <a:pPr marL="514341" lvl="1" indent="-171450"/>
            <a:r>
              <a:rPr lang="en-US" sz="1600" dirty="0">
                <a:latin typeface="Segoe UI Semilight" panose="020B0402040204020203" pitchFamily="34" charset="0"/>
                <a:cs typeface="Segoe UI Semilight" panose="020B0402040204020203" pitchFamily="34" charset="0"/>
              </a:rPr>
              <a:t>Generate XMLA script for later reference in SSMS</a:t>
            </a:r>
            <a:endParaRPr lang="en-US" sz="1400" dirty="0">
              <a:latin typeface="Segoe UI Semilight" panose="020B0402040204020203" pitchFamily="34" charset="0"/>
              <a:cs typeface="Segoe UI Semilight" panose="020B0402040204020203" pitchFamily="34" charset="0"/>
            </a:endParaRPr>
          </a:p>
          <a:p>
            <a:pPr marL="514341" lvl="1" indent="-171450"/>
            <a:r>
              <a:rPr lang="en-US" sz="1600" dirty="0">
                <a:latin typeface="Segoe UI Semilight" panose="020B0402040204020203" pitchFamily="34" charset="0"/>
                <a:cs typeface="Segoe UI Semilight" panose="020B0402040204020203" pitchFamily="34" charset="0"/>
              </a:rPr>
              <a:t>Save comparison file including configuration within ALM Toolkit</a:t>
            </a:r>
          </a:p>
          <a:p>
            <a:pPr>
              <a:spcBef>
                <a:spcPts val="600"/>
              </a:spcBef>
            </a:pPr>
            <a:endParaRPr lang="en-US" sz="1800" dirty="0">
              <a:solidFill>
                <a:srgbClr val="0040AA"/>
              </a:solidFill>
              <a:latin typeface="Segoe UI Semilight" panose="020B0402040204020203" pitchFamily="34" charset="0"/>
              <a:cs typeface="Segoe UI Semilight" panose="020B0402040204020203" pitchFamily="34" charset="0"/>
            </a:endParaRPr>
          </a:p>
          <a:p>
            <a:pPr>
              <a:spcBef>
                <a:spcPts val="600"/>
              </a:spcBef>
            </a:pPr>
            <a:r>
              <a:rPr lang="en-US" sz="2000" b="1" dirty="0">
                <a:solidFill>
                  <a:srgbClr val="0040AA"/>
                </a:solidFill>
                <a:latin typeface="Segoe UI Semibold" panose="020B0702040204020203" pitchFamily="34" charset="0"/>
                <a:cs typeface="Segoe UI Semibold" panose="020B0702040204020203" pitchFamily="34" charset="0"/>
              </a:rPr>
              <a:t>Set Up</a:t>
            </a:r>
          </a:p>
          <a:p>
            <a:pPr marL="628641" lvl="1" indent="-285750"/>
            <a:r>
              <a:rPr lang="en-US" sz="1600" dirty="0">
                <a:latin typeface="Segoe UI Semilight" panose="020B0402040204020203" pitchFamily="34" charset="0"/>
                <a:cs typeface="Segoe UI Semilight" panose="020B0402040204020203" pitchFamily="34" charset="0"/>
              </a:rPr>
              <a:t>Download installer at </a:t>
            </a:r>
            <a:r>
              <a:rPr lang="en-US" sz="1600" dirty="0">
                <a:latin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http://alm-toolkit.com/</a:t>
            </a:r>
            <a:endParaRPr lang="en-US" sz="1600" dirty="0">
              <a:latin typeface="Segoe UI Semilight" panose="020B0402040204020203" pitchFamily="34" charset="0"/>
              <a:cs typeface="Segoe UI Semilight" panose="020B0402040204020203" pitchFamily="34" charset="0"/>
            </a:endParaRPr>
          </a:p>
          <a:p>
            <a:pPr marL="628641" lvl="1" indent="-285750"/>
            <a:r>
              <a:rPr lang="en-US" sz="1600" dirty="0">
                <a:latin typeface="Segoe UI Semilight" panose="020B0402040204020203" pitchFamily="34" charset="0"/>
                <a:cs typeface="Segoe UI Semilight" panose="020B0402040204020203" pitchFamily="34" charset="0"/>
              </a:rPr>
              <a:t>Select Enhanced datasets metadata option in Power BI Desktop </a:t>
            </a:r>
            <a:r>
              <a:rPr lang="en-US" sz="1600" dirty="0">
                <a:latin typeface="Segoe UI Semilight" panose="020B0402040204020203" pitchFamily="34" charset="0"/>
                <a:cs typeface="Segoe UI Semilight" panose="020B0402040204020203" pitchFamily="34" charset="0"/>
                <a:sym typeface="Wingdings" panose="05000000000000000000" pitchFamily="2" charset="2"/>
              </a:rPr>
              <a:t> Model is more readable Json code</a:t>
            </a:r>
            <a:endParaRPr lang="en-US" sz="1600" dirty="0">
              <a:latin typeface="Segoe UI Semilight" panose="020B0402040204020203" pitchFamily="34" charset="0"/>
              <a:cs typeface="Segoe UI Semilight" panose="020B0402040204020203" pitchFamily="34" charset="0"/>
            </a:endParaRPr>
          </a:p>
          <a:p>
            <a:pPr marL="628641" lvl="1" indent="-285750"/>
            <a:r>
              <a:rPr lang="en-US" sz="1600" dirty="0">
                <a:latin typeface="Segoe UI Semilight" panose="020B0402040204020203" pitchFamily="34" charset="0"/>
                <a:cs typeface="Segoe UI Semilight" panose="020B0402040204020203" pitchFamily="34" charset="0"/>
              </a:rPr>
              <a:t>XMLA Endpoint / Analysis Services Protocol available in Power BI Premium only</a:t>
            </a:r>
          </a:p>
        </p:txBody>
      </p:sp>
      <p:sp>
        <p:nvSpPr>
          <p:cNvPr id="4" name="Title 3">
            <a:extLst>
              <a:ext uri="{FF2B5EF4-FFF2-40B4-BE49-F238E27FC236}">
                <a16:creationId xmlns:a16="http://schemas.microsoft.com/office/drawing/2014/main" id="{F5F54222-BD9C-4DA5-8FFA-1FC2BF65DEE9}"/>
              </a:ext>
            </a:extLst>
          </p:cNvPr>
          <p:cNvSpPr>
            <a:spLocks noGrp="1"/>
          </p:cNvSpPr>
          <p:nvPr>
            <p:ph type="title"/>
          </p:nvPr>
        </p:nvSpPr>
        <p:spPr>
          <a:xfrm>
            <a:off x="1569392" y="445917"/>
            <a:ext cx="8833735" cy="412454"/>
          </a:xfrm>
        </p:spPr>
        <p:txBody>
          <a:bodyPr/>
          <a:lstStyle/>
          <a:p>
            <a:r>
              <a:rPr lang="en-US" b="1" dirty="0"/>
              <a:t>What is ALM </a:t>
            </a:r>
            <a:r>
              <a:rPr lang="en-US" b="1" dirty="0" err="1"/>
              <a:t>ToolKit</a:t>
            </a:r>
            <a:r>
              <a:rPr lang="en-US" b="1" dirty="0"/>
              <a:t>?</a:t>
            </a:r>
            <a:endParaRPr lang="en-US" dirty="0"/>
          </a:p>
        </p:txBody>
      </p:sp>
      <p:pic>
        <p:nvPicPr>
          <p:cNvPr id="7" name="Graphic 6">
            <a:extLst>
              <a:ext uri="{FF2B5EF4-FFF2-40B4-BE49-F238E27FC236}">
                <a16:creationId xmlns:a16="http://schemas.microsoft.com/office/drawing/2014/main" id="{02798C14-6D32-4A0B-9204-59B949528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995" y="209641"/>
            <a:ext cx="823179" cy="796189"/>
          </a:xfrm>
          <a:prstGeom prst="rect">
            <a:avLst/>
          </a:prstGeom>
        </p:spPr>
      </p:pic>
    </p:spTree>
    <p:extLst>
      <p:ext uri="{BB962C8B-B14F-4D97-AF65-F5344CB8AC3E}">
        <p14:creationId xmlns:p14="http://schemas.microsoft.com/office/powerpoint/2010/main" val="66532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3E8EAD-F1AC-9A4A-367C-D50CAB1E8BF7}"/>
              </a:ext>
            </a:extLst>
          </p:cNvPr>
          <p:cNvSpPr>
            <a:spLocks noGrp="1"/>
          </p:cNvSpPr>
          <p:nvPr>
            <p:ph type="title"/>
          </p:nvPr>
        </p:nvSpPr>
        <p:spPr/>
        <p:txBody>
          <a:bodyPr/>
          <a:lstStyle/>
          <a:p>
            <a:r>
              <a:rPr lang="en-US" sz="3200" cap="none" dirty="0">
                <a:latin typeface="+mn-lt"/>
              </a:rPr>
              <a:t>Data Import vs </a:t>
            </a:r>
            <a:r>
              <a:rPr lang="en-US" sz="3200" cap="none" dirty="0" err="1">
                <a:latin typeface="+mn-lt"/>
              </a:rPr>
              <a:t>DirectQuery</a:t>
            </a:r>
            <a:r>
              <a:rPr lang="en-US" sz="3200" cap="none" dirty="0">
                <a:latin typeface="+mn-lt"/>
              </a:rPr>
              <a:t> Storage Mode</a:t>
            </a:r>
            <a:endParaRPr lang="en-US" sz="3200" cap="none" baseline="0" dirty="0">
              <a:latin typeface="+mn-lt"/>
            </a:endParaRPr>
          </a:p>
        </p:txBody>
      </p:sp>
      <p:sp>
        <p:nvSpPr>
          <p:cNvPr id="2" name="Content Placeholder 4">
            <a:extLst>
              <a:ext uri="{FF2B5EF4-FFF2-40B4-BE49-F238E27FC236}">
                <a16:creationId xmlns:a16="http://schemas.microsoft.com/office/drawing/2014/main" id="{451078C7-5B8E-29B0-5599-C5352C107714}"/>
              </a:ext>
            </a:extLst>
          </p:cNvPr>
          <p:cNvSpPr txBox="1">
            <a:spLocks/>
          </p:cNvSpPr>
          <p:nvPr/>
        </p:nvSpPr>
        <p:spPr>
          <a:xfrm>
            <a:off x="916756" y="1544003"/>
            <a:ext cx="10270415" cy="4351338"/>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Import Data</a:t>
            </a:r>
            <a:r>
              <a:rPr lang="en-US" dirty="0"/>
              <a:t> to Power BI wherever possible to:</a:t>
            </a:r>
          </a:p>
          <a:p>
            <a:endParaRPr lang="en-US" sz="100" dirty="0"/>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Leverage PBI’s high performance query engine (Vertipaq)</a:t>
            </a:r>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Provide a higher performance and highly interactive user experience</a:t>
            </a:r>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Take full advantage of PBI’s analytics features</a:t>
            </a:r>
          </a:p>
          <a:p>
            <a:endParaRPr lang="en-US" sz="400" dirty="0"/>
          </a:p>
          <a:p>
            <a:r>
              <a:rPr lang="en-US" dirty="0"/>
              <a:t>Only consider </a:t>
            </a:r>
            <a:r>
              <a:rPr lang="en-US" b="1" dirty="0"/>
              <a:t>DirectQuery</a:t>
            </a:r>
            <a:r>
              <a:rPr lang="en-US" dirty="0"/>
              <a:t> when:</a:t>
            </a:r>
          </a:p>
          <a:p>
            <a:endParaRPr lang="en-US" sz="100" dirty="0"/>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Data is changing frequently, and near ‘real-time’ reporting is needed</a:t>
            </a:r>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Handling very large dataset</a:t>
            </a:r>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Data sovereignty restrictions apply</a:t>
            </a:r>
          </a:p>
          <a:p>
            <a:pPr marL="457200" lvl="1" indent="-274320">
              <a:spcBef>
                <a:spcPts val="600"/>
              </a:spcBef>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panose="020B0502040204020203" pitchFamily="34" charset="0"/>
                <a:ea typeface="+mn-ea"/>
                <a:cs typeface="Segoe UI Light" panose="020B0502040204020203" pitchFamily="34" charset="0"/>
              </a:rPr>
              <a:t>The source is a multi dimensional source containing measures</a:t>
            </a:r>
          </a:p>
        </p:txBody>
      </p:sp>
    </p:spTree>
    <p:extLst>
      <p:ext uri="{BB962C8B-B14F-4D97-AF65-F5344CB8AC3E}">
        <p14:creationId xmlns:p14="http://schemas.microsoft.com/office/powerpoint/2010/main" val="37568932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F5B9353-FBFB-415B-82E4-6279A2324B84}"/>
              </a:ext>
            </a:extLst>
          </p:cNvPr>
          <p:cNvGrpSpPr/>
          <p:nvPr/>
        </p:nvGrpSpPr>
        <p:grpSpPr>
          <a:xfrm>
            <a:off x="1387957" y="1562427"/>
            <a:ext cx="9953142" cy="4297612"/>
            <a:chOff x="1387957" y="1562427"/>
            <a:chExt cx="9953142" cy="4297612"/>
          </a:xfrm>
        </p:grpSpPr>
        <p:sp>
          <p:nvSpPr>
            <p:cNvPr id="11" name="Freeform: Shape 10">
              <a:extLst>
                <a:ext uri="{FF2B5EF4-FFF2-40B4-BE49-F238E27FC236}">
                  <a16:creationId xmlns:a16="http://schemas.microsoft.com/office/drawing/2014/main" id="{E28BF073-50A5-4A16-967C-5EDEF1614504}"/>
                </a:ext>
              </a:extLst>
            </p:cNvPr>
            <p:cNvSpPr/>
            <p:nvPr/>
          </p:nvSpPr>
          <p:spPr>
            <a:xfrm>
              <a:off x="1387958" y="1562427"/>
              <a:ext cx="4341936" cy="637872"/>
            </a:xfrm>
            <a:custGeom>
              <a:avLst/>
              <a:gdLst>
                <a:gd name="connsiteX0" fmla="*/ 0 w 3900981"/>
                <a:gd name="connsiteY0" fmla="*/ 106314 h 637872"/>
                <a:gd name="connsiteX1" fmla="*/ 106314 w 3900981"/>
                <a:gd name="connsiteY1" fmla="*/ 0 h 637872"/>
                <a:gd name="connsiteX2" fmla="*/ 3794667 w 3900981"/>
                <a:gd name="connsiteY2" fmla="*/ 0 h 637872"/>
                <a:gd name="connsiteX3" fmla="*/ 3900981 w 3900981"/>
                <a:gd name="connsiteY3" fmla="*/ 106314 h 637872"/>
                <a:gd name="connsiteX4" fmla="*/ 3900981 w 3900981"/>
                <a:gd name="connsiteY4" fmla="*/ 531558 h 637872"/>
                <a:gd name="connsiteX5" fmla="*/ 3794667 w 3900981"/>
                <a:gd name="connsiteY5" fmla="*/ 637872 h 637872"/>
                <a:gd name="connsiteX6" fmla="*/ 106314 w 3900981"/>
                <a:gd name="connsiteY6" fmla="*/ 637872 h 637872"/>
                <a:gd name="connsiteX7" fmla="*/ 0 w 3900981"/>
                <a:gd name="connsiteY7" fmla="*/ 531558 h 637872"/>
                <a:gd name="connsiteX8" fmla="*/ 0 w 3900981"/>
                <a:gd name="connsiteY8" fmla="*/ 106314 h 6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981" h="637872">
                  <a:moveTo>
                    <a:pt x="0" y="106314"/>
                  </a:moveTo>
                  <a:cubicBezTo>
                    <a:pt x="0" y="47598"/>
                    <a:pt x="47598" y="0"/>
                    <a:pt x="106314" y="0"/>
                  </a:cubicBezTo>
                  <a:lnTo>
                    <a:pt x="3794667" y="0"/>
                  </a:lnTo>
                  <a:cubicBezTo>
                    <a:pt x="3853383" y="0"/>
                    <a:pt x="3900981" y="47598"/>
                    <a:pt x="3900981" y="106314"/>
                  </a:cubicBezTo>
                  <a:lnTo>
                    <a:pt x="3900981" y="531558"/>
                  </a:lnTo>
                  <a:cubicBezTo>
                    <a:pt x="3900981" y="590274"/>
                    <a:pt x="3853383" y="637872"/>
                    <a:pt x="3794667" y="637872"/>
                  </a:cubicBezTo>
                  <a:lnTo>
                    <a:pt x="106314" y="637872"/>
                  </a:lnTo>
                  <a:cubicBezTo>
                    <a:pt x="47598" y="637872"/>
                    <a:pt x="0" y="590274"/>
                    <a:pt x="0" y="531558"/>
                  </a:cubicBezTo>
                  <a:lnTo>
                    <a:pt x="0" y="106314"/>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01826" tIns="128674" rIns="201826" bIns="128674"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Segoe UI Semilight" panose="020B0402040204020203" pitchFamily="34" charset="0"/>
                  <a:cs typeface="Segoe UI Semilight" panose="020B0402040204020203" pitchFamily="34" charset="0"/>
                </a:rPr>
                <a:t>Import Mode</a:t>
              </a:r>
            </a:p>
          </p:txBody>
        </p:sp>
        <p:sp>
          <p:nvSpPr>
            <p:cNvPr id="12" name="Freeform: Shape 11">
              <a:extLst>
                <a:ext uri="{FF2B5EF4-FFF2-40B4-BE49-F238E27FC236}">
                  <a16:creationId xmlns:a16="http://schemas.microsoft.com/office/drawing/2014/main" id="{17A47F09-865C-4DF1-B2D4-193BC9D34A12}"/>
                </a:ext>
              </a:extLst>
            </p:cNvPr>
            <p:cNvSpPr/>
            <p:nvPr/>
          </p:nvSpPr>
          <p:spPr>
            <a:xfrm>
              <a:off x="1387957" y="2346961"/>
              <a:ext cx="4341937" cy="3444282"/>
            </a:xfrm>
            <a:custGeom>
              <a:avLst/>
              <a:gdLst>
                <a:gd name="connsiteX0" fmla="*/ 0 w 4341937"/>
                <a:gd name="connsiteY0" fmla="*/ 0 h 3330477"/>
                <a:gd name="connsiteX1" fmla="*/ 4341937 w 4341937"/>
                <a:gd name="connsiteY1" fmla="*/ 0 h 3330477"/>
                <a:gd name="connsiteX2" fmla="*/ 4341937 w 4341937"/>
                <a:gd name="connsiteY2" fmla="*/ 3330477 h 3330477"/>
                <a:gd name="connsiteX3" fmla="*/ 0 w 4341937"/>
                <a:gd name="connsiteY3" fmla="*/ 3330477 h 3330477"/>
                <a:gd name="connsiteX4" fmla="*/ 0 w 4341937"/>
                <a:gd name="connsiteY4" fmla="*/ 0 h 3330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1937" h="3330477">
                  <a:moveTo>
                    <a:pt x="0" y="0"/>
                  </a:moveTo>
                  <a:lnTo>
                    <a:pt x="4341937" y="0"/>
                  </a:lnTo>
                  <a:lnTo>
                    <a:pt x="4341937" y="3330477"/>
                  </a:lnTo>
                  <a:lnTo>
                    <a:pt x="0" y="3330477"/>
                  </a:lnTo>
                  <a:lnTo>
                    <a:pt x="0" y="0"/>
                  </a:lnTo>
                  <a:close/>
                </a:path>
              </a:pathLst>
            </a:custGeom>
            <a:solidFill>
              <a:schemeClr val="bg2">
                <a:lumMod val="95000"/>
                <a:alpha val="90000"/>
              </a:schemeClr>
            </a:solid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69342" rIns="92456" bIns="104013" numCol="1" spcCol="1270" anchor="t" anchorCtr="0">
              <a:noAutofit/>
            </a:bodyPr>
            <a:lstStyle/>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Full-Featured Power BI Experience</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Can include multiple sources per model</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Supports many types of data sources</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In-Memory column store typical offers 10x compression</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High performance with less tuning</a:t>
              </a:r>
            </a:p>
            <a:p>
              <a:pPr marL="285750" lvl="1" indent="-285750" algn="l" defTabSz="577850">
                <a:lnSpc>
                  <a:spcPct val="90000"/>
                </a:lnSpc>
                <a:spcBef>
                  <a:spcPct val="0"/>
                </a:spcBef>
                <a:spcAft>
                  <a:spcPts val="600"/>
                </a:spcAft>
                <a:buFont typeface="Arial" panose="020B0604020202020204" pitchFamily="34" charset="0"/>
                <a:buChar char="•"/>
              </a:pPr>
              <a:endParaRPr lang="en-US" sz="1400" kern="1200" dirty="0">
                <a:latin typeface="Segoe UI Semilight" panose="020B0402040204020203" pitchFamily="34" charset="0"/>
                <a:cs typeface="Segoe UI Semilight" panose="020B0402040204020203" pitchFamily="34" charset="0"/>
              </a:endParaRPr>
            </a:p>
            <a:p>
              <a:pPr marL="285750" lvl="1" indent="-285750" algn="l" defTabSz="577850">
                <a:lnSpc>
                  <a:spcPct val="90000"/>
                </a:lnSpc>
                <a:spcBef>
                  <a:spcPct val="0"/>
                </a:spcBef>
                <a:spcAft>
                  <a:spcPts val="600"/>
                </a:spcAft>
                <a:buFont typeface="Arial" panose="020B0604020202020204" pitchFamily="34" charset="0"/>
                <a:buChar char="•"/>
              </a:pPr>
              <a:r>
                <a:rPr lang="en-US" sz="1400" u="none" kern="1200" dirty="0">
                  <a:latin typeface="Segoe UI Semilight" panose="020B0402040204020203" pitchFamily="34" charset="0"/>
                  <a:cs typeface="Segoe UI Semilight" panose="020B0402040204020203" pitchFamily="34" charset="0"/>
                </a:rPr>
                <a:t>Frequent data changes can require </a:t>
              </a:r>
              <a:r>
                <a:rPr lang="en-US" sz="1400" kern="1200" dirty="0">
                  <a:latin typeface="Segoe UI Semilight" panose="020B0402040204020203" pitchFamily="34" charset="0"/>
                  <a:cs typeface="Segoe UI Semilight" panose="020B0402040204020203" pitchFamily="34" charset="0"/>
                </a:rPr>
                <a:t>more frequent refresh intervals and large data transfers</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Dataset limitations</a:t>
              </a:r>
            </a:p>
            <a:p>
              <a:pPr marL="742950" lvl="2" indent="-285750" defTabSz="577850">
                <a:spcBef>
                  <a:spcPct val="0"/>
                </a:spcBef>
                <a:buSzPct val="80000"/>
                <a:buFont typeface="Courier New" panose="02070309020205020404" pitchFamily="49" charset="0"/>
                <a:buChar char="o"/>
              </a:pPr>
              <a:r>
                <a:rPr lang="en-US" sz="1200" kern="1200" dirty="0">
                  <a:latin typeface="Segoe UI Semilight" panose="020B0402040204020203" pitchFamily="34" charset="0"/>
                  <a:cs typeface="Segoe UI Semilight" panose="020B0402040204020203" pitchFamily="34" charset="0"/>
                </a:rPr>
                <a:t>1 GB dataset limit </a:t>
              </a:r>
            </a:p>
            <a:p>
              <a:pPr marL="742950" lvl="2" indent="-285750" defTabSz="577850">
                <a:spcBef>
                  <a:spcPct val="0"/>
                </a:spcBef>
                <a:buSzPct val="80000"/>
                <a:buFont typeface="Courier New" panose="02070309020205020404" pitchFamily="49" charset="0"/>
                <a:buChar char="o"/>
              </a:pPr>
              <a:r>
                <a:rPr lang="en-US" sz="1200" kern="1200" dirty="0">
                  <a:latin typeface="Segoe UI Semilight" panose="020B0402040204020203" pitchFamily="34" charset="0"/>
                  <a:cs typeface="Segoe UI Semilight" panose="020B0402040204020203" pitchFamily="34" charset="0"/>
                </a:rPr>
                <a:t>100 GB with Premium per User</a:t>
              </a:r>
            </a:p>
            <a:p>
              <a:pPr marL="742950" lvl="2" indent="-285750" defTabSz="577850">
                <a:spcBef>
                  <a:spcPct val="0"/>
                </a:spcBef>
                <a:buSzPct val="80000"/>
                <a:buFont typeface="Courier New" panose="02070309020205020404" pitchFamily="49" charset="0"/>
                <a:buChar char="o"/>
              </a:pPr>
              <a:r>
                <a:rPr lang="en-US" sz="1200" kern="1200" dirty="0">
                  <a:latin typeface="Segoe UI Semilight" panose="020B0402040204020203" pitchFamily="34" charset="0"/>
                  <a:cs typeface="Segoe UI Semilight" panose="020B0402040204020203" pitchFamily="34" charset="0"/>
                </a:rPr>
                <a:t>400 GB with Premium Capacity</a:t>
              </a:r>
            </a:p>
            <a:p>
              <a:pPr marL="285750" lvl="1" indent="-285750" algn="l" defTabSz="577850">
                <a:lnSpc>
                  <a:spcPct val="90000"/>
                </a:lnSpc>
                <a:spcBef>
                  <a:spcPct val="0"/>
                </a:spcBef>
                <a:spcAft>
                  <a:spcPts val="600"/>
                </a:spcAft>
                <a:buFont typeface="Arial" panose="020B0604020202020204" pitchFamily="34" charset="0"/>
                <a:buChar char="•"/>
              </a:pPr>
              <a:endParaRPr lang="en-US" sz="1400" kern="1200" dirty="0">
                <a:latin typeface="Segoe UI Semilight" panose="020B0402040204020203" pitchFamily="34" charset="0"/>
                <a:cs typeface="Segoe UI Semilight" panose="020B0402040204020203" pitchFamily="34" charset="0"/>
              </a:endParaRPr>
            </a:p>
          </p:txBody>
        </p:sp>
        <p:sp>
          <p:nvSpPr>
            <p:cNvPr id="13" name="Freeform: Shape 12">
              <a:extLst>
                <a:ext uri="{FF2B5EF4-FFF2-40B4-BE49-F238E27FC236}">
                  <a16:creationId xmlns:a16="http://schemas.microsoft.com/office/drawing/2014/main" id="{FC9BE4E0-AEFF-4944-85AF-D6C3B150719B}"/>
                </a:ext>
              </a:extLst>
            </p:cNvPr>
            <p:cNvSpPr/>
            <p:nvPr/>
          </p:nvSpPr>
          <p:spPr>
            <a:xfrm>
              <a:off x="6360842" y="1562427"/>
              <a:ext cx="4914335" cy="629657"/>
            </a:xfrm>
            <a:custGeom>
              <a:avLst/>
              <a:gdLst>
                <a:gd name="connsiteX0" fmla="*/ 0 w 4914335"/>
                <a:gd name="connsiteY0" fmla="*/ 104945 h 629657"/>
                <a:gd name="connsiteX1" fmla="*/ 104945 w 4914335"/>
                <a:gd name="connsiteY1" fmla="*/ 0 h 629657"/>
                <a:gd name="connsiteX2" fmla="*/ 4809390 w 4914335"/>
                <a:gd name="connsiteY2" fmla="*/ 0 h 629657"/>
                <a:gd name="connsiteX3" fmla="*/ 4914335 w 4914335"/>
                <a:gd name="connsiteY3" fmla="*/ 104945 h 629657"/>
                <a:gd name="connsiteX4" fmla="*/ 4914335 w 4914335"/>
                <a:gd name="connsiteY4" fmla="*/ 524712 h 629657"/>
                <a:gd name="connsiteX5" fmla="*/ 4809390 w 4914335"/>
                <a:gd name="connsiteY5" fmla="*/ 629657 h 629657"/>
                <a:gd name="connsiteX6" fmla="*/ 104945 w 4914335"/>
                <a:gd name="connsiteY6" fmla="*/ 629657 h 629657"/>
                <a:gd name="connsiteX7" fmla="*/ 0 w 4914335"/>
                <a:gd name="connsiteY7" fmla="*/ 524712 h 629657"/>
                <a:gd name="connsiteX8" fmla="*/ 0 w 4914335"/>
                <a:gd name="connsiteY8" fmla="*/ 104945 h 62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4335" h="629657">
                  <a:moveTo>
                    <a:pt x="0" y="104945"/>
                  </a:moveTo>
                  <a:cubicBezTo>
                    <a:pt x="0" y="46985"/>
                    <a:pt x="46985" y="0"/>
                    <a:pt x="104945" y="0"/>
                  </a:cubicBezTo>
                  <a:lnTo>
                    <a:pt x="4809390" y="0"/>
                  </a:lnTo>
                  <a:cubicBezTo>
                    <a:pt x="4867350" y="0"/>
                    <a:pt x="4914335" y="46985"/>
                    <a:pt x="4914335" y="104945"/>
                  </a:cubicBezTo>
                  <a:lnTo>
                    <a:pt x="4914335" y="524712"/>
                  </a:lnTo>
                  <a:cubicBezTo>
                    <a:pt x="4914335" y="582672"/>
                    <a:pt x="4867350" y="629657"/>
                    <a:pt x="4809390" y="629657"/>
                  </a:cubicBezTo>
                  <a:lnTo>
                    <a:pt x="104945" y="629657"/>
                  </a:lnTo>
                  <a:cubicBezTo>
                    <a:pt x="46985" y="629657"/>
                    <a:pt x="0" y="582672"/>
                    <a:pt x="0" y="524712"/>
                  </a:cubicBezTo>
                  <a:lnTo>
                    <a:pt x="0" y="104945"/>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201425" tIns="128273" rIns="201425" bIns="128273"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Segoe UI Semilight" panose="020B0402040204020203" pitchFamily="34" charset="0"/>
                  <a:cs typeface="Segoe UI Semilight" panose="020B0402040204020203" pitchFamily="34" charset="0"/>
                </a:rPr>
                <a:t>DirectQuery Mode</a:t>
              </a:r>
            </a:p>
          </p:txBody>
        </p:sp>
        <p:sp>
          <p:nvSpPr>
            <p:cNvPr id="14" name="Freeform: Shape 13">
              <a:extLst>
                <a:ext uri="{FF2B5EF4-FFF2-40B4-BE49-F238E27FC236}">
                  <a16:creationId xmlns:a16="http://schemas.microsoft.com/office/drawing/2014/main" id="{0B01D758-4A86-4834-B68F-C8A875510958}"/>
                </a:ext>
              </a:extLst>
            </p:cNvPr>
            <p:cNvSpPr/>
            <p:nvPr/>
          </p:nvSpPr>
          <p:spPr>
            <a:xfrm>
              <a:off x="6360842" y="2346961"/>
              <a:ext cx="4980257" cy="3513078"/>
            </a:xfrm>
            <a:custGeom>
              <a:avLst/>
              <a:gdLst>
                <a:gd name="connsiteX0" fmla="*/ 0 w 4980257"/>
                <a:gd name="connsiteY0" fmla="*/ 0 h 3503446"/>
                <a:gd name="connsiteX1" fmla="*/ 4980257 w 4980257"/>
                <a:gd name="connsiteY1" fmla="*/ 0 h 3503446"/>
                <a:gd name="connsiteX2" fmla="*/ 4980257 w 4980257"/>
                <a:gd name="connsiteY2" fmla="*/ 3503446 h 3503446"/>
                <a:gd name="connsiteX3" fmla="*/ 0 w 4980257"/>
                <a:gd name="connsiteY3" fmla="*/ 3503446 h 3503446"/>
                <a:gd name="connsiteX4" fmla="*/ 0 w 4980257"/>
                <a:gd name="connsiteY4" fmla="*/ 0 h 350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0257" h="3503446">
                  <a:moveTo>
                    <a:pt x="0" y="0"/>
                  </a:moveTo>
                  <a:lnTo>
                    <a:pt x="4980257" y="0"/>
                  </a:lnTo>
                  <a:lnTo>
                    <a:pt x="4980257" y="3503446"/>
                  </a:lnTo>
                  <a:lnTo>
                    <a:pt x="0" y="3503446"/>
                  </a:lnTo>
                  <a:lnTo>
                    <a:pt x="0" y="0"/>
                  </a:lnTo>
                  <a:close/>
                </a:path>
              </a:pathLst>
            </a:custGeom>
            <a:solidFill>
              <a:schemeClr val="bg2">
                <a:lumMod val="95000"/>
                <a:alpha val="90000"/>
              </a:schemeClr>
            </a:solidFill>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69342" rIns="92456" bIns="104013" numCol="1" spcCol="1270" anchor="t" anchorCtr="0">
              <a:noAutofit/>
            </a:bodyPr>
            <a:lstStyle/>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Pre-aggregation of data supports visualizations over very large datasets</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Always working with current data; requires no refresh</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Queries &amp; calculations leverage backend database capabilities</a:t>
              </a:r>
            </a:p>
            <a:p>
              <a:pPr marL="285750" lvl="1" indent="-285750" algn="l" defTabSz="577850">
                <a:lnSpc>
                  <a:spcPct val="90000"/>
                </a:lnSpc>
                <a:spcBef>
                  <a:spcPct val="0"/>
                </a:spcBef>
                <a:spcAft>
                  <a:spcPts val="600"/>
                </a:spcAft>
                <a:buFont typeface="Arial" panose="020B0604020202020204" pitchFamily="34" charset="0"/>
                <a:buChar char="•"/>
              </a:pPr>
              <a:endParaRPr lang="en-US" sz="1400" kern="1200" dirty="0">
                <a:latin typeface="Segoe UI Semilight" panose="020B0402040204020203" pitchFamily="34" charset="0"/>
                <a:cs typeface="Segoe UI Semilight" panose="020B0402040204020203" pitchFamily="34" charset="0"/>
              </a:endParaRP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All tables must come from a single database</a:t>
              </a:r>
            </a:p>
            <a:p>
              <a:pPr marL="285750" lvl="1" indent="-285750" algn="l" defTabSz="577850">
                <a:lnSpc>
                  <a:spcPct val="90000"/>
                </a:lnSpc>
                <a:spcBef>
                  <a:spcPct val="0"/>
                </a:spcBef>
                <a:spcAft>
                  <a:spcPts val="600"/>
                </a:spcAft>
                <a:buFont typeface="Arial" panose="020B0604020202020204" pitchFamily="34" charset="0"/>
                <a:buChar char="•"/>
              </a:pPr>
              <a:r>
                <a:rPr lang="en-US" sz="1400" b="0" kern="1200" dirty="0">
                  <a:latin typeface="Segoe UI Semilight" panose="020B0402040204020203" pitchFamily="34" charset="0"/>
                  <a:cs typeface="Segoe UI Semilight" panose="020B0402040204020203" pitchFamily="34" charset="0"/>
                </a:rPr>
                <a:t>Data transformation &amp; Modeling Limitations</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Performance Impact: Data source is queried for every interaction </a:t>
              </a:r>
              <a:r>
                <a:rPr lang="en-US" sz="1400" kern="1200" dirty="0">
                  <a:latin typeface="Segoe UI Semilight" panose="020B0402040204020203" pitchFamily="34" charset="0"/>
                  <a:cs typeface="Segoe UI Semilight" panose="020B0402040204020203" pitchFamily="34" charset="0"/>
                  <a:sym typeface="Wingdings" panose="05000000000000000000" pitchFamily="2" charset="2"/>
                </a:rPr>
                <a:t> </a:t>
              </a:r>
              <a:r>
                <a:rPr lang="en-US" sz="1400" kern="1200" dirty="0">
                  <a:latin typeface="Segoe UI Semilight" panose="020B0402040204020203" pitchFamily="34" charset="0"/>
                  <a:cs typeface="Segoe UI Semilight" panose="020B0402040204020203" pitchFamily="34" charset="0"/>
                </a:rPr>
                <a:t>Requires frequent &amp; large data transfers </a:t>
              </a:r>
            </a:p>
            <a:p>
              <a:pPr marL="285750" lvl="1" indent="-285750" algn="l" defTabSz="577850">
                <a:lnSpc>
                  <a:spcPct val="90000"/>
                </a:lnSpc>
                <a:spcBef>
                  <a:spcPct val="0"/>
                </a:spcBef>
                <a:spcAft>
                  <a:spcPts val="600"/>
                </a:spcAft>
                <a:buFont typeface="Arial" panose="020B0604020202020204" pitchFamily="34" charset="0"/>
                <a:buChar char="•"/>
              </a:pPr>
              <a:r>
                <a:rPr lang="en-US" sz="1400" kern="1200" dirty="0">
                  <a:latin typeface="Segoe UI Semilight" panose="020B0402040204020203" pitchFamily="34" charset="0"/>
                  <a:cs typeface="Segoe UI Semilight" panose="020B0402040204020203" pitchFamily="34" charset="0"/>
                </a:rPr>
                <a:t>Query results limited to 1 million row of returned data</a:t>
              </a:r>
            </a:p>
          </p:txBody>
        </p:sp>
      </p:grpSp>
      <p:sp>
        <p:nvSpPr>
          <p:cNvPr id="6" name="TextBox 5">
            <a:extLst>
              <a:ext uri="{FF2B5EF4-FFF2-40B4-BE49-F238E27FC236}">
                <a16:creationId xmlns:a16="http://schemas.microsoft.com/office/drawing/2014/main" id="{1F80424C-CD8D-410B-9C6F-D38ACE4ADEC4}"/>
              </a:ext>
            </a:extLst>
          </p:cNvPr>
          <p:cNvSpPr txBox="1"/>
          <p:nvPr/>
        </p:nvSpPr>
        <p:spPr>
          <a:xfrm rot="16200000">
            <a:off x="5568263" y="2904976"/>
            <a:ext cx="928972" cy="369332"/>
          </a:xfrm>
          <a:prstGeom prst="rect">
            <a:avLst/>
          </a:prstGeom>
          <a:noFill/>
        </p:spPr>
        <p:txBody>
          <a:bodyPr wrap="square" rtlCol="0">
            <a:spAutoFit/>
          </a:bodyPr>
          <a:lstStyle/>
          <a:p>
            <a:r>
              <a:rPr lang="en-US" b="1" dirty="0"/>
              <a:t>PROS</a:t>
            </a:r>
          </a:p>
        </p:txBody>
      </p:sp>
      <p:sp>
        <p:nvSpPr>
          <p:cNvPr id="8" name="TextBox 7">
            <a:extLst>
              <a:ext uri="{FF2B5EF4-FFF2-40B4-BE49-F238E27FC236}">
                <a16:creationId xmlns:a16="http://schemas.microsoft.com/office/drawing/2014/main" id="{848E2736-7477-449E-B89E-DB9698622FAE}"/>
              </a:ext>
            </a:extLst>
          </p:cNvPr>
          <p:cNvSpPr txBox="1"/>
          <p:nvPr/>
        </p:nvSpPr>
        <p:spPr>
          <a:xfrm rot="16200000">
            <a:off x="5589088" y="4437458"/>
            <a:ext cx="928972" cy="369332"/>
          </a:xfrm>
          <a:prstGeom prst="rect">
            <a:avLst/>
          </a:prstGeom>
          <a:noFill/>
        </p:spPr>
        <p:txBody>
          <a:bodyPr wrap="square" rtlCol="0">
            <a:spAutoFit/>
          </a:bodyPr>
          <a:lstStyle/>
          <a:p>
            <a:r>
              <a:rPr lang="en-US" b="1" dirty="0"/>
              <a:t>CONS</a:t>
            </a:r>
          </a:p>
        </p:txBody>
      </p:sp>
      <p:sp>
        <p:nvSpPr>
          <p:cNvPr id="9" name="TextBox 8">
            <a:extLst>
              <a:ext uri="{FF2B5EF4-FFF2-40B4-BE49-F238E27FC236}">
                <a16:creationId xmlns:a16="http://schemas.microsoft.com/office/drawing/2014/main" id="{4EA743C0-F91F-4C06-B4B3-28DB4A0F9BDE}"/>
              </a:ext>
            </a:extLst>
          </p:cNvPr>
          <p:cNvSpPr txBox="1"/>
          <p:nvPr/>
        </p:nvSpPr>
        <p:spPr>
          <a:xfrm rot="16200000">
            <a:off x="571080" y="2906848"/>
            <a:ext cx="928972" cy="369332"/>
          </a:xfrm>
          <a:prstGeom prst="rect">
            <a:avLst/>
          </a:prstGeom>
          <a:noFill/>
        </p:spPr>
        <p:txBody>
          <a:bodyPr wrap="square" rtlCol="0">
            <a:spAutoFit/>
          </a:bodyPr>
          <a:lstStyle/>
          <a:p>
            <a:r>
              <a:rPr lang="en-US" b="1" dirty="0"/>
              <a:t>PROS</a:t>
            </a:r>
          </a:p>
        </p:txBody>
      </p:sp>
      <p:sp>
        <p:nvSpPr>
          <p:cNvPr id="10" name="TextBox 9">
            <a:extLst>
              <a:ext uri="{FF2B5EF4-FFF2-40B4-BE49-F238E27FC236}">
                <a16:creationId xmlns:a16="http://schemas.microsoft.com/office/drawing/2014/main" id="{B3FDC159-3E84-4F9F-A2DA-DFDA75DD7BD4}"/>
              </a:ext>
            </a:extLst>
          </p:cNvPr>
          <p:cNvSpPr txBox="1"/>
          <p:nvPr/>
        </p:nvSpPr>
        <p:spPr>
          <a:xfrm rot="16200000">
            <a:off x="571080" y="4356910"/>
            <a:ext cx="928972" cy="369332"/>
          </a:xfrm>
          <a:prstGeom prst="rect">
            <a:avLst/>
          </a:prstGeom>
          <a:noFill/>
        </p:spPr>
        <p:txBody>
          <a:bodyPr wrap="square" rtlCol="0">
            <a:spAutoFit/>
          </a:bodyPr>
          <a:lstStyle/>
          <a:p>
            <a:r>
              <a:rPr lang="en-US" b="1" dirty="0"/>
              <a:t>CONS</a:t>
            </a:r>
          </a:p>
        </p:txBody>
      </p:sp>
      <p:sp>
        <p:nvSpPr>
          <p:cNvPr id="17" name="Title 4">
            <a:extLst>
              <a:ext uri="{FF2B5EF4-FFF2-40B4-BE49-F238E27FC236}">
                <a16:creationId xmlns:a16="http://schemas.microsoft.com/office/drawing/2014/main" id="{7AF9B946-836E-6C5A-365B-C328F301F556}"/>
              </a:ext>
            </a:extLst>
          </p:cNvPr>
          <p:cNvSpPr>
            <a:spLocks noGrp="1"/>
          </p:cNvSpPr>
          <p:nvPr>
            <p:ph type="title"/>
          </p:nvPr>
        </p:nvSpPr>
        <p:spPr>
          <a:xfrm>
            <a:off x="916756" y="608400"/>
            <a:ext cx="10339200" cy="412454"/>
          </a:xfrm>
        </p:spPr>
        <p:txBody>
          <a:bodyPr/>
          <a:lstStyle/>
          <a:p>
            <a:r>
              <a:rPr lang="en-US" sz="3200" cap="none" dirty="0">
                <a:latin typeface="+mn-lt"/>
              </a:rPr>
              <a:t>Data Import vs </a:t>
            </a:r>
            <a:r>
              <a:rPr lang="en-US" sz="3200" cap="none" dirty="0" err="1">
                <a:latin typeface="+mn-lt"/>
              </a:rPr>
              <a:t>DirectQuery</a:t>
            </a:r>
            <a:r>
              <a:rPr lang="en-US" sz="3200" cap="none" dirty="0">
                <a:latin typeface="+mn-lt"/>
              </a:rPr>
              <a:t> Storage Mode</a:t>
            </a:r>
            <a:endParaRPr lang="en-US" sz="3200" cap="none" baseline="0" dirty="0">
              <a:latin typeface="+mn-lt"/>
            </a:endParaRPr>
          </a:p>
        </p:txBody>
      </p:sp>
    </p:spTree>
    <p:extLst>
      <p:ext uri="{BB962C8B-B14F-4D97-AF65-F5344CB8AC3E}">
        <p14:creationId xmlns:p14="http://schemas.microsoft.com/office/powerpoint/2010/main" val="22294057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4D2F0674-E16C-B1E1-5514-88E4D38891F3}"/>
              </a:ext>
            </a:extLst>
          </p:cNvPr>
          <p:cNvSpPr txBox="1">
            <a:spLocks/>
          </p:cNvSpPr>
          <p:nvPr/>
        </p:nvSpPr>
        <p:spPr>
          <a:xfrm>
            <a:off x="390976" y="326229"/>
            <a:ext cx="10339200" cy="412454"/>
          </a:xfrm>
          <a:prstGeom prst="rect">
            <a:avLst/>
          </a:prstGeom>
          <a:noFill/>
        </p:spPr>
        <p:txBody>
          <a:bodyPr vert="horz" wrap="square" lIns="0" tIns="0" rIns="0" bIns="0" rtlCol="0" anchor="t" anchorCtr="0">
            <a:noAutofit/>
          </a:bodyPr>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sz="3200" cap="none" dirty="0">
                <a:latin typeface="+mn-lt"/>
              </a:rPr>
              <a:t>Data Import vs </a:t>
            </a:r>
            <a:r>
              <a:rPr lang="en-US" sz="3200" cap="none" dirty="0" err="1">
                <a:latin typeface="+mn-lt"/>
              </a:rPr>
              <a:t>DirectQuery</a:t>
            </a:r>
            <a:r>
              <a:rPr lang="en-US" sz="3200" cap="none" dirty="0">
                <a:latin typeface="+mn-lt"/>
              </a:rPr>
              <a:t> Storage Mode</a:t>
            </a:r>
          </a:p>
        </p:txBody>
      </p:sp>
      <p:sp>
        <p:nvSpPr>
          <p:cNvPr id="2" name="Title 1">
            <a:extLst>
              <a:ext uri="{FF2B5EF4-FFF2-40B4-BE49-F238E27FC236}">
                <a16:creationId xmlns:a16="http://schemas.microsoft.com/office/drawing/2014/main" id="{28F6C8B3-6F5E-4646-AB38-2309E5637F94}"/>
              </a:ext>
            </a:extLst>
          </p:cNvPr>
          <p:cNvSpPr>
            <a:spLocks noGrp="1"/>
          </p:cNvSpPr>
          <p:nvPr>
            <p:ph type="title"/>
          </p:nvPr>
        </p:nvSpPr>
        <p:spPr>
          <a:xfrm>
            <a:off x="1622228" y="254745"/>
            <a:ext cx="10270415" cy="998344"/>
          </a:xfrm>
        </p:spPr>
        <p:txBody>
          <a:bodyPr/>
          <a:lstStyle/>
          <a:p>
            <a:r>
              <a:rPr lang="en-US" dirty="0">
                <a:solidFill>
                  <a:schemeClr val="bg1"/>
                </a:solidFill>
              </a:rPr>
              <a:t>Data Import vs DirectQuery Modes</a:t>
            </a:r>
          </a:p>
        </p:txBody>
      </p:sp>
      <p:pic>
        <p:nvPicPr>
          <p:cNvPr id="5" name="Picture 4" descr="A close up of a sign&#10;&#10;Description generated with very high confidence">
            <a:extLst>
              <a:ext uri="{FF2B5EF4-FFF2-40B4-BE49-F238E27FC236}">
                <a16:creationId xmlns:a16="http://schemas.microsoft.com/office/drawing/2014/main" id="{271E5783-A47E-4847-A78E-1828FA6DF877}"/>
              </a:ext>
            </a:extLst>
          </p:cNvPr>
          <p:cNvPicPr>
            <a:picLocks noChangeAspect="1"/>
          </p:cNvPicPr>
          <p:nvPr/>
        </p:nvPicPr>
        <p:blipFill>
          <a:blip r:embed="rId3">
            <a:biLevel thresh="50000"/>
          </a:blip>
          <a:stretch>
            <a:fillRect/>
          </a:stretch>
        </p:blipFill>
        <p:spPr>
          <a:xfrm>
            <a:off x="114191" y="103831"/>
            <a:ext cx="1428750" cy="857250"/>
          </a:xfrm>
          <a:prstGeom prst="rect">
            <a:avLst/>
          </a:prstGeom>
        </p:spPr>
      </p:pic>
      <p:graphicFrame>
        <p:nvGraphicFramePr>
          <p:cNvPr id="12" name="Table 11">
            <a:extLst>
              <a:ext uri="{FF2B5EF4-FFF2-40B4-BE49-F238E27FC236}">
                <a16:creationId xmlns:a16="http://schemas.microsoft.com/office/drawing/2014/main" id="{989F54BC-9E90-4293-B1D0-2E9E1AB48C47}"/>
              </a:ext>
            </a:extLst>
          </p:cNvPr>
          <p:cNvGraphicFramePr>
            <a:graphicFrameLocks noGrp="1"/>
          </p:cNvGraphicFramePr>
          <p:nvPr>
            <p:extLst>
              <p:ext uri="{D42A27DB-BD31-4B8C-83A1-F6EECF244321}">
                <p14:modId xmlns:p14="http://schemas.microsoft.com/office/powerpoint/2010/main" val="3132770954"/>
              </p:ext>
            </p:extLst>
          </p:nvPr>
        </p:nvGraphicFramePr>
        <p:xfrm>
          <a:off x="183968" y="254745"/>
          <a:ext cx="11824063" cy="5957063"/>
        </p:xfrm>
        <a:graphic>
          <a:graphicData uri="http://schemas.openxmlformats.org/drawingml/2006/table">
            <a:tbl>
              <a:tblPr firstRow="1" firstCol="1" bandRow="1">
                <a:tableStyleId>{21E4AEA4-8DFA-4A89-87EB-49C32662AFE0}</a:tableStyleId>
              </a:tblPr>
              <a:tblGrid>
                <a:gridCol w="2146663">
                  <a:extLst>
                    <a:ext uri="{9D8B030D-6E8A-4147-A177-3AD203B41FA5}">
                      <a16:colId xmlns:a16="http://schemas.microsoft.com/office/drawing/2014/main" val="123503513"/>
                    </a:ext>
                  </a:extLst>
                </a:gridCol>
                <a:gridCol w="4358640">
                  <a:extLst>
                    <a:ext uri="{9D8B030D-6E8A-4147-A177-3AD203B41FA5}">
                      <a16:colId xmlns:a16="http://schemas.microsoft.com/office/drawing/2014/main" val="984209042"/>
                    </a:ext>
                  </a:extLst>
                </a:gridCol>
                <a:gridCol w="5318760">
                  <a:extLst>
                    <a:ext uri="{9D8B030D-6E8A-4147-A177-3AD203B41FA5}">
                      <a16:colId xmlns:a16="http://schemas.microsoft.com/office/drawing/2014/main" val="3835180992"/>
                    </a:ext>
                  </a:extLst>
                </a:gridCol>
              </a:tblGrid>
              <a:tr h="464069">
                <a:tc>
                  <a:txBody>
                    <a:bodyPr/>
                    <a:lstStyle/>
                    <a:p>
                      <a:pPr marL="0" algn="l" defTabSz="914367" rtl="0" eaLnBrk="1" latinLnBrk="0" hangingPunct="1"/>
                      <a:endParaRPr lang="en-US" sz="1800" b="0" kern="1200" dirty="0">
                        <a:solidFill>
                          <a:schemeClr val="bg1"/>
                        </a:solidFill>
                        <a:latin typeface="+mn-lt"/>
                        <a:ea typeface="+mn-ea"/>
                        <a:cs typeface="+mn-cs"/>
                      </a:endParaRPr>
                    </a:p>
                  </a:txBody>
                  <a:tcPr marL="89617" marR="89617" marT="44808" marB="44808"/>
                </a:tc>
                <a:tc>
                  <a:txBody>
                    <a:bodyPr/>
                    <a:lstStyle/>
                    <a:p>
                      <a:pPr algn="ctr"/>
                      <a:r>
                        <a:rPr lang="en-US" sz="2000" b="0" kern="1200" dirty="0"/>
                        <a:t>Import Mode</a:t>
                      </a:r>
                      <a:endParaRPr lang="en-US" sz="2000" b="0" kern="1200" dirty="0">
                        <a:solidFill>
                          <a:schemeClr val="bg1"/>
                        </a:solidFill>
                        <a:latin typeface="+mn-lt"/>
                        <a:ea typeface="+mn-ea"/>
                        <a:cs typeface="Segoe UI Semibold" panose="020B0702040204020203" pitchFamily="34" charset="0"/>
                      </a:endParaRPr>
                    </a:p>
                  </a:txBody>
                  <a:tcPr marL="89617" marR="89617" marT="44808" marB="44808"/>
                </a:tc>
                <a:tc>
                  <a:txBody>
                    <a:bodyPr/>
                    <a:lstStyle/>
                    <a:p>
                      <a:pPr algn="ctr"/>
                      <a:r>
                        <a:rPr lang="en-US" sz="2000" b="0" kern="1200" dirty="0"/>
                        <a:t>DirectQuery Mode</a:t>
                      </a:r>
                      <a:endParaRPr lang="en-US" sz="2000" b="0" kern="1200" dirty="0">
                        <a:solidFill>
                          <a:schemeClr val="bg1"/>
                        </a:solidFill>
                        <a:latin typeface="+mn-lt"/>
                        <a:ea typeface="+mn-ea"/>
                        <a:cs typeface="Segoe UI Semibold" panose="020B0702040204020203" pitchFamily="34" charset="0"/>
                      </a:endParaRPr>
                    </a:p>
                  </a:txBody>
                  <a:tcPr marL="89617" marR="89617" marT="44808" marB="44808"/>
                </a:tc>
                <a:extLst>
                  <a:ext uri="{0D108BD9-81ED-4DB2-BD59-A6C34878D82A}">
                    <a16:rowId xmlns:a16="http://schemas.microsoft.com/office/drawing/2014/main" val="72075556"/>
                  </a:ext>
                </a:extLst>
              </a:tr>
              <a:tr h="1126534">
                <a:tc>
                  <a:txBody>
                    <a:bodyPr/>
                    <a:lstStyle/>
                    <a:p>
                      <a:pPr algn="l"/>
                      <a:r>
                        <a:rPr lang="en-US" sz="1500" b="0" dirty="0"/>
                        <a:t>Overview</a:t>
                      </a:r>
                      <a:endParaRPr lang="en-US" sz="1500" b="0" dirty="0">
                        <a:solidFill>
                          <a:schemeClr val="tx2"/>
                        </a:solidFill>
                        <a:latin typeface="+mn-lt"/>
                        <a:cs typeface="Segoe UI Semibold" panose="020B07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Default and Preferred mode to leverage all PBI features</a:t>
                      </a: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Data imported.  Data then resides in the cloud </a:t>
                      </a: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Full ETL capabilities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dirty="0">
                          <a:latin typeface="Segoe UI Semilight" panose="020B0402040204020203" pitchFamily="34" charset="0"/>
                          <a:cs typeface="Segoe UI Semilight" panose="020B0402040204020203" pitchFamily="34" charset="0"/>
                        </a:rPr>
                        <a:t>In-Memory data &amp; calculations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dirty="0">
                          <a:latin typeface="Segoe UI Semilight" panose="020B0402040204020203" pitchFamily="34" charset="0"/>
                          <a:cs typeface="Segoe UI Semilight" panose="020B0402040204020203" pitchFamily="34" charset="0"/>
                        </a:rPr>
                        <a:t>Data must be refreshed</a:t>
                      </a:r>
                      <a:endParaRPr lang="en-US" sz="1300" dirty="0">
                        <a:latin typeface="Segoe UI Semilight" panose="020B0402040204020203" pitchFamily="34" charset="0"/>
                        <a:cs typeface="Segoe UI Semilight" panose="020B0402040204020203" pitchFamily="34" charset="0"/>
                      </a:endParaRPr>
                    </a:p>
                  </a:txBody>
                  <a:tcPr marL="89617" marR="89617" marT="91440" marB="91440"/>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latin typeface="Segoe UI Semilight" panose="020B0402040204020203" pitchFamily="34" charset="0"/>
                          <a:cs typeface="Segoe UI Semilight" panose="020B0402040204020203" pitchFamily="34" charset="0"/>
                        </a:rPr>
                        <a:t>Used for very large, frequently changing data with access-restrictions</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latin typeface="Segoe UI Semilight" panose="020B0402040204020203" pitchFamily="34" charset="0"/>
                          <a:cs typeface="Segoe UI Semilight" panose="020B0402040204020203" pitchFamily="34" charset="0"/>
                        </a:rPr>
                        <a:t>No data imported. </a:t>
                      </a:r>
                      <a:r>
                        <a:rPr lang="en-US" sz="1300" kern="1200" dirty="0">
                          <a:latin typeface="Segoe UI Semilight" panose="020B0402040204020203" pitchFamily="34" charset="0"/>
                          <a:cs typeface="Segoe UI Semilight" panose="020B0402040204020203" pitchFamily="34" charset="0"/>
                        </a:rPr>
                        <a:t>Data is always on-premises.</a:t>
                      </a:r>
                      <a:endParaRPr lang="en-US" sz="1300" dirty="0">
                        <a:latin typeface="Segoe UI Semilight" panose="020B0402040204020203" pitchFamily="34" charset="0"/>
                        <a:cs typeface="Segoe UI Semilight" panose="020B0402040204020203" pitchFamily="34" charset="0"/>
                      </a:endParaRP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Queries sent to data source and triggered from Report visuals</a:t>
                      </a:r>
                    </a:p>
                    <a:p>
                      <a:pPr marL="117475" indent="-117475">
                        <a:spcBef>
                          <a:spcPts val="0"/>
                        </a:spcBef>
                        <a:spcAft>
                          <a:spcPts val="0"/>
                        </a:spcAft>
                        <a:buFont typeface="Arial" panose="020B0604020202020204" pitchFamily="34" charset="0"/>
                        <a:buChar char="•"/>
                      </a:pPr>
                      <a:r>
                        <a:rPr lang="en-US" sz="1300" dirty="0">
                          <a:solidFill>
                            <a:schemeClr val="tx1"/>
                          </a:solidFill>
                          <a:latin typeface="Segoe UI Semilight" panose="020B0402040204020203" pitchFamily="34" charset="0"/>
                          <a:cs typeface="Segoe UI Semilight" panose="020B0402040204020203" pitchFamily="34" charset="0"/>
                        </a:rPr>
                        <a:t>Near real-time data. No refresh</a:t>
                      </a:r>
                    </a:p>
                  </a:txBody>
                  <a:tcPr marL="89617" marR="89617" marT="91440" marB="91440"/>
                </a:tc>
                <a:extLst>
                  <a:ext uri="{0D108BD9-81ED-4DB2-BD59-A6C34878D82A}">
                    <a16:rowId xmlns:a16="http://schemas.microsoft.com/office/drawing/2014/main" val="3461929723"/>
                  </a:ext>
                </a:extLst>
              </a:tr>
              <a:tr h="346490">
                <a:tc>
                  <a:txBody>
                    <a:bodyPr/>
                    <a:lstStyle/>
                    <a:p>
                      <a:pPr algn="l"/>
                      <a:r>
                        <a:rPr lang="en-US" sz="1500" b="0" dirty="0"/>
                        <a:t>Supported Sources</a:t>
                      </a:r>
                      <a:endParaRPr lang="en-US" sz="1500" b="0" dirty="0">
                        <a:solidFill>
                          <a:schemeClr val="tx2"/>
                        </a:solidFill>
                        <a:latin typeface="+mn-lt"/>
                        <a:cs typeface="Segoe UI Semibold" panose="020B07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All Data Sources and Transformations are supported.</a:t>
                      </a: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Multiple data sources are supported.</a:t>
                      </a:r>
                      <a:endParaRPr lang="en-US" sz="1300" dirty="0">
                        <a:solidFill>
                          <a:schemeClr val="tx1"/>
                        </a:solidFill>
                        <a:latin typeface="Segoe UI Semilight" panose="020B0402040204020203" pitchFamily="34" charset="0"/>
                        <a:cs typeface="Segoe UI Semilight" panose="020B0402040204020203" pitchFamily="34" charset="0"/>
                      </a:endParaRPr>
                    </a:p>
                  </a:txBody>
                  <a:tcPr marL="89617" marR="89617" marT="91440" marB="91440"/>
                </a:tc>
                <a:tc>
                  <a:txBody>
                    <a:bodyPr/>
                    <a:lstStyle/>
                    <a:p>
                      <a:pPr marL="0" indent="0">
                        <a:spcBef>
                          <a:spcPts val="0"/>
                        </a:spcBef>
                        <a:spcAft>
                          <a:spcPts val="0"/>
                        </a:spcAft>
                        <a:buFont typeface="Arial" panose="020B0604020202020204" pitchFamily="34" charset="0"/>
                        <a:buNone/>
                      </a:pPr>
                      <a:r>
                        <a:rPr lang="en-US" sz="1300" dirty="0">
                          <a:latin typeface="Segoe UI Semilight" panose="020B0402040204020203" pitchFamily="34" charset="0"/>
                          <a:cs typeface="Segoe UI Semilight" panose="020B0402040204020203" pitchFamily="34" charset="0"/>
                        </a:rPr>
                        <a:t>More limited data sources</a:t>
                      </a:r>
                      <a:endParaRPr lang="en-US" sz="1300" dirty="0">
                        <a:solidFill>
                          <a:schemeClr val="tx1"/>
                        </a:solidFill>
                        <a:latin typeface="Segoe UI Semilight" panose="020B0402040204020203" pitchFamily="34" charset="0"/>
                        <a:cs typeface="Segoe UI Semilight" panose="020B0402040204020203" pitchFamily="34" charset="0"/>
                      </a:endParaRPr>
                    </a:p>
                  </a:txBody>
                  <a:tcPr marL="89617" marR="89617" marT="91440" marB="91440"/>
                </a:tc>
                <a:extLst>
                  <a:ext uri="{0D108BD9-81ED-4DB2-BD59-A6C34878D82A}">
                    <a16:rowId xmlns:a16="http://schemas.microsoft.com/office/drawing/2014/main" val="637972733"/>
                  </a:ext>
                </a:extLst>
              </a:tr>
              <a:tr h="337076">
                <a:tc>
                  <a:txBody>
                    <a:bodyPr/>
                    <a:lstStyle/>
                    <a:p>
                      <a:pPr algn="l"/>
                      <a:r>
                        <a:rPr lang="en-US" sz="1500" b="0" dirty="0"/>
                        <a:t>Max data sources </a:t>
                      </a: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Unlimited. </a:t>
                      </a:r>
                      <a:r>
                        <a:rPr lang="en-US" sz="1300" dirty="0">
                          <a:solidFill>
                            <a:schemeClr val="tx1"/>
                          </a:solidFill>
                          <a:latin typeface="Segoe UI Semilight" panose="020B0402040204020203" pitchFamily="34" charset="0"/>
                          <a:cs typeface="Segoe UI Semilight" panose="020B0402040204020203" pitchFamily="34" charset="0"/>
                        </a:rPr>
                        <a:t>Ad Hoc sources readily integrated</a:t>
                      </a: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One.  Underlying data source will need to include all data necessary</a:t>
                      </a:r>
                    </a:p>
                  </a:txBody>
                  <a:tcPr marL="89617" marR="89617" marT="91440" marB="91440"/>
                </a:tc>
                <a:extLst>
                  <a:ext uri="{0D108BD9-81ED-4DB2-BD59-A6C34878D82A}">
                    <a16:rowId xmlns:a16="http://schemas.microsoft.com/office/drawing/2014/main" val="1856105198"/>
                  </a:ext>
                </a:extLst>
              </a:tr>
              <a:tr h="331301">
                <a:tc>
                  <a:txBody>
                    <a:bodyPr/>
                    <a:lstStyle/>
                    <a:p>
                      <a:pPr algn="l"/>
                      <a:r>
                        <a:rPr lang="en-US" sz="1500" b="0" dirty="0"/>
                        <a:t>Data Transformations</a:t>
                      </a:r>
                      <a:endParaRPr lang="en-US" sz="1500" b="0" dirty="0">
                        <a:solidFill>
                          <a:schemeClr val="tx2"/>
                        </a:solidFill>
                        <a:latin typeface="+mn-lt"/>
                        <a:cs typeface="Segoe UI Semibold" panose="020B07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All transformations (100’s)</a:t>
                      </a:r>
                      <a:endParaRPr lang="en-US" sz="1300" dirty="0">
                        <a:solidFill>
                          <a:schemeClr val="tx1"/>
                        </a:solidFill>
                        <a:latin typeface="Segoe UI Semilight" panose="020B0402040204020203" pitchFamily="34" charset="0"/>
                        <a:cs typeface="Segoe UI Semilight" panose="020B04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Partial support (varies by data source)</a:t>
                      </a:r>
                      <a:endParaRPr lang="en-US" sz="1300" dirty="0">
                        <a:solidFill>
                          <a:schemeClr val="tx1"/>
                        </a:solidFill>
                        <a:latin typeface="Segoe UI Semilight" panose="020B0402040204020203" pitchFamily="34" charset="0"/>
                        <a:cs typeface="Segoe UI Semilight" panose="020B0402040204020203" pitchFamily="34" charset="0"/>
                      </a:endParaRPr>
                    </a:p>
                  </a:txBody>
                  <a:tcPr marL="89617" marR="89617" marT="91440" marB="91440"/>
                </a:tc>
                <a:extLst>
                  <a:ext uri="{0D108BD9-81ED-4DB2-BD59-A6C34878D82A}">
                    <a16:rowId xmlns:a16="http://schemas.microsoft.com/office/drawing/2014/main" val="34648503"/>
                  </a:ext>
                </a:extLst>
              </a:tr>
              <a:tr h="5398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t>Dataset Limitations</a:t>
                      </a:r>
                      <a:endParaRPr lang="en-US" sz="1500" b="0" dirty="0">
                        <a:solidFill>
                          <a:schemeClr val="tx2"/>
                        </a:solidFill>
                        <a:latin typeface="+mn-lt"/>
                        <a:cs typeface="Segoe UI Semibold" panose="020B07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solidFill>
                            <a:schemeClr val="tx1"/>
                          </a:solidFill>
                          <a:latin typeface="Segoe UI Semilight" panose="020B0402040204020203" pitchFamily="34" charset="0"/>
                          <a:cs typeface="Segoe UI Semilight" panose="020B0402040204020203" pitchFamily="34" charset="0"/>
                        </a:rPr>
                        <a:t>1 GB dataset limit </a:t>
                      </a:r>
                    </a:p>
                    <a:p>
                      <a:pPr marL="117475" indent="-117475">
                        <a:spcBef>
                          <a:spcPts val="0"/>
                        </a:spcBef>
                        <a:spcAft>
                          <a:spcPts val="0"/>
                        </a:spcAft>
                        <a:buFont typeface="Arial" panose="020B0604020202020204" pitchFamily="34" charset="0"/>
                        <a:buChar char="•"/>
                      </a:pPr>
                      <a:r>
                        <a:rPr lang="en-US" sz="1300" kern="1200" dirty="0">
                          <a:latin typeface="Segoe UI Semilight" panose="020B0402040204020203" pitchFamily="34" charset="0"/>
                          <a:cs typeface="Segoe UI Semilight" panose="020B0402040204020203" pitchFamily="34" charset="0"/>
                        </a:rPr>
                        <a:t>100 GB with Premium per User</a:t>
                      </a:r>
                    </a:p>
                    <a:p>
                      <a:pPr marL="117475" marR="0" lvl="0" indent="-117475"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dirty="0">
                          <a:latin typeface="Segoe UI Semilight" panose="020B0402040204020203" pitchFamily="34" charset="0"/>
                          <a:cs typeface="Segoe UI Semilight" panose="020B0402040204020203" pitchFamily="34" charset="0"/>
                        </a:rPr>
                        <a:t>400 GB with Premium Capacity</a:t>
                      </a:r>
                    </a:p>
                  </a:txBody>
                  <a:tcPr marL="89617" marR="89617" marT="91440" marB="91440"/>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latin typeface="Segoe UI Semilight" panose="020B0402040204020203" pitchFamily="34" charset="0"/>
                          <a:cs typeface="Segoe UI Semilight" panose="020B0402040204020203" pitchFamily="34" charset="0"/>
                        </a:rPr>
                        <a:t>No limit to the amount of data that can be stored in on-premises or cloud database.</a:t>
                      </a:r>
                    </a:p>
                    <a:p>
                      <a:pPr marL="117475" marR="0" lvl="0" indent="-1174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latin typeface="Segoe UI Semilight" panose="020B0402040204020203" pitchFamily="34" charset="0"/>
                          <a:cs typeface="Segoe UI Semilight" panose="020B0402040204020203" pitchFamily="34" charset="0"/>
                        </a:rPr>
                        <a:t>Query results limited to 1 million row of returned data</a:t>
                      </a:r>
                    </a:p>
                  </a:txBody>
                  <a:tcPr marL="89617" marR="89617" marT="91440" marB="91440"/>
                </a:tc>
                <a:extLst>
                  <a:ext uri="{0D108BD9-81ED-4DB2-BD59-A6C34878D82A}">
                    <a16:rowId xmlns:a16="http://schemas.microsoft.com/office/drawing/2014/main" val="4150969545"/>
                  </a:ext>
                </a:extLst>
              </a:tr>
              <a:tr h="524400">
                <a:tc>
                  <a:txBody>
                    <a:bodyPr/>
                    <a:lstStyle/>
                    <a:p>
                      <a:pPr marL="0" indent="0" algn="l" defTabSz="914400" rtl="0" eaLnBrk="1" latinLnBrk="0" hangingPunct="1">
                        <a:buFont typeface="Arial" panose="020B0604020202020204" pitchFamily="34" charset="0"/>
                        <a:buNone/>
                      </a:pPr>
                      <a:r>
                        <a:rPr lang="en-US" sz="1500" b="0" kern="1200" dirty="0"/>
                        <a:t>Refresh frequency</a:t>
                      </a:r>
                      <a:endParaRPr lang="en-US" sz="1500" b="0" kern="1200" dirty="0">
                        <a:solidFill>
                          <a:srgbClr val="58585A"/>
                        </a:solidFill>
                        <a:latin typeface="+mn-lt"/>
                        <a:ea typeface="+mn-ea"/>
                        <a:cs typeface="+mn-cs"/>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400" kern="1200" dirty="0">
                          <a:latin typeface="Segoe UI Semilight" panose="020B0402040204020203" pitchFamily="34" charset="0"/>
                          <a:cs typeface="Segoe UI Semilight" panose="020B0402040204020203" pitchFamily="34" charset="0"/>
                        </a:rPr>
                        <a:t>Scheduled – hourly (8x a day)</a:t>
                      </a:r>
                    </a:p>
                    <a:p>
                      <a:pPr marL="0" indent="0" algn="l" defTabSz="914400" rtl="0" eaLnBrk="1" latinLnBrk="0" hangingPunct="1">
                        <a:buFont typeface="Arial" panose="020B0604020202020204" pitchFamily="34" charset="0"/>
                        <a:buNone/>
                      </a:pPr>
                      <a:r>
                        <a:rPr lang="en-US" sz="1400" kern="1200" dirty="0">
                          <a:latin typeface="Segoe UI Semilight" panose="020B0402040204020203" pitchFamily="34" charset="0"/>
                          <a:cs typeface="Segoe UI Semilight" panose="020B0402040204020203" pitchFamily="34" charset="0"/>
                        </a:rPr>
                        <a:t>Premium allows for 48x</a:t>
                      </a:r>
                      <a:r>
                        <a:rPr lang="en-US" sz="1400" kern="1200" baseline="0" dirty="0">
                          <a:latin typeface="Segoe UI Semilight" panose="020B0402040204020203" pitchFamily="34" charset="0"/>
                          <a:cs typeface="Segoe UI Semilight" panose="020B0402040204020203" pitchFamily="34" charset="0"/>
                        </a:rPr>
                        <a:t> a day</a:t>
                      </a:r>
                      <a:endParaRPr lang="en-US" sz="1400" kern="1200" dirty="0">
                        <a:solidFill>
                          <a:schemeClr val="dk1"/>
                        </a:solidFill>
                        <a:latin typeface="Segoe UI Semilight" panose="020B0402040204020203" pitchFamily="34" charset="0"/>
                        <a:ea typeface="+mn-ea"/>
                        <a:cs typeface="Segoe UI Semilight" panose="020B04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400" kern="1200" dirty="0">
                          <a:latin typeface="Segoe UI Semilight" panose="020B0402040204020203" pitchFamily="34" charset="0"/>
                          <a:cs typeface="Segoe UI Semilight" panose="020B0402040204020203" pitchFamily="34" charset="0"/>
                        </a:rPr>
                        <a:t>Real-time queries </a:t>
                      </a:r>
                    </a:p>
                    <a:p>
                      <a:pPr marL="0" indent="0" algn="l" defTabSz="914400" rtl="0" eaLnBrk="1" latinLnBrk="0" hangingPunct="1">
                        <a:buFont typeface="Arial" panose="020B0604020202020204" pitchFamily="34" charset="0"/>
                        <a:buNone/>
                      </a:pPr>
                      <a:r>
                        <a:rPr lang="en-US" sz="1400" kern="1200" dirty="0">
                          <a:solidFill>
                            <a:schemeClr val="dk1"/>
                          </a:solidFill>
                          <a:latin typeface="Segoe UI Semilight" panose="020B0402040204020203" pitchFamily="34" charset="0"/>
                          <a:cs typeface="Segoe UI Semilight" panose="020B0402040204020203" pitchFamily="34" charset="0"/>
                        </a:rPr>
                        <a:t>Dashboard refresh can be scheduled</a:t>
                      </a:r>
                      <a:endParaRPr lang="en-US" sz="1400" kern="1200" dirty="0">
                        <a:solidFill>
                          <a:schemeClr val="dk1"/>
                        </a:solidFill>
                        <a:latin typeface="Segoe UI Semilight" panose="020B0402040204020203" pitchFamily="34" charset="0"/>
                        <a:ea typeface="+mn-ea"/>
                        <a:cs typeface="Segoe UI Semilight" panose="020B0402040204020203" pitchFamily="34" charset="0"/>
                      </a:endParaRPr>
                    </a:p>
                  </a:txBody>
                  <a:tcPr marL="89642" marR="89642" marT="44821" marB="44821"/>
                </a:tc>
                <a:extLst>
                  <a:ext uri="{0D108BD9-81ED-4DB2-BD59-A6C34878D82A}">
                    <a16:rowId xmlns:a16="http://schemas.microsoft.com/office/drawing/2014/main" val="498668127"/>
                  </a:ext>
                </a:extLst>
              </a:tr>
              <a:tr h="432665">
                <a:tc>
                  <a:txBody>
                    <a:bodyPr/>
                    <a:lstStyle/>
                    <a:p>
                      <a:pPr marL="0" indent="0" algn="l" defTabSz="914400" rtl="0" eaLnBrk="1" latinLnBrk="0" hangingPunct="1">
                        <a:buFont typeface="Arial" panose="020B0604020202020204" pitchFamily="34" charset="0"/>
                        <a:buNone/>
                      </a:pPr>
                      <a:r>
                        <a:rPr lang="en-US" sz="1500" b="0" kern="1200" dirty="0"/>
                        <a:t>Refresh Performance</a:t>
                      </a:r>
                      <a:endParaRPr lang="en-US" sz="1500" b="0" kern="1200" dirty="0">
                        <a:solidFill>
                          <a:srgbClr val="58585A"/>
                        </a:solidFill>
                        <a:latin typeface="+mn-lt"/>
                        <a:ea typeface="+mn-ea"/>
                        <a:cs typeface="+mn-cs"/>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400" kern="1200" dirty="0">
                          <a:latin typeface="Segoe UI Semilight" panose="020B0402040204020203" pitchFamily="34" charset="0"/>
                          <a:cs typeface="Segoe UI Semilight" panose="020B0402040204020203" pitchFamily="34" charset="0"/>
                        </a:rPr>
                        <a:t>No noticeable delay since data is already cached</a:t>
                      </a:r>
                      <a:endParaRPr lang="en-US" sz="1400" kern="1200" dirty="0">
                        <a:solidFill>
                          <a:schemeClr val="dk1"/>
                        </a:solidFill>
                        <a:latin typeface="Segoe UI Semilight" panose="020B0402040204020203" pitchFamily="34" charset="0"/>
                        <a:ea typeface="+mn-ea"/>
                        <a:cs typeface="Segoe UI Semilight" panose="020B04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400" kern="1200" dirty="0">
                          <a:latin typeface="Segoe UI Semilight" panose="020B0402040204020203" pitchFamily="34" charset="0"/>
                          <a:cs typeface="Segoe UI Semilight" panose="020B0402040204020203" pitchFamily="34" charset="0"/>
                        </a:rPr>
                        <a:t>Depends </a:t>
                      </a:r>
                      <a:r>
                        <a:rPr lang="en-US" sz="1400" kern="1200" baseline="0" dirty="0">
                          <a:latin typeface="Segoe UI Semilight" panose="020B0402040204020203" pitchFamily="34" charset="0"/>
                          <a:cs typeface="Segoe UI Semilight" panose="020B0402040204020203" pitchFamily="34" charset="0"/>
                        </a:rPr>
                        <a:t>data source as queries are executed in real-time</a:t>
                      </a:r>
                      <a:endParaRPr lang="en-US" sz="1400" kern="1200" dirty="0">
                        <a:solidFill>
                          <a:schemeClr val="dk1"/>
                        </a:solidFill>
                        <a:latin typeface="Segoe UI Semilight" panose="020B0402040204020203" pitchFamily="34" charset="0"/>
                        <a:ea typeface="+mn-ea"/>
                        <a:cs typeface="Segoe UI Semilight" panose="020B0402040204020203" pitchFamily="34" charset="0"/>
                      </a:endParaRPr>
                    </a:p>
                  </a:txBody>
                  <a:tcPr marL="89642" marR="89642" marT="44821" marB="44821"/>
                </a:tc>
                <a:extLst>
                  <a:ext uri="{0D108BD9-81ED-4DB2-BD59-A6C34878D82A}">
                    <a16:rowId xmlns:a16="http://schemas.microsoft.com/office/drawing/2014/main" val="987157065"/>
                  </a:ext>
                </a:extLst>
              </a:tr>
              <a:tr h="357226">
                <a:tc>
                  <a:txBody>
                    <a:bodyPr/>
                    <a:lstStyle/>
                    <a:p>
                      <a:pPr marL="0" indent="0" algn="l" defTabSz="914400" rtl="0" eaLnBrk="1" latinLnBrk="0" hangingPunct="1">
                        <a:buFont typeface="Arial" panose="020B0604020202020204" pitchFamily="34" charset="0"/>
                        <a:buNone/>
                      </a:pPr>
                      <a:r>
                        <a:rPr lang="en-US" sz="1500" b="0" kern="1200" baseline="0" dirty="0"/>
                        <a:t>Security </a:t>
                      </a:r>
                      <a:endParaRPr lang="en-US" sz="1500" b="0" kern="1200" dirty="0">
                        <a:solidFill>
                          <a:schemeClr val="bg1"/>
                        </a:solidFill>
                        <a:latin typeface="+mn-lt"/>
                        <a:ea typeface="+mn-ea"/>
                        <a:cs typeface="+mn-cs"/>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400" kern="1200" dirty="0"/>
                        <a:t>Can create row-level security on Power BI dataset</a:t>
                      </a:r>
                      <a:endParaRPr lang="en-US" sz="1400" kern="1200" dirty="0">
                        <a:latin typeface="Segoe UI Semilight" panose="020B0402040204020203" pitchFamily="34" charset="0"/>
                        <a:cs typeface="Segoe UI Semilight" panose="020B0402040204020203" pitchFamily="34" charset="0"/>
                      </a:endParaRPr>
                    </a:p>
                  </a:txBody>
                  <a:tcPr marL="89642" marR="89642" marT="44821" marB="44821"/>
                </a:tc>
                <a:tc>
                  <a:txBody>
                    <a:bodyPr/>
                    <a:lstStyle/>
                    <a:p>
                      <a:pPr marL="0" indent="0" algn="l" defTabSz="914400" rtl="0" eaLnBrk="1" latinLnBrk="0" hangingPunct="1">
                        <a:buFont typeface="Arial" panose="020B0604020202020204" pitchFamily="34" charset="0"/>
                        <a:buNone/>
                      </a:pPr>
                      <a:r>
                        <a:rPr lang="en-US" sz="1400" kern="1200" dirty="0"/>
                        <a:t>Can use DAX expressions and reuse on-prem row level security</a:t>
                      </a:r>
                      <a:endParaRPr lang="en-US" sz="1400" kern="1200" dirty="0">
                        <a:latin typeface="Segoe UI Semilight" panose="020B0402040204020203" pitchFamily="34" charset="0"/>
                        <a:cs typeface="Segoe UI Semilight" panose="020B0402040204020203" pitchFamily="34" charset="0"/>
                      </a:endParaRPr>
                    </a:p>
                  </a:txBody>
                  <a:tcPr marL="89642" marR="89642" marT="44821" marB="44821"/>
                </a:tc>
                <a:extLst>
                  <a:ext uri="{0D108BD9-81ED-4DB2-BD59-A6C34878D82A}">
                    <a16:rowId xmlns:a16="http://schemas.microsoft.com/office/drawing/2014/main" val="3994961688"/>
                  </a:ext>
                </a:extLst>
              </a:tr>
              <a:tr h="825903">
                <a:tc>
                  <a:txBody>
                    <a:bodyPr/>
                    <a:lstStyle/>
                    <a:p>
                      <a:pPr algn="l"/>
                      <a:r>
                        <a:rPr lang="en-US" sz="1500" b="0" dirty="0"/>
                        <a:t>Modeling Capabilities</a:t>
                      </a:r>
                      <a:endParaRPr lang="en-US" sz="1500" b="0" dirty="0">
                        <a:solidFill>
                          <a:schemeClr val="tx2"/>
                        </a:solidFill>
                        <a:latin typeface="+mn-lt"/>
                        <a:cs typeface="Segoe UI Semibold" panose="020B07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Bi-directional Relationships/</a:t>
                      </a:r>
                      <a:r>
                        <a:rPr lang="en-US" sz="1300" dirty="0" err="1">
                          <a:latin typeface="Segoe UI Semilight" panose="020B0402040204020203" pitchFamily="34" charset="0"/>
                          <a:cs typeface="Segoe UI Semilight" panose="020B0402040204020203" pitchFamily="34" charset="0"/>
                        </a:rPr>
                        <a:t>Fltering</a:t>
                      </a:r>
                      <a:endParaRPr lang="en-US" sz="1300" dirty="0">
                        <a:latin typeface="Segoe UI Semilight" panose="020B0402040204020203" pitchFamily="34" charset="0"/>
                        <a:cs typeface="Segoe UI Semilight" panose="020B0402040204020203" pitchFamily="34" charset="0"/>
                      </a:endParaRP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Calculated Columns &amp; DAX Tables</a:t>
                      </a: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Hierarchies</a:t>
                      </a:r>
                      <a:endParaRPr lang="en-US" sz="1300" dirty="0">
                        <a:solidFill>
                          <a:schemeClr val="tx1"/>
                        </a:solidFill>
                        <a:latin typeface="Segoe UI Semilight" panose="020B0402040204020203" pitchFamily="34" charset="0"/>
                        <a:cs typeface="Segoe UI Semilight" panose="020B0402040204020203" pitchFamily="34" charset="0"/>
                      </a:endParaRPr>
                    </a:p>
                  </a:txBody>
                  <a:tcPr marL="89617" marR="89617" marT="91440" marB="91440"/>
                </a:tc>
                <a:tc>
                  <a:txBody>
                    <a:bodyPr/>
                    <a:lstStyle/>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Only supports Filtering in a single direction</a:t>
                      </a:r>
                    </a:p>
                    <a:p>
                      <a:pPr marL="117475" indent="-117475">
                        <a:spcBef>
                          <a:spcPts val="0"/>
                        </a:spcBef>
                        <a:spcAft>
                          <a:spcPts val="0"/>
                        </a:spcAft>
                        <a:buFont typeface="Arial" panose="020B0604020202020204" pitchFamily="34" charset="0"/>
                        <a:buChar char="•"/>
                      </a:pPr>
                      <a:r>
                        <a:rPr lang="en-US" sz="1300" dirty="0">
                          <a:latin typeface="Segoe UI Semilight" panose="020B0402040204020203" pitchFamily="34" charset="0"/>
                          <a:cs typeface="Segoe UI Semilight" panose="020B0402040204020203" pitchFamily="34" charset="0"/>
                        </a:rPr>
                        <a:t>No DAX Tables</a:t>
                      </a:r>
                    </a:p>
                    <a:p>
                      <a:pPr marL="117475" indent="-117475">
                        <a:spcBef>
                          <a:spcPts val="0"/>
                        </a:spcBef>
                        <a:spcAft>
                          <a:spcPts val="0"/>
                        </a:spcAft>
                        <a:buFont typeface="Arial" panose="020B0604020202020204" pitchFamily="34" charset="0"/>
                        <a:buChar char="•"/>
                      </a:pPr>
                      <a:endParaRPr lang="en-US" sz="1300" dirty="0">
                        <a:latin typeface="Segoe UI Semilight" panose="020B0402040204020203" pitchFamily="34" charset="0"/>
                        <a:cs typeface="Segoe UI Semilight" panose="020B0402040204020203" pitchFamily="34" charset="0"/>
                      </a:endParaRPr>
                    </a:p>
                  </a:txBody>
                  <a:tcPr marL="89617" marR="89617" marT="91440" marB="91440"/>
                </a:tc>
                <a:extLst>
                  <a:ext uri="{0D108BD9-81ED-4DB2-BD59-A6C34878D82A}">
                    <a16:rowId xmlns:a16="http://schemas.microsoft.com/office/drawing/2014/main" val="4191750143"/>
                  </a:ext>
                </a:extLst>
              </a:tr>
            </a:tbl>
          </a:graphicData>
        </a:graphic>
      </p:graphicFrame>
    </p:spTree>
    <p:extLst>
      <p:ext uri="{BB962C8B-B14F-4D97-AF65-F5344CB8AC3E}">
        <p14:creationId xmlns:p14="http://schemas.microsoft.com/office/powerpoint/2010/main" val="40369846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0" y="413504"/>
            <a:ext cx="1208567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Composite Model</a:t>
            </a:r>
          </a:p>
        </p:txBody>
      </p:sp>
      <p:sp>
        <p:nvSpPr>
          <p:cNvPr id="3" name="Title 2">
            <a:extLst>
              <a:ext uri="{FF2B5EF4-FFF2-40B4-BE49-F238E27FC236}">
                <a16:creationId xmlns:a16="http://schemas.microsoft.com/office/drawing/2014/main" id="{1CA5D404-EB50-E246-6465-3407444D55EF}"/>
              </a:ext>
            </a:extLst>
          </p:cNvPr>
          <p:cNvSpPr>
            <a:spLocks noGrp="1"/>
          </p:cNvSpPr>
          <p:nvPr>
            <p:ph type="title"/>
          </p:nvPr>
        </p:nvSpPr>
        <p:spPr/>
        <p:txBody>
          <a:bodyPr/>
          <a:lstStyle/>
          <a:p>
            <a:r>
              <a:rPr lang="en-US" sz="3200" cap="none" baseline="0" dirty="0">
                <a:latin typeface="+mn-lt"/>
              </a:rPr>
              <a:t>Composite Model</a:t>
            </a:r>
          </a:p>
        </p:txBody>
      </p:sp>
      <p:sp>
        <p:nvSpPr>
          <p:cNvPr id="5" name="TextBox 4">
            <a:extLst>
              <a:ext uri="{FF2B5EF4-FFF2-40B4-BE49-F238E27FC236}">
                <a16:creationId xmlns:a16="http://schemas.microsoft.com/office/drawing/2014/main" id="{6B365EB1-3B56-9AA1-2B83-B878CD36D278}"/>
              </a:ext>
            </a:extLst>
          </p:cNvPr>
          <p:cNvSpPr txBox="1"/>
          <p:nvPr/>
        </p:nvSpPr>
        <p:spPr>
          <a:xfrm>
            <a:off x="777766" y="1229818"/>
            <a:ext cx="9112383" cy="5109091"/>
          </a:xfrm>
          <a:prstGeom prst="rect">
            <a:avLst/>
          </a:prstGeom>
          <a:noFill/>
        </p:spPr>
        <p:txBody>
          <a:bodyPr wrap="square">
            <a:spAutoFit/>
          </a:bodyPr>
          <a:lstStyle/>
          <a:p>
            <a:r>
              <a:rPr lang="en-US" dirty="0">
                <a:latin typeface="Segoe UI Light" panose="020B0502040204020203" pitchFamily="34" charset="0"/>
                <a:cs typeface="Segoe UI Light" panose="020B0502040204020203" pitchFamily="34" charset="0"/>
              </a:rPr>
              <a:t>The composite model’s capability in Power BI Desktop consists of three related features:</a:t>
            </a:r>
          </a:p>
          <a:p>
            <a:pPr>
              <a:spcBef>
                <a:spcPts val="1200"/>
              </a:spcBef>
            </a:pPr>
            <a:r>
              <a:rPr lang="en-US" b="1" dirty="0">
                <a:latin typeface="Segoe UI Light" panose="020B0502040204020203" pitchFamily="34" charset="0"/>
                <a:cs typeface="Segoe UI Light" panose="020B0502040204020203" pitchFamily="34" charset="0"/>
              </a:rPr>
              <a:t>Composite model</a:t>
            </a:r>
            <a:r>
              <a:rPr lang="en-US" dirty="0">
                <a:latin typeface="Segoe UI Light" panose="020B0502040204020203" pitchFamily="34" charset="0"/>
                <a:cs typeface="Segoe UI Light" panose="020B0502040204020203" pitchFamily="34" charset="0"/>
              </a:rPr>
              <a:t> </a:t>
            </a:r>
          </a:p>
          <a:p>
            <a:r>
              <a:rPr lang="en-US" sz="1600" dirty="0">
                <a:latin typeface="Segoe UI Light" panose="020B0502040204020203" pitchFamily="34" charset="0"/>
                <a:cs typeface="Segoe UI Light" panose="020B0502040204020203" pitchFamily="34" charset="0"/>
              </a:rPr>
              <a:t>Allows report to have two or more data connections from different source groups. </a:t>
            </a:r>
          </a:p>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Combines data from one or more </a:t>
            </a:r>
            <a:r>
              <a:rPr lang="en-US" sz="1600" dirty="0" err="1">
                <a:latin typeface="Segoe UI Light" panose="020B0502040204020203" pitchFamily="34" charset="0"/>
                <a:cs typeface="Segoe UI Light" panose="020B0502040204020203" pitchFamily="34" charset="0"/>
              </a:rPr>
              <a:t>DirectQuery</a:t>
            </a:r>
            <a:r>
              <a:rPr lang="en-US" sz="1600" dirty="0">
                <a:latin typeface="Segoe UI Light" panose="020B0502040204020203" pitchFamily="34" charset="0"/>
                <a:cs typeface="Segoe UI Light" panose="020B0502040204020203" pitchFamily="34" charset="0"/>
              </a:rPr>
              <a:t> sources</a:t>
            </a:r>
          </a:p>
          <a:p>
            <a:pPr marL="742950" lvl="1"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Combines data from </a:t>
            </a:r>
            <a:r>
              <a:rPr lang="en-US" sz="1600" dirty="0" err="1">
                <a:latin typeface="Segoe UI Light" panose="020B0502040204020203" pitchFamily="34" charset="0"/>
                <a:cs typeface="Segoe UI Light" panose="020B0502040204020203" pitchFamily="34" charset="0"/>
              </a:rPr>
              <a:t>DirectQuery</a:t>
            </a:r>
            <a:r>
              <a:rPr lang="en-US" sz="1600" dirty="0">
                <a:latin typeface="Segoe UI Light" panose="020B0502040204020203" pitchFamily="34" charset="0"/>
                <a:cs typeface="Segoe UI Light" panose="020B0502040204020203" pitchFamily="34" charset="0"/>
              </a:rPr>
              <a:t> sources and imported data</a:t>
            </a:r>
          </a:p>
          <a:p>
            <a:pPr>
              <a:spcBef>
                <a:spcPts val="1200"/>
              </a:spcBef>
            </a:pPr>
            <a:r>
              <a:rPr lang="en-US" b="1" dirty="0">
                <a:latin typeface="Segoe UI Light" panose="020B0502040204020203" pitchFamily="34" charset="0"/>
                <a:cs typeface="Segoe UI Light" panose="020B0502040204020203" pitchFamily="34" charset="0"/>
              </a:rPr>
              <a:t>Many-to-many relationships</a:t>
            </a:r>
          </a:p>
          <a:p>
            <a:r>
              <a:rPr lang="en-US" sz="1600" dirty="0">
                <a:latin typeface="Segoe UI Light" panose="020B0502040204020203" pitchFamily="34" charset="0"/>
                <a:cs typeface="Segoe UI Light" panose="020B0502040204020203" pitchFamily="34" charset="0"/>
              </a:rPr>
              <a:t>Allows many-to-many relationships between tables which removes requirements for unique values in tables (no more bridge table workaround)</a:t>
            </a:r>
          </a:p>
          <a:p>
            <a:pPr>
              <a:spcBef>
                <a:spcPts val="1200"/>
              </a:spcBef>
            </a:pPr>
            <a:r>
              <a:rPr lang="en-US" b="1" dirty="0">
                <a:latin typeface="Segoe UI Light" panose="020B0502040204020203" pitchFamily="34" charset="0"/>
                <a:cs typeface="Segoe UI Light" panose="020B0502040204020203" pitchFamily="34" charset="0"/>
              </a:rPr>
              <a:t>Storage mode</a:t>
            </a:r>
          </a:p>
          <a:p>
            <a:r>
              <a:rPr lang="en-US" sz="1600" dirty="0">
                <a:latin typeface="Segoe UI Light" panose="020B0502040204020203" pitchFamily="34" charset="0"/>
                <a:cs typeface="Segoe UI Light" panose="020B0502040204020203" pitchFamily="34" charset="0"/>
              </a:rPr>
              <a:t>Allows to include data stored under the 3 storage modes and helps improve performance and reduce back-end load by limiting the number of queries necessary</a:t>
            </a:r>
          </a:p>
          <a:p>
            <a:endParaRPr lang="en-US"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Import mode </a:t>
            </a:r>
            <a:r>
              <a:rPr lang="en-US" sz="1600" dirty="0">
                <a:latin typeface="Segoe UI Light" panose="020B0502040204020203" pitchFamily="34" charset="0"/>
                <a:cs typeface="Segoe UI Light" panose="020B0502040204020203" pitchFamily="34" charset="0"/>
              </a:rPr>
              <a:t>which delivers extremely fast performance thanks to in-memory querying</a:t>
            </a:r>
          </a:p>
          <a:p>
            <a:pPr marL="285750" indent="-285750">
              <a:buFont typeface="Arial" panose="020B0604020202020204" pitchFamily="34" charset="0"/>
              <a:buChar char="•"/>
            </a:pPr>
            <a:r>
              <a:rPr lang="en-US" sz="1600" b="1" dirty="0" err="1">
                <a:latin typeface="Segoe UI Light" panose="020B0502040204020203" pitchFamily="34" charset="0"/>
                <a:cs typeface="Segoe UI Light" panose="020B0502040204020203" pitchFamily="34" charset="0"/>
              </a:rPr>
              <a:t>DirectQuery</a:t>
            </a:r>
            <a:r>
              <a:rPr lang="en-US" sz="1600" b="1" dirty="0">
                <a:latin typeface="Segoe UI Light" panose="020B0502040204020203" pitchFamily="34" charset="0"/>
                <a:cs typeface="Segoe UI Light" panose="020B0502040204020203" pitchFamily="34" charset="0"/>
              </a:rPr>
              <a:t> mode </a:t>
            </a:r>
            <a:r>
              <a:rPr lang="en-US" sz="1600" dirty="0">
                <a:latin typeface="Segoe UI Light" panose="020B0502040204020203" pitchFamily="34" charset="0"/>
                <a:cs typeface="Segoe UI Light" panose="020B0502040204020203" pitchFamily="34" charset="0"/>
              </a:rPr>
              <a:t>which retrieves data from the underlying data live</a:t>
            </a:r>
          </a:p>
          <a:p>
            <a:pPr marL="285750" indent="-285750">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Dual mode </a:t>
            </a:r>
            <a:r>
              <a:rPr lang="en-US" sz="1600" dirty="0">
                <a:latin typeface="Segoe UI Light" panose="020B0502040204020203" pitchFamily="34" charset="0"/>
                <a:cs typeface="Segoe UI Light" panose="020B0502040204020203" pitchFamily="34" charset="0"/>
              </a:rPr>
              <a:t>which determines the most efficient mode to use on a query-by-query basis. </a:t>
            </a:r>
          </a:p>
          <a:p>
            <a:pPr marL="742950" lvl="1" indent="-28575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Recommended for dim tables that might be queried with DQ fact tables from the same source</a:t>
            </a:r>
          </a:p>
          <a:p>
            <a:pPr marL="742950" lvl="1" indent="-285750">
              <a:buFont typeface="Courier New" panose="02070309020205020404" pitchFamily="49" charset="0"/>
              <a:buChar char="o"/>
            </a:pPr>
            <a:r>
              <a:rPr lang="en-US" sz="1600" b="1" dirty="0">
                <a:latin typeface="Segoe UI Light" panose="020B0502040204020203" pitchFamily="34" charset="0"/>
                <a:cs typeface="Segoe UI Light" panose="020B0502040204020203" pitchFamily="34" charset="0"/>
              </a:rPr>
              <a:t>Hybrid fact tables </a:t>
            </a:r>
            <a:r>
              <a:rPr lang="en-US" sz="1600" dirty="0">
                <a:latin typeface="Segoe UI Light" panose="020B0502040204020203" pitchFamily="34" charset="0"/>
                <a:cs typeface="Segoe UI Light" panose="020B0502040204020203" pitchFamily="34" charset="0"/>
              </a:rPr>
              <a:t>are made of both imported partitions and a </a:t>
            </a:r>
            <a:r>
              <a:rPr lang="en-US" sz="1600" dirty="0" err="1">
                <a:latin typeface="Segoe UI Light" panose="020B0502040204020203" pitchFamily="34" charset="0"/>
                <a:cs typeface="Segoe UI Light" panose="020B0502040204020203" pitchFamily="34" charset="0"/>
              </a:rPr>
              <a:t>DirectQuery</a:t>
            </a:r>
            <a:r>
              <a:rPr lang="en-US" sz="1600" dirty="0">
                <a:latin typeface="Segoe UI Light" panose="020B0502040204020203" pitchFamily="34" charset="0"/>
                <a:cs typeface="Segoe UI Light" panose="020B0502040204020203" pitchFamily="34" charset="0"/>
              </a:rPr>
              <a:t> partitions </a:t>
            </a:r>
          </a:p>
          <a:p>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29317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0" y="413504"/>
            <a:ext cx="1208567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Composite Model</a:t>
            </a:r>
          </a:p>
        </p:txBody>
      </p:sp>
      <p:sp>
        <p:nvSpPr>
          <p:cNvPr id="3" name="Title 2">
            <a:extLst>
              <a:ext uri="{FF2B5EF4-FFF2-40B4-BE49-F238E27FC236}">
                <a16:creationId xmlns:a16="http://schemas.microsoft.com/office/drawing/2014/main" id="{1CA5D404-EB50-E246-6465-3407444D55EF}"/>
              </a:ext>
            </a:extLst>
          </p:cNvPr>
          <p:cNvSpPr>
            <a:spLocks noGrp="1"/>
          </p:cNvSpPr>
          <p:nvPr>
            <p:ph type="title"/>
          </p:nvPr>
        </p:nvSpPr>
        <p:spPr/>
        <p:txBody>
          <a:bodyPr/>
          <a:lstStyle/>
          <a:p>
            <a:r>
              <a:rPr lang="en-US" sz="3200" cap="none" baseline="0" dirty="0">
                <a:latin typeface="+mn-lt"/>
              </a:rPr>
              <a:t>Incremental Refresh</a:t>
            </a:r>
          </a:p>
        </p:txBody>
      </p:sp>
      <p:sp>
        <p:nvSpPr>
          <p:cNvPr id="5" name="TextBox 4">
            <a:extLst>
              <a:ext uri="{FF2B5EF4-FFF2-40B4-BE49-F238E27FC236}">
                <a16:creationId xmlns:a16="http://schemas.microsoft.com/office/drawing/2014/main" id="{6B365EB1-3B56-9AA1-2B83-B878CD36D278}"/>
              </a:ext>
            </a:extLst>
          </p:cNvPr>
          <p:cNvSpPr txBox="1"/>
          <p:nvPr/>
        </p:nvSpPr>
        <p:spPr>
          <a:xfrm>
            <a:off x="843602" y="1215750"/>
            <a:ext cx="9836590" cy="2200602"/>
          </a:xfrm>
          <a:prstGeom prst="rect">
            <a:avLst/>
          </a:prstGeom>
          <a:noFill/>
        </p:spPr>
        <p:txBody>
          <a:bodyPr wrap="square">
            <a:spAutoFit/>
          </a:bodyPr>
          <a:lstStyle/>
          <a:p>
            <a:r>
              <a:rPr lang="en-US" dirty="0">
                <a:latin typeface="Segoe UI Light" panose="020B0502040204020203" pitchFamily="34" charset="0"/>
                <a:cs typeface="Segoe UI Light" panose="020B0502040204020203" pitchFamily="34" charset="0"/>
              </a:rPr>
              <a:t>Incremental refresh dynamically partitions and separates data that needs to be refreshed frequently from data that can be refreshed less frequently.</a:t>
            </a:r>
          </a:p>
          <a:p>
            <a:endParaRPr lang="en-US" sz="1600"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Creates hybrid fact tables made of both imported partitions and a </a:t>
            </a:r>
            <a:r>
              <a:rPr lang="en-US" dirty="0" err="1">
                <a:latin typeface="Segoe UI Light" panose="020B0502040204020203" pitchFamily="34" charset="0"/>
                <a:cs typeface="Segoe UI Light" panose="020B0502040204020203" pitchFamily="34" charset="0"/>
              </a:rPr>
              <a:t>DirectQuery</a:t>
            </a:r>
            <a:r>
              <a:rPr lang="en-US" dirty="0">
                <a:latin typeface="Segoe UI Light" panose="020B0502040204020203" pitchFamily="34" charset="0"/>
                <a:cs typeface="Segoe UI Light" panose="020B0502040204020203" pitchFamily="34" charset="0"/>
              </a:rPr>
              <a:t> partitions </a:t>
            </a:r>
          </a:p>
          <a:p>
            <a:pPr marL="742950" lvl="1" indent="-285750">
              <a:spcBef>
                <a:spcPts val="600"/>
              </a:spcBef>
              <a:buFont typeface="Arial" panose="020B0604020202020204" pitchFamily="34" charset="0"/>
              <a:buChar char="•"/>
            </a:pPr>
            <a:r>
              <a:rPr lang="en-US" dirty="0" err="1">
                <a:latin typeface="Segoe UI Light" panose="020B0502040204020203" pitchFamily="34" charset="0"/>
                <a:cs typeface="Segoe UI Light" panose="020B0502040204020203" pitchFamily="34" charset="0"/>
              </a:rPr>
              <a:t>DirectQuery</a:t>
            </a:r>
            <a:r>
              <a:rPr lang="en-US" dirty="0">
                <a:latin typeface="Segoe UI Light" panose="020B0502040204020203" pitchFamily="34" charset="0"/>
                <a:cs typeface="Segoe UI Light" panose="020B0502040204020203" pitchFamily="34" charset="0"/>
              </a:rPr>
              <a:t> partitions to access new, real-time or frequently changing data</a:t>
            </a:r>
          </a:p>
          <a:p>
            <a:pPr marL="742950" lvl="1" indent="-285750">
              <a:spcBef>
                <a:spcPts val="6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Imported partitions to access static, historical and frequently used data </a:t>
            </a:r>
          </a:p>
          <a:p>
            <a:pPr lvl="1">
              <a:spcBef>
                <a:spcPts val="600"/>
              </a:spcBef>
            </a:pPr>
            <a:endParaRPr lang="en-US" sz="1600" dirty="0">
              <a:latin typeface="Segoe UI Light" panose="020B0502040204020203" pitchFamily="34" charset="0"/>
              <a:cs typeface="Segoe UI Light" panose="020B0502040204020203" pitchFamily="34" charset="0"/>
            </a:endParaRPr>
          </a:p>
        </p:txBody>
      </p:sp>
      <p:pic>
        <p:nvPicPr>
          <p:cNvPr id="8" name="Picture 7">
            <a:extLst>
              <a:ext uri="{FF2B5EF4-FFF2-40B4-BE49-F238E27FC236}">
                <a16:creationId xmlns:a16="http://schemas.microsoft.com/office/drawing/2014/main" id="{D418F2A1-C8F5-9ED5-7FCB-F5395D3D4BBA}"/>
              </a:ext>
            </a:extLst>
          </p:cNvPr>
          <p:cNvPicPr>
            <a:picLocks noChangeAspect="1"/>
          </p:cNvPicPr>
          <p:nvPr/>
        </p:nvPicPr>
        <p:blipFill>
          <a:blip r:embed="rId3"/>
          <a:stretch>
            <a:fillRect/>
          </a:stretch>
        </p:blipFill>
        <p:spPr>
          <a:xfrm>
            <a:off x="2428345" y="3732862"/>
            <a:ext cx="6447601" cy="1611900"/>
          </a:xfrm>
          <a:prstGeom prst="rect">
            <a:avLst/>
          </a:prstGeom>
        </p:spPr>
      </p:pic>
    </p:spTree>
    <p:extLst>
      <p:ext uri="{BB962C8B-B14F-4D97-AF65-F5344CB8AC3E}">
        <p14:creationId xmlns:p14="http://schemas.microsoft.com/office/powerpoint/2010/main" val="2226201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0" y="413504"/>
            <a:ext cx="12085674"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Composite Model</a:t>
            </a:r>
          </a:p>
        </p:txBody>
      </p:sp>
      <p:sp>
        <p:nvSpPr>
          <p:cNvPr id="3" name="Title 2">
            <a:extLst>
              <a:ext uri="{FF2B5EF4-FFF2-40B4-BE49-F238E27FC236}">
                <a16:creationId xmlns:a16="http://schemas.microsoft.com/office/drawing/2014/main" id="{1CA5D404-EB50-E246-6465-3407444D55EF}"/>
              </a:ext>
            </a:extLst>
          </p:cNvPr>
          <p:cNvSpPr>
            <a:spLocks noGrp="1"/>
          </p:cNvSpPr>
          <p:nvPr>
            <p:ph type="title"/>
          </p:nvPr>
        </p:nvSpPr>
        <p:spPr/>
        <p:txBody>
          <a:bodyPr/>
          <a:lstStyle/>
          <a:p>
            <a:r>
              <a:rPr lang="en-US" sz="3200" cap="none" baseline="0" dirty="0">
                <a:latin typeface="+mn-lt"/>
              </a:rPr>
              <a:t>Incremental Refresh Advantages</a:t>
            </a:r>
          </a:p>
        </p:txBody>
      </p:sp>
      <p:sp>
        <p:nvSpPr>
          <p:cNvPr id="5" name="TextBox 4">
            <a:extLst>
              <a:ext uri="{FF2B5EF4-FFF2-40B4-BE49-F238E27FC236}">
                <a16:creationId xmlns:a16="http://schemas.microsoft.com/office/drawing/2014/main" id="{6B365EB1-3B56-9AA1-2B83-B878CD36D278}"/>
              </a:ext>
            </a:extLst>
          </p:cNvPr>
          <p:cNvSpPr txBox="1"/>
          <p:nvPr/>
        </p:nvSpPr>
        <p:spPr>
          <a:xfrm>
            <a:off x="843602" y="1364637"/>
            <a:ext cx="6054632" cy="4262705"/>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Fewer Refresh </a:t>
            </a:r>
            <a:r>
              <a:rPr lang="en-US" sz="1600" dirty="0">
                <a:latin typeface="Segoe UI Light" panose="020B0502040204020203" pitchFamily="34" charset="0"/>
                <a:cs typeface="Segoe UI Light" panose="020B0502040204020203" pitchFamily="34" charset="0"/>
              </a:rPr>
              <a:t>as </a:t>
            </a:r>
            <a:r>
              <a:rPr lang="en-US" sz="1600" dirty="0" err="1">
                <a:latin typeface="Segoe UI Light" panose="020B0502040204020203" pitchFamily="34" charset="0"/>
                <a:cs typeface="Segoe UI Light" panose="020B0502040204020203" pitchFamily="34" charset="0"/>
              </a:rPr>
              <a:t>DirectQuery</a:t>
            </a:r>
            <a:r>
              <a:rPr lang="en-US" sz="1600" dirty="0">
                <a:latin typeface="Segoe UI Light" panose="020B0502040204020203" pitchFamily="34" charset="0"/>
                <a:cs typeface="Segoe UI Light" panose="020B0502040204020203" pitchFamily="34" charset="0"/>
              </a:rPr>
              <a:t> captures latest data updates thus reducing the need for high refresh cadence.</a:t>
            </a:r>
          </a:p>
          <a:p>
            <a:pPr marL="285750" indent="-285750">
              <a:spcBef>
                <a:spcPts val="600"/>
              </a:spcBef>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Faster Refreshes </a:t>
            </a:r>
            <a:r>
              <a:rPr lang="en-US" sz="1600" dirty="0">
                <a:latin typeface="Segoe UI Light" panose="020B0502040204020203" pitchFamily="34" charset="0"/>
                <a:cs typeface="Segoe UI Light" panose="020B0502040204020203" pitchFamily="34" charset="0"/>
              </a:rPr>
              <a:t>as only the new/changed data is refreshed.</a:t>
            </a:r>
          </a:p>
          <a:p>
            <a:pPr marL="285750" indent="-285750">
              <a:spcBef>
                <a:spcPts val="600"/>
              </a:spcBef>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More Reliable Refreshes</a:t>
            </a:r>
            <a:r>
              <a:rPr lang="en-US" sz="1600" dirty="0">
                <a:latin typeface="Segoe UI Light" panose="020B0502040204020203" pitchFamily="34" charset="0"/>
                <a:cs typeface="Segoe UI Light" panose="020B0502040204020203" pitchFamily="34" charset="0"/>
              </a:rPr>
              <a:t> because shorter/faster queries reduce potential for network problems</a:t>
            </a:r>
          </a:p>
          <a:p>
            <a:pPr marL="285750" indent="-285750">
              <a:spcBef>
                <a:spcPts val="600"/>
              </a:spcBef>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Reduce Resource Consumption </a:t>
            </a:r>
            <a:r>
              <a:rPr lang="en-US" sz="1600" dirty="0">
                <a:latin typeface="Segoe UI Light" panose="020B0502040204020203" pitchFamily="34" charset="0"/>
                <a:cs typeface="Segoe UI Light" panose="020B0502040204020203" pitchFamily="34" charset="0"/>
              </a:rPr>
              <a:t>because less data to refresh reduces load on both PBI and data source systems.</a:t>
            </a:r>
          </a:p>
          <a:p>
            <a:pPr marL="285750" indent="-285750">
              <a:spcBef>
                <a:spcPts val="600"/>
              </a:spcBef>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Scalability </a:t>
            </a:r>
            <a:r>
              <a:rPr lang="en-US" sz="1600" dirty="0">
                <a:latin typeface="Segoe UI Light" panose="020B0502040204020203" pitchFamily="34" charset="0"/>
                <a:cs typeface="Segoe UI Light" panose="020B0502040204020203" pitchFamily="34" charset="0"/>
              </a:rPr>
              <a:t>because large datasets can grow without being fully refreshed with each refresh operation.</a:t>
            </a:r>
          </a:p>
          <a:p>
            <a:pPr marL="285750" indent="-285750">
              <a:spcBef>
                <a:spcPts val="600"/>
              </a:spcBef>
              <a:buFont typeface="Arial" panose="020B0604020202020204" pitchFamily="34" charset="0"/>
              <a:buChar char="•"/>
            </a:pPr>
            <a:r>
              <a:rPr lang="en-US" sz="1600" b="1" dirty="0">
                <a:latin typeface="Segoe UI Light" panose="020B0502040204020203" pitchFamily="34" charset="0"/>
                <a:cs typeface="Segoe UI Light" panose="020B0502040204020203" pitchFamily="34" charset="0"/>
              </a:rPr>
              <a:t>Easy Setup </a:t>
            </a:r>
          </a:p>
          <a:p>
            <a:pPr marL="560070" lvl="1" indent="-285750">
              <a:spcBef>
                <a:spcPts val="600"/>
              </a:spcBef>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Incremental refresh policies defined in Power BI Desktop</a:t>
            </a:r>
          </a:p>
          <a:p>
            <a:pPr marL="560070" lvl="1" indent="-285750">
              <a:spcBef>
                <a:spcPts val="600"/>
              </a:spcBef>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Service automatically applies those policies on initial deployment and with each refresh.</a:t>
            </a:r>
          </a:p>
          <a:p>
            <a:pPr>
              <a:spcBef>
                <a:spcPts val="1200"/>
              </a:spcBef>
            </a:pPr>
            <a:endParaRPr lang="en-US" b="1"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B1784A9F-7F2A-0855-DCFE-41058D98DCF6}"/>
              </a:ext>
            </a:extLst>
          </p:cNvPr>
          <p:cNvPicPr>
            <a:picLocks noChangeAspect="1"/>
          </p:cNvPicPr>
          <p:nvPr/>
        </p:nvPicPr>
        <p:blipFill>
          <a:blip r:embed="rId3"/>
          <a:stretch>
            <a:fillRect/>
          </a:stretch>
        </p:blipFill>
        <p:spPr>
          <a:xfrm>
            <a:off x="7328678" y="1215750"/>
            <a:ext cx="4019720" cy="4589893"/>
          </a:xfrm>
          <a:prstGeom prst="rect">
            <a:avLst/>
          </a:prstGeom>
        </p:spPr>
      </p:pic>
      <p:sp>
        <p:nvSpPr>
          <p:cNvPr id="7" name="TextBox 6">
            <a:extLst>
              <a:ext uri="{FF2B5EF4-FFF2-40B4-BE49-F238E27FC236}">
                <a16:creationId xmlns:a16="http://schemas.microsoft.com/office/drawing/2014/main" id="{4F8E14AB-51F5-8BE2-9887-5F5E185E2E87}"/>
              </a:ext>
            </a:extLst>
          </p:cNvPr>
          <p:cNvSpPr txBox="1"/>
          <p:nvPr/>
        </p:nvSpPr>
        <p:spPr>
          <a:xfrm>
            <a:off x="7395438" y="6211669"/>
            <a:ext cx="3886200" cy="523220"/>
          </a:xfrm>
          <a:prstGeom prst="rect">
            <a:avLst/>
          </a:prstGeom>
          <a:noFill/>
        </p:spPr>
        <p:txBody>
          <a:bodyPr wrap="square">
            <a:spAutoFit/>
          </a:bodyPr>
          <a:lstStyle/>
          <a:p>
            <a:r>
              <a:rPr lang="en-US" sz="1400" dirty="0">
                <a:hlinkClick r:id="rId4"/>
              </a:rPr>
              <a:t>Incremental Refresh Configuration</a:t>
            </a:r>
            <a:endParaRPr lang="en-US" sz="1400" dirty="0"/>
          </a:p>
          <a:p>
            <a:endParaRPr lang="en-US" sz="1400" dirty="0"/>
          </a:p>
        </p:txBody>
      </p:sp>
    </p:spTree>
    <p:extLst>
      <p:ext uri="{BB962C8B-B14F-4D97-AF65-F5344CB8AC3E}">
        <p14:creationId xmlns:p14="http://schemas.microsoft.com/office/powerpoint/2010/main" val="40678722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BBCB931-EFD1-4A5C-8683-D08A8146DA95}"/>
              </a:ext>
            </a:extLst>
          </p:cNvPr>
          <p:cNvSpPr/>
          <p:nvPr/>
        </p:nvSpPr>
        <p:spPr bwMode="auto">
          <a:xfrm>
            <a:off x="85592" y="6137478"/>
            <a:ext cx="1906772" cy="19032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Variables and Parameters</a:t>
            </a:r>
          </a:p>
        </p:txBody>
      </p:sp>
      <p:sp>
        <p:nvSpPr>
          <p:cNvPr id="2" name="Rectangle 1">
            <a:extLst>
              <a:ext uri="{FF2B5EF4-FFF2-40B4-BE49-F238E27FC236}">
                <a16:creationId xmlns:a16="http://schemas.microsoft.com/office/drawing/2014/main" id="{C7693899-B5C8-4361-B9BD-4E9B217BFB23}"/>
              </a:ext>
            </a:extLst>
          </p:cNvPr>
          <p:cNvSpPr/>
          <p:nvPr/>
        </p:nvSpPr>
        <p:spPr bwMode="auto">
          <a:xfrm>
            <a:off x="352635" y="1329292"/>
            <a:ext cx="3622309" cy="49203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C5DFE189-5C1C-4356-85B6-7497A76A730A}"/>
              </a:ext>
            </a:extLst>
          </p:cNvPr>
          <p:cNvSpPr/>
          <p:nvPr/>
        </p:nvSpPr>
        <p:spPr bwMode="auto">
          <a:xfrm>
            <a:off x="4114507" y="1329291"/>
            <a:ext cx="3622309" cy="49203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5C640E2-954A-4760-AEFE-FB0C4845B899}"/>
              </a:ext>
            </a:extLst>
          </p:cNvPr>
          <p:cNvSpPr/>
          <p:nvPr/>
        </p:nvSpPr>
        <p:spPr bwMode="auto">
          <a:xfrm>
            <a:off x="7876379" y="1329290"/>
            <a:ext cx="3824041" cy="49203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82D9A529-53EF-433A-B1F7-EBC227A7973A}"/>
              </a:ext>
            </a:extLst>
          </p:cNvPr>
          <p:cNvSpPr txBox="1"/>
          <p:nvPr/>
        </p:nvSpPr>
        <p:spPr>
          <a:xfrm>
            <a:off x="352635" y="1354620"/>
            <a:ext cx="3537555" cy="3434786"/>
          </a:xfrm>
          <a:prstGeom prst="rect">
            <a:avLst/>
          </a:prstGeom>
          <a:noFill/>
        </p:spPr>
        <p:txBody>
          <a:bodyPr wrap="square" lIns="182880" tIns="146304" rIns="182880" bIns="146304" rtlCol="0">
            <a:spAutoFit/>
          </a:bodyPr>
          <a:lstStyle/>
          <a:p>
            <a:pPr algn="ctr">
              <a:spcAft>
                <a:spcPts val="2400"/>
              </a:spcAft>
            </a:pPr>
            <a:r>
              <a:rPr lang="en-US" sz="2000" b="1" dirty="0">
                <a:solidFill>
                  <a:srgbClr val="505050"/>
                </a:solidFill>
                <a:latin typeface="Segoe UI Light" panose="020B0502040204020203" pitchFamily="34" charset="0"/>
                <a:cs typeface="Segoe UI Light" panose="020B0502040204020203" pitchFamily="34" charset="0"/>
              </a:rPr>
              <a:t>M Variables</a:t>
            </a:r>
          </a:p>
          <a:p>
            <a:pPr>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Query with a constant value, table or list result</a:t>
            </a:r>
          </a:p>
          <a:p>
            <a:pPr marL="285750"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Create with a new blank query</a:t>
            </a:r>
          </a:p>
          <a:p>
            <a:pPr marL="285750"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Query name is the Variable name to use in other queries</a:t>
            </a:r>
          </a:p>
          <a:p>
            <a:pPr marL="285750" indent="-285750">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Type the variable value in the formula bar</a:t>
            </a:r>
          </a:p>
          <a:p>
            <a:pPr marL="285750" indent="-285750">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Advanced Editor would look like this:</a:t>
            </a:r>
          </a:p>
        </p:txBody>
      </p:sp>
      <p:sp>
        <p:nvSpPr>
          <p:cNvPr id="15" name="TextBox 14">
            <a:extLst>
              <a:ext uri="{FF2B5EF4-FFF2-40B4-BE49-F238E27FC236}">
                <a16:creationId xmlns:a16="http://schemas.microsoft.com/office/drawing/2014/main" id="{F7E6D501-D364-416A-8554-43CC7BCC4A08}"/>
              </a:ext>
            </a:extLst>
          </p:cNvPr>
          <p:cNvSpPr txBox="1"/>
          <p:nvPr/>
        </p:nvSpPr>
        <p:spPr>
          <a:xfrm>
            <a:off x="4161641" y="1332146"/>
            <a:ext cx="3381118" cy="3681008"/>
          </a:xfrm>
          <a:prstGeom prst="rect">
            <a:avLst/>
          </a:prstGeom>
          <a:noFill/>
        </p:spPr>
        <p:txBody>
          <a:bodyPr wrap="square" lIns="182880" tIns="146304" rIns="182880" bIns="146304" rtlCol="0">
            <a:spAutoFit/>
          </a:bodyPr>
          <a:lstStyle/>
          <a:p>
            <a:pPr algn="ctr">
              <a:spcAft>
                <a:spcPts val="2400"/>
              </a:spcAft>
            </a:pPr>
            <a:r>
              <a:rPr lang="en-US" sz="2000" b="1" dirty="0">
                <a:solidFill>
                  <a:srgbClr val="505050"/>
                </a:solidFill>
                <a:latin typeface="Segoe UI Light" panose="020B0502040204020203" pitchFamily="34" charset="0"/>
                <a:cs typeface="Segoe UI Light" panose="020B0502040204020203" pitchFamily="34" charset="0"/>
              </a:rPr>
              <a:t>M Parameters</a:t>
            </a:r>
          </a:p>
          <a:p>
            <a:pPr>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Parameters take Variables to the next level. </a:t>
            </a:r>
          </a:p>
          <a:p>
            <a:pPr marL="285750" lvl="1"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Parameters can be any valid data type </a:t>
            </a:r>
          </a:p>
          <a:p>
            <a:pPr marL="285750" lvl="1"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The most common are hard keyed single, switchable values</a:t>
            </a:r>
          </a:p>
          <a:p>
            <a:pPr marL="285750"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The values list for a parameter can also come from a query that is formatted as a </a:t>
            </a:r>
            <a:r>
              <a:rPr lang="en-US" sz="1600" b="1" dirty="0">
                <a:latin typeface="Segoe UI Light" panose="020B0502040204020203" pitchFamily="34" charset="0"/>
                <a:cs typeface="Segoe UI Light" panose="020B0502040204020203" pitchFamily="34" charset="0"/>
              </a:rPr>
              <a:t>LIST</a:t>
            </a:r>
          </a:p>
          <a:p>
            <a:pPr marL="285750"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Parameter used as Source Input</a:t>
            </a:r>
          </a:p>
        </p:txBody>
      </p:sp>
      <p:sp>
        <p:nvSpPr>
          <p:cNvPr id="17" name="TextBox 16">
            <a:extLst>
              <a:ext uri="{FF2B5EF4-FFF2-40B4-BE49-F238E27FC236}">
                <a16:creationId xmlns:a16="http://schemas.microsoft.com/office/drawing/2014/main" id="{87A4EEBF-0493-4A42-A1B6-AB7D45EFA045}"/>
              </a:ext>
            </a:extLst>
          </p:cNvPr>
          <p:cNvSpPr txBox="1"/>
          <p:nvPr/>
        </p:nvSpPr>
        <p:spPr>
          <a:xfrm>
            <a:off x="7814209" y="1329290"/>
            <a:ext cx="4102251" cy="4558171"/>
          </a:xfrm>
          <a:prstGeom prst="rect">
            <a:avLst/>
          </a:prstGeom>
          <a:noFill/>
        </p:spPr>
        <p:txBody>
          <a:bodyPr wrap="square" lIns="182880" tIns="146304" rIns="182880" bIns="146304" rtlCol="0">
            <a:spAutoFit/>
          </a:bodyPr>
          <a:lstStyle/>
          <a:p>
            <a:pPr algn="ctr">
              <a:spcAft>
                <a:spcPts val="2400"/>
              </a:spcAft>
            </a:pPr>
            <a:r>
              <a:rPr lang="en-US" sz="2000" b="1" dirty="0">
                <a:solidFill>
                  <a:srgbClr val="505050"/>
                </a:solidFill>
                <a:latin typeface="Segoe UI Light" panose="020B0502040204020203" pitchFamily="34" charset="0"/>
                <a:cs typeface="Segoe UI Light" panose="020B0502040204020203" pitchFamily="34" charset="0"/>
              </a:rPr>
              <a:t>Parameter Usage</a:t>
            </a:r>
          </a:p>
          <a:p>
            <a:pPr>
              <a:spcAft>
                <a:spcPts val="600"/>
              </a:spcAft>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Be Creative!</a:t>
            </a:r>
          </a:p>
          <a:p>
            <a:pPr marL="285750" lvl="1"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SQL Server</a:t>
            </a:r>
          </a:p>
          <a:p>
            <a:pPr marL="742950" lvl="2" indent="-285750">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For Database Name</a:t>
            </a:r>
          </a:p>
          <a:p>
            <a:pPr marL="742950" lvl="2" indent="-285750">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For Server (Switch Dev, Test, Prod)</a:t>
            </a:r>
          </a:p>
          <a:p>
            <a:pPr marL="285750" lvl="1"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“Where Clauses” in SQL Queries</a:t>
            </a:r>
          </a:p>
          <a:p>
            <a:pPr marL="742950" lvl="2" indent="-285750">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To pull all Orgs, or just a single one</a:t>
            </a:r>
          </a:p>
          <a:p>
            <a:pPr marL="285750" lvl="1"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SharePoint Team site names</a:t>
            </a:r>
          </a:p>
          <a:p>
            <a:pPr marL="742950" lvl="2" indent="-285750">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If they are based on a template, you can easily share queries</a:t>
            </a:r>
          </a:p>
          <a:p>
            <a:pPr marL="285750" lvl="1" indent="-285750">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File Paths and File Names</a:t>
            </a:r>
          </a:p>
          <a:p>
            <a:pPr marL="742950" lvl="2" indent="-285750">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Have a single place where you need to make a change</a:t>
            </a:r>
          </a:p>
        </p:txBody>
      </p:sp>
      <p:pic>
        <p:nvPicPr>
          <p:cNvPr id="19" name="Picture 18">
            <a:extLst>
              <a:ext uri="{FF2B5EF4-FFF2-40B4-BE49-F238E27FC236}">
                <a16:creationId xmlns:a16="http://schemas.microsoft.com/office/drawing/2014/main" id="{0993E915-DB57-4CAD-B564-81E7DC8D25B1}"/>
              </a:ext>
            </a:extLst>
          </p:cNvPr>
          <p:cNvPicPr>
            <a:picLocks noChangeAspect="1"/>
          </p:cNvPicPr>
          <p:nvPr/>
        </p:nvPicPr>
        <p:blipFill>
          <a:blip r:embed="rId3"/>
          <a:stretch>
            <a:fillRect/>
          </a:stretch>
        </p:blipFill>
        <p:spPr>
          <a:xfrm>
            <a:off x="1184384" y="4967021"/>
            <a:ext cx="1937704" cy="1240329"/>
          </a:xfrm>
          <a:prstGeom prst="rect">
            <a:avLst/>
          </a:prstGeom>
          <a:ln>
            <a:solidFill>
              <a:schemeClr val="tx1"/>
            </a:solidFill>
          </a:ln>
        </p:spPr>
      </p:pic>
      <p:pic>
        <p:nvPicPr>
          <p:cNvPr id="21" name="Picture 20">
            <a:extLst>
              <a:ext uri="{FF2B5EF4-FFF2-40B4-BE49-F238E27FC236}">
                <a16:creationId xmlns:a16="http://schemas.microsoft.com/office/drawing/2014/main" id="{818C7D20-4B7B-45BF-8090-CCE2A1900B64}"/>
              </a:ext>
            </a:extLst>
          </p:cNvPr>
          <p:cNvPicPr>
            <a:picLocks noChangeAspect="1"/>
          </p:cNvPicPr>
          <p:nvPr/>
        </p:nvPicPr>
        <p:blipFill>
          <a:blip r:embed="rId4"/>
          <a:stretch>
            <a:fillRect/>
          </a:stretch>
        </p:blipFill>
        <p:spPr>
          <a:xfrm>
            <a:off x="3363797" y="5536047"/>
            <a:ext cx="4853261" cy="250236"/>
          </a:xfrm>
          <a:prstGeom prst="rect">
            <a:avLst/>
          </a:prstGeom>
          <a:ln>
            <a:solidFill>
              <a:schemeClr val="tx1"/>
            </a:solidFill>
          </a:ln>
        </p:spPr>
      </p:pic>
      <p:cxnSp>
        <p:nvCxnSpPr>
          <p:cNvPr id="4" name="Straight Connector 3">
            <a:extLst>
              <a:ext uri="{FF2B5EF4-FFF2-40B4-BE49-F238E27FC236}">
                <a16:creationId xmlns:a16="http://schemas.microsoft.com/office/drawing/2014/main" id="{E5F2152F-C9E1-2AD9-76BC-0D06D176DA61}"/>
              </a:ext>
            </a:extLst>
          </p:cNvPr>
          <p:cNvCxnSpPr>
            <a:cxnSpLocks/>
          </p:cNvCxnSpPr>
          <p:nvPr/>
        </p:nvCxnSpPr>
        <p:spPr>
          <a:xfrm flipV="1">
            <a:off x="3857278" y="1534461"/>
            <a:ext cx="0" cy="3432560"/>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E88E95-1ABA-DB67-C4A4-279487821646}"/>
              </a:ext>
            </a:extLst>
          </p:cNvPr>
          <p:cNvCxnSpPr>
            <a:cxnSpLocks/>
          </p:cNvCxnSpPr>
          <p:nvPr/>
        </p:nvCxnSpPr>
        <p:spPr>
          <a:xfrm flipV="1">
            <a:off x="7715819" y="1458581"/>
            <a:ext cx="0" cy="3432560"/>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5960195-566E-561E-CF41-5B9ED32CF08B}"/>
              </a:ext>
            </a:extLst>
          </p:cNvPr>
          <p:cNvSpPr txBox="1"/>
          <p:nvPr/>
        </p:nvSpPr>
        <p:spPr>
          <a:xfrm>
            <a:off x="9348826" y="6373369"/>
            <a:ext cx="2076474" cy="261610"/>
          </a:xfrm>
          <a:prstGeom prst="rect">
            <a:avLst/>
          </a:prstGeom>
          <a:noFill/>
        </p:spPr>
        <p:txBody>
          <a:bodyPr wrap="square">
            <a:spAutoFit/>
          </a:bodyPr>
          <a:lstStyle/>
          <a:p>
            <a:r>
              <a:rPr lang="en-US" sz="1100" dirty="0">
                <a:hlinkClick r:id="rId5"/>
              </a:rPr>
              <a:t>Parameters | Microsoft Docs</a:t>
            </a:r>
            <a:endParaRPr lang="en-US" sz="1100" dirty="0"/>
          </a:p>
        </p:txBody>
      </p:sp>
    </p:spTree>
    <p:extLst>
      <p:ext uri="{BB962C8B-B14F-4D97-AF65-F5344CB8AC3E}">
        <p14:creationId xmlns:p14="http://schemas.microsoft.com/office/powerpoint/2010/main" val="3328085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3260E9-8284-434C-8FDF-71867F294F34}"/>
              </a:ext>
            </a:extLst>
          </p:cNvPr>
          <p:cNvSpPr txBox="1"/>
          <p:nvPr/>
        </p:nvSpPr>
        <p:spPr>
          <a:xfrm>
            <a:off x="643738" y="1225860"/>
            <a:ext cx="7408214" cy="4619726"/>
          </a:xfrm>
          <a:prstGeom prst="rect">
            <a:avLst/>
          </a:prstGeom>
          <a:noFill/>
        </p:spPr>
        <p:txBody>
          <a:bodyPr wrap="square" lIns="182880" tIns="146304" rIns="182880" bIns="146304" rtlCol="0">
            <a:spAutoFit/>
          </a:bodyPr>
          <a:lstStyle/>
          <a:p>
            <a:pPr>
              <a:spcBef>
                <a:spcPts val="1200"/>
              </a:spcBef>
            </a:pPr>
            <a:r>
              <a:rPr lang="en-US" sz="2000" b="1" dirty="0">
                <a:solidFill>
                  <a:srgbClr val="505050"/>
                </a:solidFill>
                <a:latin typeface="Segoe UI Light" panose="020B0502040204020203" pitchFamily="34" charset="0"/>
                <a:cs typeface="Segoe UI Light" panose="020B0502040204020203" pitchFamily="34" charset="0"/>
              </a:rPr>
              <a:t>Numeric Data Types</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Whole Number </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Decimal Number </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Fixed Decimal Number (Floating point stored as integer)</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Boolean</a:t>
            </a:r>
          </a:p>
          <a:p>
            <a:pPr>
              <a:spcBef>
                <a:spcPts val="1200"/>
              </a:spcBef>
            </a:pPr>
            <a:r>
              <a:rPr lang="en-US" sz="2000" b="1" dirty="0">
                <a:solidFill>
                  <a:srgbClr val="505050"/>
                </a:solidFill>
                <a:latin typeface="Segoe UI Light" panose="020B0502040204020203" pitchFamily="34" charset="0"/>
                <a:cs typeface="Segoe UI Light" panose="020B0502040204020203" pitchFamily="34" charset="0"/>
              </a:rPr>
              <a:t>Date/Time Data Types</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Date – Internally stored as an integer</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Time – Internally stored as a fraction between 0 and 1</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Date Time </a:t>
            </a:r>
          </a:p>
          <a:p>
            <a:pPr>
              <a:spcBef>
                <a:spcPts val="1200"/>
              </a:spcBef>
            </a:pPr>
            <a:r>
              <a:rPr lang="en-US" sz="2000" b="1" dirty="0">
                <a:solidFill>
                  <a:srgbClr val="505050"/>
                </a:solidFill>
                <a:latin typeface="Segoe UI Light" panose="020B0502040204020203" pitchFamily="34" charset="0"/>
                <a:cs typeface="Segoe UI Light" panose="020B0502040204020203" pitchFamily="34" charset="0"/>
              </a:rPr>
              <a:t>Other Data Types</a:t>
            </a:r>
          </a:p>
          <a:p>
            <a:pPr marL="800100" lvl="1" indent="-342900">
              <a:spcBef>
                <a:spcPts val="600"/>
              </a:spcBef>
              <a:buFont typeface="Arial" panose="020B0604020202020204" pitchFamily="34" charset="0"/>
              <a:buChar char="•"/>
            </a:pP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Text </a:t>
            </a:r>
          </a:p>
          <a:p>
            <a:pPr marL="800100" lvl="1" indent="-342900">
              <a:spcBef>
                <a:spcPts val="600"/>
              </a:spcBef>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Any</a:t>
            </a:r>
            <a:r>
              <a:rPr lang="en-US" b="1" dirty="0">
                <a:latin typeface="Segoe UI Light" panose="020B0502040204020203" pitchFamily="34" charset="0"/>
                <a:cs typeface="Segoe UI Light" panose="020B0502040204020203" pitchFamily="34" charset="0"/>
              </a:rPr>
              <a:t> – </a:t>
            </a:r>
            <a:r>
              <a:rPr lang="en-US" b="1" dirty="0">
                <a:solidFill>
                  <a:srgbClr val="505050"/>
                </a:solidFill>
                <a:latin typeface="Segoe UI Light" panose="020B0502040204020203" pitchFamily="34" charset="0"/>
                <a:cs typeface="Segoe UI Light" panose="020B0502040204020203" pitchFamily="34" charset="0"/>
              </a:rPr>
              <a:t>Avoid</a:t>
            </a:r>
          </a:p>
        </p:txBody>
      </p:sp>
      <p:sp>
        <p:nvSpPr>
          <p:cNvPr id="3" name="TextBox 2">
            <a:extLst>
              <a:ext uri="{FF2B5EF4-FFF2-40B4-BE49-F238E27FC236}">
                <a16:creationId xmlns:a16="http://schemas.microsoft.com/office/drawing/2014/main" id="{C33E792E-4094-44B8-8F82-BB299D8B302D}"/>
              </a:ext>
            </a:extLst>
          </p:cNvPr>
          <p:cNvSpPr txBox="1"/>
          <p:nvPr/>
        </p:nvSpPr>
        <p:spPr>
          <a:xfrm>
            <a:off x="643738" y="6209252"/>
            <a:ext cx="5618073" cy="3693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sz="2000" b="0" dirty="0">
                <a:solidFill>
                  <a:schemeClr val="tx1"/>
                </a:solidFill>
                <a:latin typeface="Segoe UI Light" panose="020B0502040204020203" pitchFamily="34" charset="0"/>
                <a:cs typeface="Segoe UI Light" panose="020B0502040204020203" pitchFamily="34" charset="0"/>
              </a:rPr>
              <a:t>Pro Tip: Data type is different from data format</a:t>
            </a:r>
          </a:p>
        </p:txBody>
      </p:sp>
      <p:sp>
        <p:nvSpPr>
          <p:cNvPr id="4" name="Rounded Rectangle 4">
            <a:extLst>
              <a:ext uri="{FF2B5EF4-FFF2-40B4-BE49-F238E27FC236}">
                <a16:creationId xmlns:a16="http://schemas.microsoft.com/office/drawing/2014/main" id="{ADF2541F-A5B0-4A99-A3F8-42C6E12D5665}"/>
              </a:ext>
            </a:extLst>
          </p:cNvPr>
          <p:cNvSpPr/>
          <p:nvPr/>
        </p:nvSpPr>
        <p:spPr bwMode="auto">
          <a:xfrm>
            <a:off x="8051952" y="1322797"/>
            <a:ext cx="3257156" cy="1872116"/>
          </a:xfrm>
          <a:prstGeom prst="rect">
            <a:avLst/>
          </a:prstGeom>
          <a:solidFill>
            <a:schemeClr val="bg2">
              <a:lumMod val="9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Set your </a:t>
            </a:r>
            <a:br>
              <a:rPr lang="en-US" sz="2400" dirty="0">
                <a:solidFill>
                  <a:schemeClr val="tx1"/>
                </a:solidFill>
                <a:latin typeface="Segoe UI Light" panose="020B0502040204020203" pitchFamily="34" charset="0"/>
                <a:ea typeface="Segoe UI" pitchFamily="34" charset="0"/>
                <a:cs typeface="Segoe UI Light" panose="020B0502040204020203" pitchFamily="34" charset="0"/>
              </a:rPr>
            </a:br>
            <a:r>
              <a:rPr lang="en-US" sz="2400" b="1" dirty="0">
                <a:solidFill>
                  <a:schemeClr val="tx1"/>
                </a:solidFill>
                <a:latin typeface="Segoe UI Light" panose="020B0502040204020203" pitchFamily="34" charset="0"/>
                <a:ea typeface="Segoe UI" pitchFamily="34" charset="0"/>
                <a:cs typeface="Segoe UI Light" panose="020B0502040204020203" pitchFamily="34" charset="0"/>
              </a:rPr>
              <a:t>Data Types</a:t>
            </a: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 </a:t>
            </a:r>
            <a:br>
              <a:rPr lang="en-US" sz="2400" dirty="0">
                <a:solidFill>
                  <a:schemeClr val="tx1"/>
                </a:solidFill>
                <a:latin typeface="Segoe UI Light" panose="020B0502040204020203" pitchFamily="34" charset="0"/>
                <a:ea typeface="Segoe UI" pitchFamily="34" charset="0"/>
                <a:cs typeface="Segoe UI Light" panose="020B0502040204020203" pitchFamily="34" charset="0"/>
              </a:rPr>
            </a:b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in the </a:t>
            </a:r>
            <a:br>
              <a:rPr lang="en-US" sz="2400" dirty="0">
                <a:solidFill>
                  <a:schemeClr val="tx1"/>
                </a:solidFill>
                <a:latin typeface="Segoe UI Light" panose="020B0502040204020203" pitchFamily="34" charset="0"/>
                <a:ea typeface="Segoe UI" pitchFamily="34" charset="0"/>
                <a:cs typeface="Segoe UI Light" panose="020B0502040204020203" pitchFamily="34" charset="0"/>
              </a:rPr>
            </a:br>
            <a:r>
              <a:rPr lang="en-US" sz="2400" u="sng" dirty="0">
                <a:solidFill>
                  <a:schemeClr val="tx1"/>
                </a:solidFill>
                <a:latin typeface="Segoe UI Light" panose="020B0502040204020203" pitchFamily="34" charset="0"/>
                <a:ea typeface="Segoe UI" pitchFamily="34" charset="0"/>
                <a:cs typeface="Segoe UI Light" panose="020B0502040204020203" pitchFamily="34" charset="0"/>
              </a:rPr>
              <a:t>Query Editor</a:t>
            </a:r>
          </a:p>
        </p:txBody>
      </p:sp>
      <p:sp>
        <p:nvSpPr>
          <p:cNvPr id="9" name="TextBox 8">
            <a:extLst>
              <a:ext uri="{FF2B5EF4-FFF2-40B4-BE49-F238E27FC236}">
                <a16:creationId xmlns:a16="http://schemas.microsoft.com/office/drawing/2014/main" id="{B7290278-CA9A-4ED6-90D4-43A3B1FA9382}"/>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ounded Rectangle 4">
            <a:extLst>
              <a:ext uri="{FF2B5EF4-FFF2-40B4-BE49-F238E27FC236}">
                <a16:creationId xmlns:a16="http://schemas.microsoft.com/office/drawing/2014/main" id="{6E897C52-8313-4F7B-B69C-2DC7761197DD}"/>
              </a:ext>
            </a:extLst>
          </p:cNvPr>
          <p:cNvSpPr/>
          <p:nvPr/>
        </p:nvSpPr>
        <p:spPr bwMode="auto">
          <a:xfrm>
            <a:off x="8051951" y="3525937"/>
            <a:ext cx="3257156" cy="1872116"/>
          </a:xfrm>
          <a:prstGeom prst="rect">
            <a:avLst/>
          </a:prstGeom>
          <a:solidFill>
            <a:schemeClr val="bg2">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Set your </a:t>
            </a:r>
            <a:br>
              <a:rPr lang="en-US" sz="2400" dirty="0">
                <a:solidFill>
                  <a:schemeClr val="tx1"/>
                </a:solidFill>
                <a:latin typeface="Segoe UI Light" panose="020B0502040204020203" pitchFamily="34" charset="0"/>
                <a:ea typeface="Segoe UI" pitchFamily="34" charset="0"/>
                <a:cs typeface="Segoe UI Light" panose="020B0502040204020203" pitchFamily="34" charset="0"/>
              </a:rPr>
            </a:br>
            <a:r>
              <a:rPr lang="en-US" sz="2400" b="1" dirty="0">
                <a:solidFill>
                  <a:schemeClr val="tx1"/>
                </a:solidFill>
                <a:latin typeface="Segoe UI Light" panose="020B0502040204020203" pitchFamily="34" charset="0"/>
                <a:ea typeface="Segoe UI" pitchFamily="34" charset="0"/>
                <a:cs typeface="Segoe UI Light" panose="020B0502040204020203" pitchFamily="34" charset="0"/>
              </a:rPr>
              <a:t>Data Formats </a:t>
            </a:r>
            <a:br>
              <a:rPr lang="en-US" sz="2400" dirty="0">
                <a:solidFill>
                  <a:schemeClr val="tx1"/>
                </a:solidFill>
                <a:latin typeface="Segoe UI Light" panose="020B0502040204020203" pitchFamily="34" charset="0"/>
                <a:ea typeface="Segoe UI" pitchFamily="34" charset="0"/>
                <a:cs typeface="Segoe UI Light" panose="020B0502040204020203" pitchFamily="34" charset="0"/>
              </a:rPr>
            </a:b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 %, </a:t>
            </a:r>
            <a:r>
              <a:rPr lang="en-US" sz="2400" dirty="0" err="1">
                <a:solidFill>
                  <a:schemeClr val="tx1"/>
                </a:solidFill>
                <a:latin typeface="Segoe UI Light" panose="020B0502040204020203" pitchFamily="34" charset="0"/>
                <a:ea typeface="Segoe UI" pitchFamily="34" charset="0"/>
                <a:cs typeface="Segoe UI Light" panose="020B0502040204020203" pitchFamily="34" charset="0"/>
              </a:rPr>
              <a:t>etc</a:t>
            </a: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 </a:t>
            </a:r>
            <a:br>
              <a:rPr lang="en-US" sz="2400" dirty="0">
                <a:solidFill>
                  <a:schemeClr val="tx1"/>
                </a:solidFill>
                <a:latin typeface="Segoe UI Light" panose="020B0502040204020203" pitchFamily="34" charset="0"/>
                <a:ea typeface="Segoe UI" pitchFamily="34" charset="0"/>
                <a:cs typeface="Segoe UI Light" panose="020B0502040204020203" pitchFamily="34" charset="0"/>
              </a:rPr>
            </a:br>
            <a:r>
              <a:rPr lang="en-US" sz="2400" dirty="0">
                <a:solidFill>
                  <a:schemeClr val="tx1"/>
                </a:solidFill>
                <a:latin typeface="Segoe UI Light" panose="020B0502040204020203" pitchFamily="34" charset="0"/>
                <a:ea typeface="Segoe UI" pitchFamily="34" charset="0"/>
                <a:cs typeface="Segoe UI Light" panose="020B0502040204020203" pitchFamily="34" charset="0"/>
              </a:rPr>
              <a:t>in the Data Model</a:t>
            </a:r>
          </a:p>
        </p:txBody>
      </p:sp>
      <p:sp>
        <p:nvSpPr>
          <p:cNvPr id="8" name="Title 7">
            <a:extLst>
              <a:ext uri="{FF2B5EF4-FFF2-40B4-BE49-F238E27FC236}">
                <a16:creationId xmlns:a16="http://schemas.microsoft.com/office/drawing/2014/main" id="{F3009F80-CFC1-0BEC-A9B7-BBC401343AE1}"/>
              </a:ext>
            </a:extLst>
          </p:cNvPr>
          <p:cNvSpPr>
            <a:spLocks noGrp="1"/>
          </p:cNvSpPr>
          <p:nvPr>
            <p:ph type="title"/>
          </p:nvPr>
        </p:nvSpPr>
        <p:spPr>
          <a:xfrm>
            <a:off x="759330" y="457775"/>
            <a:ext cx="10339200" cy="412454"/>
          </a:xfrm>
        </p:spPr>
        <p:txBody>
          <a:bodyPr/>
          <a:lstStyle/>
          <a:p>
            <a:r>
              <a:rPr kumimoji="0" lang="en-US" sz="3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Data Types</a:t>
            </a:r>
            <a:br>
              <a:rPr kumimoji="0" lang="en-US" sz="3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br>
            <a:endParaRPr lang="en-US" sz="3600" dirty="0">
              <a:solidFill>
                <a:schemeClr val="tx1"/>
              </a:solidFill>
            </a:endParaRPr>
          </a:p>
        </p:txBody>
      </p:sp>
    </p:spTree>
    <p:extLst>
      <p:ext uri="{BB962C8B-B14F-4D97-AF65-F5344CB8AC3E}">
        <p14:creationId xmlns:p14="http://schemas.microsoft.com/office/powerpoint/2010/main" val="24891836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Isosceles Triangle 53">
            <a:extLst>
              <a:ext uri="{FF2B5EF4-FFF2-40B4-BE49-F238E27FC236}">
                <a16:creationId xmlns:a16="http://schemas.microsoft.com/office/drawing/2014/main" id="{13C7B39E-36DA-F3CA-35FF-B2CCDB43CE90}"/>
              </a:ext>
            </a:extLst>
          </p:cNvPr>
          <p:cNvSpPr/>
          <p:nvPr/>
        </p:nvSpPr>
        <p:spPr>
          <a:xfrm rot="10800000">
            <a:off x="0" y="0"/>
            <a:ext cx="394302" cy="5666154"/>
          </a:xfrm>
          <a:prstGeom prst="triangle">
            <a:avLst>
              <a:gd name="adj" fmla="val 100000"/>
            </a:avLst>
          </a:prstGeom>
          <a:solidFill>
            <a:srgbClr val="90C226">
              <a:alpha val="85000"/>
            </a:srgbClr>
          </a:solidFill>
          <a:ln w="12700" cap="rnd" cmpd="sng" algn="ctr">
            <a:noFill/>
            <a:prstDash val="solid"/>
          </a:ln>
          <a:effectLst/>
        </p:spPr>
        <p:style>
          <a:lnRef idx="0">
            <a:scrgbClr r="0" g="0" b="0"/>
          </a:lnRef>
          <a:fillRef idx="0">
            <a:scrgbClr r="0" g="0" b="0"/>
          </a:fillRef>
          <a:effectRef idx="0">
            <a:scrgbClr r="0" g="0" b="0"/>
          </a:effectRef>
          <a:fontRef idx="major"/>
        </p:style>
      </p:sp>
      <p:grpSp>
        <p:nvGrpSpPr>
          <p:cNvPr id="12" name="Group 11">
            <a:extLst>
              <a:ext uri="{FF2B5EF4-FFF2-40B4-BE49-F238E27FC236}">
                <a16:creationId xmlns:a16="http://schemas.microsoft.com/office/drawing/2014/main" id="{EFEF3C0F-63C3-2A46-9D4F-D0AF8F524515}"/>
              </a:ext>
            </a:extLst>
          </p:cNvPr>
          <p:cNvGrpSpPr/>
          <p:nvPr/>
        </p:nvGrpSpPr>
        <p:grpSpPr>
          <a:xfrm>
            <a:off x="1613744" y="6461147"/>
            <a:ext cx="2437791" cy="227563"/>
            <a:chOff x="11525347" y="6422134"/>
            <a:chExt cx="2304919" cy="227563"/>
          </a:xfrm>
        </p:grpSpPr>
        <p:sp>
          <p:nvSpPr>
            <p:cNvPr id="13" name="Rectangle 13">
              <a:hlinkClick r:id="rId3"/>
              <a:extLst>
                <a:ext uri="{FF2B5EF4-FFF2-40B4-BE49-F238E27FC236}">
                  <a16:creationId xmlns:a16="http://schemas.microsoft.com/office/drawing/2014/main" id="{89344B9C-2E7A-3C84-A33D-71D887046673}"/>
                </a:ext>
              </a:extLst>
            </p:cNvPr>
            <p:cNvSpPr>
              <a:spLocks noChangeArrowheads="1"/>
            </p:cNvSpPr>
            <p:nvPr/>
          </p:nvSpPr>
          <p:spPr bwMode="auto">
            <a:xfrm>
              <a:off x="11525347" y="6422134"/>
              <a:ext cx="2304919" cy="227563"/>
            </a:xfrm>
            <a:prstGeom prst="rect">
              <a:avLst/>
            </a:prstGeom>
            <a:solidFill>
              <a:schemeClr val="bg1"/>
            </a:solidFill>
            <a:ln w="9525">
              <a:noFill/>
              <a:miter lim="800000"/>
              <a:headEnd/>
              <a:tailEnd/>
            </a:ln>
          </p:spPr>
          <p:txBody>
            <a:bodyPr wrap="square">
              <a:spAutoFit/>
            </a:bodyPr>
            <a:lstStyle/>
            <a:p>
              <a:pPr marL="0" marR="0" lvl="0" indent="0" algn="l" defTabSz="914400" rtl="0" eaLnBrk="0" fontAlgn="base" latinLnBrk="0" hangingPunct="0">
                <a:lnSpc>
                  <a:spcPct val="105000"/>
                </a:lnSpc>
                <a:spcBef>
                  <a:spcPct val="0"/>
                </a:spcBef>
                <a:spcAft>
                  <a:spcPct val="0"/>
                </a:spcAft>
                <a:buClr>
                  <a:srgbClr val="6688BB">
                    <a:lumMod val="75000"/>
                  </a:srgbClr>
                </a:buClr>
                <a:buSzTx/>
                <a:buFontTx/>
                <a:buNone/>
                <a:tabLst/>
                <a:defRPr/>
              </a:pPr>
              <a:r>
                <a:rPr kumimoji="0" lang="en-GB" sz="9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See                           profile for more details</a:t>
              </a:r>
            </a:p>
          </p:txBody>
        </p:sp>
        <p:pic>
          <p:nvPicPr>
            <p:cNvPr id="14" name="Picture 13">
              <a:hlinkClick r:id="rId3"/>
              <a:extLst>
                <a:ext uri="{FF2B5EF4-FFF2-40B4-BE49-F238E27FC236}">
                  <a16:creationId xmlns:a16="http://schemas.microsoft.com/office/drawing/2014/main" id="{1C16E52F-F74E-D582-6382-9FBD023EB7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8113" y="6433860"/>
              <a:ext cx="711396" cy="192033"/>
            </a:xfrm>
            <a:prstGeom prst="rect">
              <a:avLst/>
            </a:prstGeom>
          </p:spPr>
        </p:pic>
      </p:grpSp>
      <p:sp>
        <p:nvSpPr>
          <p:cNvPr id="24" name="Rectangle 6">
            <a:extLst>
              <a:ext uri="{FF2B5EF4-FFF2-40B4-BE49-F238E27FC236}">
                <a16:creationId xmlns:a16="http://schemas.microsoft.com/office/drawing/2014/main" id="{E0D8F049-DD0E-94E9-3E28-B4658BA037D0}"/>
              </a:ext>
            </a:extLst>
          </p:cNvPr>
          <p:cNvSpPr>
            <a:spLocks noChangeArrowheads="1"/>
          </p:cNvSpPr>
          <p:nvPr/>
        </p:nvSpPr>
        <p:spPr bwMode="auto">
          <a:xfrm>
            <a:off x="2145711" y="294333"/>
            <a:ext cx="2360503" cy="812401"/>
          </a:xfrm>
          <a:prstGeom prst="rect">
            <a:avLst/>
          </a:prstGeom>
          <a:noFill/>
          <a:ln w="9525">
            <a:noFill/>
            <a:miter lim="800000"/>
            <a:headEnd/>
            <a:tailEnd/>
          </a:ln>
        </p:spPr>
        <p:txBody>
          <a:bodyPr wrap="square" lIns="73025" tIns="36512" rIns="73025" bIns="3651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Ruben Vadnai</a:t>
            </a:r>
            <a:br>
              <a:rPr kumimoji="0" lang="en-US" sz="1400" b="0" i="0" u="none" strike="noStrike" kern="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br>
            <a:r>
              <a:rPr kumimoji="0" lang="en-US" sz="1400" b="0" i="0" u="none" strike="noStrike" kern="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Data &amp; AI Consultant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Times New Roman" panose="02020603050405020304" pitchFamily="18" charset="0"/>
                <a:cs typeface="Times New Roman" panose="02020603050405020304" pitchFamily="18" charset="0"/>
              </a:rPr>
              <a:t>Chicago, IL</a:t>
            </a:r>
          </a:p>
        </p:txBody>
      </p:sp>
      <p:pic>
        <p:nvPicPr>
          <p:cNvPr id="35" name="Picture 34" descr="A person with a beard&#10;&#10;Description automatically generated with low confidence">
            <a:extLst>
              <a:ext uri="{FF2B5EF4-FFF2-40B4-BE49-F238E27FC236}">
                <a16:creationId xmlns:a16="http://schemas.microsoft.com/office/drawing/2014/main" id="{D27B58C8-134C-2D1D-8F93-579545FDA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914" y="0"/>
            <a:ext cx="1325509" cy="141784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48" name="Rectangle 29">
            <a:extLst>
              <a:ext uri="{FF2B5EF4-FFF2-40B4-BE49-F238E27FC236}">
                <a16:creationId xmlns:a16="http://schemas.microsoft.com/office/drawing/2014/main" id="{C42FAE94-FDAF-A76A-DE34-72512598BBCD}"/>
              </a:ext>
            </a:extLst>
          </p:cNvPr>
          <p:cNvSpPr/>
          <p:nvPr/>
        </p:nvSpPr>
        <p:spPr>
          <a:xfrm>
            <a:off x="11396426" y="-8467"/>
            <a:ext cx="792397"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8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8">
            <a:extLst>
              <a:ext uri="{FF2B5EF4-FFF2-40B4-BE49-F238E27FC236}">
                <a16:creationId xmlns:a16="http://schemas.microsoft.com/office/drawing/2014/main" id="{85898A2B-BDA1-29ED-277E-B03D899EEF62}"/>
              </a:ext>
            </a:extLst>
          </p:cNvPr>
          <p:cNvSpPr/>
          <p:nvPr/>
        </p:nvSpPr>
        <p:spPr>
          <a:xfrm>
            <a:off x="11607066" y="-8467"/>
            <a:ext cx="581757"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92D050">
              <a:alpha val="76000"/>
            </a:srgbClr>
          </a:solidFill>
          <a:ln w="12700" cap="rnd" cmpd="sng" algn="ctr">
            <a:noFill/>
            <a:prstDash val="solid"/>
          </a:ln>
          <a:effectLst/>
        </p:spPr>
        <p:style>
          <a:lnRef idx="0">
            <a:scrgbClr r="0" g="0" b="0"/>
          </a:lnRef>
          <a:fillRef idx="0">
            <a:scrgbClr r="0" g="0" b="0"/>
          </a:fillRef>
          <a:effectRef idx="0">
            <a:scrgbClr r="0" g="0" b="0"/>
          </a:effectRef>
          <a:fontRef idx="major"/>
        </p:style>
      </p:sp>
      <p:sp>
        <p:nvSpPr>
          <p:cNvPr id="52" name="Isosceles Triangle 51">
            <a:extLst>
              <a:ext uri="{FF2B5EF4-FFF2-40B4-BE49-F238E27FC236}">
                <a16:creationId xmlns:a16="http://schemas.microsoft.com/office/drawing/2014/main" id="{1C8CBC58-B4D0-938F-CDFD-90C8BB00F7F8}"/>
              </a:ext>
            </a:extLst>
          </p:cNvPr>
          <p:cNvSpPr/>
          <p:nvPr/>
        </p:nvSpPr>
        <p:spPr>
          <a:xfrm rot="10800000">
            <a:off x="-1" y="0"/>
            <a:ext cx="301429" cy="5165678"/>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8" name="Rectangle 23">
            <a:extLst>
              <a:ext uri="{FF2B5EF4-FFF2-40B4-BE49-F238E27FC236}">
                <a16:creationId xmlns:a16="http://schemas.microsoft.com/office/drawing/2014/main" id="{1A6E5EA5-229F-AF67-6BC4-F9AD8A8B343F}"/>
              </a:ext>
            </a:extLst>
          </p:cNvPr>
          <p:cNvSpPr/>
          <p:nvPr/>
        </p:nvSpPr>
        <p:spPr>
          <a:xfrm rot="271424">
            <a:off x="11398917" y="9831"/>
            <a:ext cx="520496"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rgbClr val="90C226">
              <a:alpha val="30000"/>
            </a:srgbClr>
          </a:solidFill>
          <a:ln w="12700" cap="rnd" cmpd="sng" algn="ctr">
            <a:noFill/>
            <a:prstDash val="solid"/>
          </a:ln>
          <a:effectLst/>
        </p:spPr>
        <p:style>
          <a:lnRef idx="0">
            <a:scrgbClr r="0" g="0" b="0"/>
          </a:lnRef>
          <a:fillRef idx="0">
            <a:scrgbClr r="0" g="0" b="0"/>
          </a:fillRef>
          <a:effectRef idx="0">
            <a:scrgbClr r="0" g="0" b="0"/>
          </a:effectRef>
          <a:fontRef idx="major"/>
        </p:style>
      </p:sp>
      <p:grpSp>
        <p:nvGrpSpPr>
          <p:cNvPr id="37" name="Group 36">
            <a:extLst>
              <a:ext uri="{FF2B5EF4-FFF2-40B4-BE49-F238E27FC236}">
                <a16:creationId xmlns:a16="http://schemas.microsoft.com/office/drawing/2014/main" id="{76B9F887-AC31-7AC5-C991-46B6F43BDE10}"/>
              </a:ext>
            </a:extLst>
          </p:cNvPr>
          <p:cNvGrpSpPr/>
          <p:nvPr/>
        </p:nvGrpSpPr>
        <p:grpSpPr>
          <a:xfrm>
            <a:off x="2056189" y="1583333"/>
            <a:ext cx="3114367" cy="1416201"/>
            <a:chOff x="360489" y="1866665"/>
            <a:chExt cx="3311243" cy="1628970"/>
          </a:xfrm>
        </p:grpSpPr>
        <p:grpSp>
          <p:nvGrpSpPr>
            <p:cNvPr id="38" name="Group 37">
              <a:extLst>
                <a:ext uri="{FF2B5EF4-FFF2-40B4-BE49-F238E27FC236}">
                  <a16:creationId xmlns:a16="http://schemas.microsoft.com/office/drawing/2014/main" id="{1CD5FDA6-9944-121F-FFB8-0653906921A2}"/>
                </a:ext>
              </a:extLst>
            </p:cNvPr>
            <p:cNvGrpSpPr/>
            <p:nvPr/>
          </p:nvGrpSpPr>
          <p:grpSpPr>
            <a:xfrm>
              <a:off x="360489" y="1885173"/>
              <a:ext cx="2363264" cy="1610462"/>
              <a:chOff x="207503" y="1773978"/>
              <a:chExt cx="2275465" cy="1797625"/>
            </a:xfrm>
          </p:grpSpPr>
          <p:sp>
            <p:nvSpPr>
              <p:cNvPr id="43" name="Freeform: Shape 42">
                <a:extLst>
                  <a:ext uri="{FF2B5EF4-FFF2-40B4-BE49-F238E27FC236}">
                    <a16:creationId xmlns:a16="http://schemas.microsoft.com/office/drawing/2014/main" id="{B46B5FDC-66A0-9CDA-CF43-963BFB7A4612}"/>
                  </a:ext>
                </a:extLst>
              </p:cNvPr>
              <p:cNvSpPr/>
              <p:nvPr/>
            </p:nvSpPr>
            <p:spPr>
              <a:xfrm>
                <a:off x="383074" y="1812521"/>
                <a:ext cx="2099894" cy="352725"/>
              </a:xfrm>
              <a:custGeom>
                <a:avLst/>
                <a:gdLst>
                  <a:gd name="connsiteX0" fmla="*/ 0 w 2399186"/>
                  <a:gd name="connsiteY0" fmla="*/ 0 h 352722"/>
                  <a:gd name="connsiteX1" fmla="*/ 2222825 w 2399186"/>
                  <a:gd name="connsiteY1" fmla="*/ 0 h 352722"/>
                  <a:gd name="connsiteX2" fmla="*/ 2399186 w 2399186"/>
                  <a:gd name="connsiteY2" fmla="*/ 176361 h 352722"/>
                  <a:gd name="connsiteX3" fmla="*/ 2222825 w 2399186"/>
                  <a:gd name="connsiteY3" fmla="*/ 352722 h 352722"/>
                  <a:gd name="connsiteX4" fmla="*/ 0 w 2399186"/>
                  <a:gd name="connsiteY4" fmla="*/ 352722 h 352722"/>
                  <a:gd name="connsiteX5" fmla="*/ 0 w 2399186"/>
                  <a:gd name="connsiteY5" fmla="*/ 0 h 3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9186" h="352722">
                    <a:moveTo>
                      <a:pt x="2399186" y="352721"/>
                    </a:moveTo>
                    <a:lnTo>
                      <a:pt x="176361" y="352721"/>
                    </a:lnTo>
                    <a:lnTo>
                      <a:pt x="0" y="176361"/>
                    </a:lnTo>
                    <a:lnTo>
                      <a:pt x="176361" y="1"/>
                    </a:lnTo>
                    <a:lnTo>
                      <a:pt x="2399186" y="1"/>
                    </a:lnTo>
                    <a:lnTo>
                      <a:pt x="2399186" y="352721"/>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3721" tIns="53341" rIns="99568" bIns="53341" numCol="1" spcCol="1270" anchor="ctr" anchorCtr="0">
                <a:noAutofit/>
              </a:bodyPr>
              <a:lstStyle/>
              <a:p>
                <a:pPr marL="0" marR="0" lvl="0" indent="0" algn="l" defTabSz="62230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srgbClr val="262626"/>
                    </a:solidFill>
                    <a:effectLst/>
                    <a:uLnTx/>
                    <a:uFillTx/>
                    <a:latin typeface="Segoe Print" panose="02000600000000000000" pitchFamily="2" charset="0"/>
                    <a:ea typeface="+mn-ea"/>
                    <a:cs typeface="Segoe UI" panose="020B0502040204020203" pitchFamily="34" charset="0"/>
                  </a:rPr>
                  <a:t> Born in Switzerland</a:t>
                </a:r>
              </a:p>
            </p:txBody>
          </p:sp>
          <p:sp>
            <p:nvSpPr>
              <p:cNvPr id="44" name="Oval 43">
                <a:extLst>
                  <a:ext uri="{FF2B5EF4-FFF2-40B4-BE49-F238E27FC236}">
                    <a16:creationId xmlns:a16="http://schemas.microsoft.com/office/drawing/2014/main" id="{B8C43B40-5E5C-93D7-55ED-2EF101B2ACA1}"/>
                  </a:ext>
                </a:extLst>
              </p:cNvPr>
              <p:cNvSpPr>
                <a:spLocks noChangeAspect="1"/>
              </p:cNvSpPr>
              <p:nvPr/>
            </p:nvSpPr>
            <p:spPr>
              <a:xfrm>
                <a:off x="207503" y="1773978"/>
                <a:ext cx="300656" cy="383961"/>
              </a:xfrm>
              <a:prstGeom prst="ellipse">
                <a:avLst/>
              </a:prstGeom>
              <a:blipFill rotWithShape="1">
                <a:blip r:embed="rId6">
                  <a:extLst>
                    <a:ext uri="{28A0092B-C50C-407E-A947-70E740481C1C}">
                      <a14:useLocalDpi xmlns:a14="http://schemas.microsoft.com/office/drawing/2010/main" val="0"/>
                    </a:ext>
                  </a:extLst>
                </a:blip>
                <a:srcRect/>
                <a:stretch>
                  <a:fillRect/>
                </a:stretch>
              </a:blipFill>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45" name="Freeform: Shape 44">
                <a:extLst>
                  <a:ext uri="{FF2B5EF4-FFF2-40B4-BE49-F238E27FC236}">
                    <a16:creationId xmlns:a16="http://schemas.microsoft.com/office/drawing/2014/main" id="{A3747F1D-000F-F459-C34B-EA39C90C3440}"/>
                  </a:ext>
                </a:extLst>
              </p:cNvPr>
              <p:cNvSpPr/>
              <p:nvPr/>
            </p:nvSpPr>
            <p:spPr>
              <a:xfrm>
                <a:off x="331566" y="2280755"/>
                <a:ext cx="2099896" cy="352722"/>
              </a:xfrm>
              <a:custGeom>
                <a:avLst/>
                <a:gdLst>
                  <a:gd name="connsiteX0" fmla="*/ 0 w 2291325"/>
                  <a:gd name="connsiteY0" fmla="*/ 0 h 352722"/>
                  <a:gd name="connsiteX1" fmla="*/ 2114964 w 2291325"/>
                  <a:gd name="connsiteY1" fmla="*/ 0 h 352722"/>
                  <a:gd name="connsiteX2" fmla="*/ 2291325 w 2291325"/>
                  <a:gd name="connsiteY2" fmla="*/ 176361 h 352722"/>
                  <a:gd name="connsiteX3" fmla="*/ 2114964 w 2291325"/>
                  <a:gd name="connsiteY3" fmla="*/ 352722 h 352722"/>
                  <a:gd name="connsiteX4" fmla="*/ 0 w 2291325"/>
                  <a:gd name="connsiteY4" fmla="*/ 352722 h 352722"/>
                  <a:gd name="connsiteX5" fmla="*/ 0 w 2291325"/>
                  <a:gd name="connsiteY5" fmla="*/ 0 h 3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1325" h="352722">
                    <a:moveTo>
                      <a:pt x="2291325" y="352721"/>
                    </a:moveTo>
                    <a:lnTo>
                      <a:pt x="176361" y="352721"/>
                    </a:lnTo>
                    <a:lnTo>
                      <a:pt x="0" y="176361"/>
                    </a:lnTo>
                    <a:lnTo>
                      <a:pt x="176361" y="1"/>
                    </a:lnTo>
                    <a:lnTo>
                      <a:pt x="2291325" y="1"/>
                    </a:lnTo>
                    <a:lnTo>
                      <a:pt x="2291325" y="352721"/>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3721" tIns="53341" rIns="99568" bIns="53340" numCol="1" spcCol="1270" anchor="ctr" anchorCtr="0">
                <a:noAutofit/>
              </a:bodyPr>
              <a:lstStyle/>
              <a:p>
                <a:pPr marL="0" marR="0" lvl="0" indent="0" algn="l" defTabSz="62230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srgbClr val="262626"/>
                    </a:solidFill>
                    <a:effectLst/>
                    <a:uLnTx/>
                    <a:uFillTx/>
                    <a:latin typeface="Segoe Print" panose="02000600000000000000" pitchFamily="2" charset="0"/>
                    <a:ea typeface="+mn-ea"/>
                    <a:cs typeface="Segoe UI" panose="020B0502040204020203" pitchFamily="34" charset="0"/>
                  </a:rPr>
                  <a:t>  Raised in France</a:t>
                </a:r>
              </a:p>
            </p:txBody>
          </p:sp>
          <p:sp>
            <p:nvSpPr>
              <p:cNvPr id="46" name="Oval 45">
                <a:extLst>
                  <a:ext uri="{FF2B5EF4-FFF2-40B4-BE49-F238E27FC236}">
                    <a16:creationId xmlns:a16="http://schemas.microsoft.com/office/drawing/2014/main" id="{B6FDE87B-0EA3-3A38-71A4-6A2EDB845415}"/>
                  </a:ext>
                </a:extLst>
              </p:cNvPr>
              <p:cNvSpPr>
                <a:spLocks noChangeAspect="1"/>
              </p:cNvSpPr>
              <p:nvPr/>
            </p:nvSpPr>
            <p:spPr>
              <a:xfrm>
                <a:off x="207503" y="2245198"/>
                <a:ext cx="300656" cy="348546"/>
              </a:xfrm>
              <a:prstGeom prst="ellipse">
                <a:avLst/>
              </a:prstGeom>
              <a:blipFill>
                <a:blip r:embed="rId7"/>
                <a:srcRect/>
                <a:stretch>
                  <a:fillRect/>
                </a:stretch>
              </a:blipFill>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47" name="Freeform: Shape 46">
                <a:extLst>
                  <a:ext uri="{FF2B5EF4-FFF2-40B4-BE49-F238E27FC236}">
                    <a16:creationId xmlns:a16="http://schemas.microsoft.com/office/drawing/2014/main" id="{7D0E020E-DCD8-A170-42F6-9A1E6356908A}"/>
                  </a:ext>
                </a:extLst>
              </p:cNvPr>
              <p:cNvSpPr/>
              <p:nvPr/>
            </p:nvSpPr>
            <p:spPr>
              <a:xfrm>
                <a:off x="320406" y="2756846"/>
                <a:ext cx="2111978" cy="352722"/>
              </a:xfrm>
              <a:custGeom>
                <a:avLst/>
                <a:gdLst>
                  <a:gd name="connsiteX0" fmla="*/ 0 w 2314900"/>
                  <a:gd name="connsiteY0" fmla="*/ 0 h 352722"/>
                  <a:gd name="connsiteX1" fmla="*/ 2138539 w 2314900"/>
                  <a:gd name="connsiteY1" fmla="*/ 0 h 352722"/>
                  <a:gd name="connsiteX2" fmla="*/ 2314900 w 2314900"/>
                  <a:gd name="connsiteY2" fmla="*/ 176361 h 352722"/>
                  <a:gd name="connsiteX3" fmla="*/ 2138539 w 2314900"/>
                  <a:gd name="connsiteY3" fmla="*/ 352722 h 352722"/>
                  <a:gd name="connsiteX4" fmla="*/ 0 w 2314900"/>
                  <a:gd name="connsiteY4" fmla="*/ 352722 h 352722"/>
                  <a:gd name="connsiteX5" fmla="*/ 0 w 2314900"/>
                  <a:gd name="connsiteY5" fmla="*/ 0 h 3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4900" h="352722">
                    <a:moveTo>
                      <a:pt x="2314900" y="352721"/>
                    </a:moveTo>
                    <a:lnTo>
                      <a:pt x="176361" y="352721"/>
                    </a:lnTo>
                    <a:lnTo>
                      <a:pt x="0" y="176361"/>
                    </a:lnTo>
                    <a:lnTo>
                      <a:pt x="176361" y="1"/>
                    </a:lnTo>
                    <a:lnTo>
                      <a:pt x="2314900" y="1"/>
                    </a:lnTo>
                    <a:lnTo>
                      <a:pt x="2314900" y="352721"/>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3721" tIns="53341" rIns="99568" bIns="53340" numCol="1" spcCol="1270" anchor="ctr" anchorCtr="0">
                <a:noAutofit/>
              </a:bodyPr>
              <a:lstStyle/>
              <a:p>
                <a:pPr marL="0" marR="0" lvl="0" indent="0" algn="l" defTabSz="62230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srgbClr val="262626"/>
                    </a:solidFill>
                    <a:effectLst/>
                    <a:uLnTx/>
                    <a:uFillTx/>
                    <a:latin typeface="Segoe Print" panose="02000600000000000000" pitchFamily="2" charset="0"/>
                    <a:ea typeface="+mn-ea"/>
                    <a:cs typeface="Segoe UI" panose="020B0502040204020203" pitchFamily="34" charset="0"/>
                  </a:rPr>
                  <a:t>  Educated in USA</a:t>
                </a:r>
              </a:p>
            </p:txBody>
          </p:sp>
          <p:sp>
            <p:nvSpPr>
              <p:cNvPr id="49" name="Oval 48">
                <a:extLst>
                  <a:ext uri="{FF2B5EF4-FFF2-40B4-BE49-F238E27FC236}">
                    <a16:creationId xmlns:a16="http://schemas.microsoft.com/office/drawing/2014/main" id="{053D8EC9-242C-6719-43A8-7C00DAE97E9B}"/>
                  </a:ext>
                </a:extLst>
              </p:cNvPr>
              <p:cNvSpPr>
                <a:spLocks noChangeAspect="1"/>
              </p:cNvSpPr>
              <p:nvPr/>
            </p:nvSpPr>
            <p:spPr>
              <a:xfrm>
                <a:off x="207503" y="2716420"/>
                <a:ext cx="300656" cy="383961"/>
              </a:xfrm>
              <a:prstGeom prst="ellipse">
                <a:avLst/>
              </a:prstGeom>
              <a:blipFill>
                <a:blip r:embed="rId8"/>
                <a:srcRect/>
                <a:stretch>
                  <a:fillRect/>
                </a:stretch>
              </a:blipFill>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sp>
            <p:nvSpPr>
              <p:cNvPr id="51" name="Freeform: Shape 50">
                <a:extLst>
                  <a:ext uri="{FF2B5EF4-FFF2-40B4-BE49-F238E27FC236}">
                    <a16:creationId xmlns:a16="http://schemas.microsoft.com/office/drawing/2014/main" id="{119EE9EC-B33C-6844-65D0-B384C4301717}"/>
                  </a:ext>
                </a:extLst>
              </p:cNvPr>
              <p:cNvSpPr/>
              <p:nvPr/>
            </p:nvSpPr>
            <p:spPr>
              <a:xfrm>
                <a:off x="397425" y="3204489"/>
                <a:ext cx="2084361" cy="352722"/>
              </a:xfrm>
              <a:custGeom>
                <a:avLst/>
                <a:gdLst>
                  <a:gd name="connsiteX0" fmla="*/ 0 w 2453106"/>
                  <a:gd name="connsiteY0" fmla="*/ 0 h 352722"/>
                  <a:gd name="connsiteX1" fmla="*/ 2276745 w 2453106"/>
                  <a:gd name="connsiteY1" fmla="*/ 0 h 352722"/>
                  <a:gd name="connsiteX2" fmla="*/ 2453106 w 2453106"/>
                  <a:gd name="connsiteY2" fmla="*/ 176361 h 352722"/>
                  <a:gd name="connsiteX3" fmla="*/ 2276745 w 2453106"/>
                  <a:gd name="connsiteY3" fmla="*/ 352722 h 352722"/>
                  <a:gd name="connsiteX4" fmla="*/ 0 w 2453106"/>
                  <a:gd name="connsiteY4" fmla="*/ 352722 h 352722"/>
                  <a:gd name="connsiteX5" fmla="*/ 0 w 2453106"/>
                  <a:gd name="connsiteY5" fmla="*/ 0 h 35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106" h="352722">
                    <a:moveTo>
                      <a:pt x="2453106" y="352721"/>
                    </a:moveTo>
                    <a:lnTo>
                      <a:pt x="176361" y="352721"/>
                    </a:lnTo>
                    <a:lnTo>
                      <a:pt x="0" y="176361"/>
                    </a:lnTo>
                    <a:lnTo>
                      <a:pt x="176361" y="1"/>
                    </a:lnTo>
                    <a:lnTo>
                      <a:pt x="2453106" y="1"/>
                    </a:lnTo>
                    <a:lnTo>
                      <a:pt x="2453106" y="352721"/>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3721" tIns="53341" rIns="99568" bIns="53340" numCol="1" spcCol="1270" anchor="ctr" anchorCtr="0">
                <a:noAutofit/>
              </a:bodyPr>
              <a:lstStyle/>
              <a:p>
                <a:pPr marL="0" marR="0" lvl="0" indent="0" algn="l" defTabSz="62230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srgbClr val="262626"/>
                    </a:solidFill>
                    <a:effectLst/>
                    <a:uLnTx/>
                    <a:uFillTx/>
                    <a:latin typeface="Segoe Print" panose="02000600000000000000" pitchFamily="2" charset="0"/>
                    <a:ea typeface="+mn-ea"/>
                    <a:cs typeface="Segoe UI" panose="020B0502040204020203" pitchFamily="34" charset="0"/>
                  </a:rPr>
                  <a:t> 20+ years in Chicago</a:t>
                </a:r>
              </a:p>
            </p:txBody>
          </p:sp>
          <p:sp>
            <p:nvSpPr>
              <p:cNvPr id="53" name="Oval 52">
                <a:extLst>
                  <a:ext uri="{FF2B5EF4-FFF2-40B4-BE49-F238E27FC236}">
                    <a16:creationId xmlns:a16="http://schemas.microsoft.com/office/drawing/2014/main" id="{A0E6F689-1068-1271-8B2B-2BF81B556913}"/>
                  </a:ext>
                </a:extLst>
              </p:cNvPr>
              <p:cNvSpPr>
                <a:spLocks noChangeAspect="1"/>
              </p:cNvSpPr>
              <p:nvPr/>
            </p:nvSpPr>
            <p:spPr>
              <a:xfrm>
                <a:off x="207503" y="3187642"/>
                <a:ext cx="300656" cy="383961"/>
              </a:xfrm>
              <a:prstGeom prst="ellipse">
                <a:avLst/>
              </a:prstGeom>
              <a:blipFill>
                <a:blip r:embed="rId9">
                  <a:extLst>
                    <a:ext uri="{28A0092B-C50C-407E-A947-70E740481C1C}">
                      <a14:useLocalDpi xmlns:a14="http://schemas.microsoft.com/office/drawing/2010/main" val="0"/>
                    </a:ext>
                  </a:extLst>
                </a:blip>
                <a:srcRect/>
                <a:stretch>
                  <a:fillRect t="-1000" b="-1000"/>
                </a:stretch>
              </a:blipFill>
            </p:spPr>
            <p:style>
              <a:lnRef idx="1">
                <a:schemeClr val="dk1">
                  <a:shade val="80000"/>
                  <a:hueOff val="0"/>
                  <a:satOff val="0"/>
                  <a:lumOff val="0"/>
                  <a:alphaOff val="0"/>
                </a:schemeClr>
              </a:lnRef>
              <a:fillRef idx="1">
                <a:scrgbClr r="0" g="0" b="0"/>
              </a:fillRef>
              <a:effectRef idx="1">
                <a:schemeClr val="dk1">
                  <a:tint val="40000"/>
                  <a:hueOff val="0"/>
                  <a:satOff val="0"/>
                  <a:lumOff val="0"/>
                  <a:alphaOff val="0"/>
                </a:schemeClr>
              </a:effectRef>
              <a:fontRef idx="minor">
                <a:schemeClr val="lt1">
                  <a:hueOff val="0"/>
                  <a:satOff val="0"/>
                  <a:lumOff val="0"/>
                  <a:alphaOff val="0"/>
                </a:schemeClr>
              </a:fontRef>
            </p:style>
          </p:sp>
        </p:grpSp>
        <p:pic>
          <p:nvPicPr>
            <p:cNvPr id="39" name="Picture 2">
              <a:extLst>
                <a:ext uri="{FF2B5EF4-FFF2-40B4-BE49-F238E27FC236}">
                  <a16:creationId xmlns:a16="http://schemas.microsoft.com/office/drawing/2014/main" id="{0ACCA655-80D0-AFAD-8281-07C969FC51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02064" y="2599266"/>
              <a:ext cx="369668" cy="3874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7131085A-3BC2-70B3-FDEC-68DA1163C4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871675">
              <a:off x="2929436" y="3087206"/>
              <a:ext cx="377183" cy="3928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 picture containing table, knife&#10;&#10;Description automatically generated">
              <a:extLst>
                <a:ext uri="{FF2B5EF4-FFF2-40B4-BE49-F238E27FC236}">
                  <a16:creationId xmlns:a16="http://schemas.microsoft.com/office/drawing/2014/main" id="{A0A2C7C7-2169-F5B2-F8A7-601D1D0205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3831" y="1866665"/>
              <a:ext cx="425629" cy="291328"/>
            </a:xfrm>
            <a:prstGeom prst="rect">
              <a:avLst/>
            </a:prstGeom>
          </p:spPr>
        </p:pic>
        <p:pic>
          <p:nvPicPr>
            <p:cNvPr id="42" name="Picture 2" descr="baguette GIF">
              <a:extLst>
                <a:ext uri="{FF2B5EF4-FFF2-40B4-BE49-F238E27FC236}">
                  <a16:creationId xmlns:a16="http://schemas.microsoft.com/office/drawing/2014/main" id="{4B9B14FF-4BF0-8A4F-D5E8-3696137CDEC9}"/>
                </a:ext>
              </a:extLst>
            </p:cNvPr>
            <p:cNvPicPr>
              <a:picLocks noChangeAspect="1" noChangeArrowheads="1" noCrop="1"/>
            </p:cNvPicPr>
            <p:nvPr/>
          </p:nvPicPr>
          <p:blipFill>
            <a:blip r:embed="rId13">
              <a:extLst>
                <a:ext uri="{28A0092B-C50C-407E-A947-70E740481C1C}">
                  <a14:useLocalDpi xmlns:a14="http://schemas.microsoft.com/office/drawing/2010/main" val="0"/>
                </a:ext>
              </a:extLst>
            </a:blip>
            <a:srcRect/>
            <a:stretch>
              <a:fillRect/>
            </a:stretch>
          </p:blipFill>
          <p:spPr bwMode="auto">
            <a:xfrm>
              <a:off x="2729074" y="2289365"/>
              <a:ext cx="459927" cy="433278"/>
            </a:xfrm>
            <a:prstGeom prst="rect">
              <a:avLst/>
            </a:prstGeom>
            <a:noFill/>
            <a:extLst>
              <a:ext uri="{909E8E84-426E-40DD-AFC4-6F175D3DCCD1}">
                <a14:hiddenFill xmlns:a14="http://schemas.microsoft.com/office/drawing/2010/main">
                  <a:solidFill>
                    <a:srgbClr val="FFFFFF"/>
                  </a:solidFill>
                </a14:hiddenFill>
              </a:ext>
            </a:extLst>
          </p:spPr>
        </p:pic>
      </p:grpSp>
      <p:pic>
        <p:nvPicPr>
          <p:cNvPr id="70" name="Picture 2">
            <a:extLst>
              <a:ext uri="{FF2B5EF4-FFF2-40B4-BE49-F238E27FC236}">
                <a16:creationId xmlns:a16="http://schemas.microsoft.com/office/drawing/2014/main" id="{35162F6A-D0D6-2949-3B16-49893D4900C1}"/>
              </a:ext>
            </a:extLst>
          </p:cNvPr>
          <p:cNvPicPr>
            <a:picLocks noChangeAspect="1" noChangeArrowheads="1"/>
          </p:cNvPicPr>
          <p:nvPr/>
        </p:nvPicPr>
        <p:blipFill>
          <a:blip r:embed="rId14">
            <a:duotone>
              <a:schemeClr val="accent6">
                <a:shade val="45000"/>
                <a:satMod val="135000"/>
              </a:schemeClr>
              <a:prstClr val="white"/>
            </a:duotone>
            <a:alphaModFix amt="62000"/>
            <a:extLst>
              <a:ext uri="{BEBA8EAE-BF5A-486C-A8C5-ECC9F3942E4B}">
                <a14:imgProps xmlns:a14="http://schemas.microsoft.com/office/drawing/2010/main">
                  <a14:imgLayer r:embed="rId15">
                    <a14:imgEffect>
                      <a14:brightnessContrast contrast="-81000"/>
                    </a14:imgEffect>
                  </a14:imgLayer>
                </a14:imgProps>
              </a:ext>
              <a:ext uri="{28A0092B-C50C-407E-A947-70E740481C1C}">
                <a14:useLocalDpi xmlns:a14="http://schemas.microsoft.com/office/drawing/2010/main" val="0"/>
              </a:ext>
            </a:extLst>
          </a:blip>
          <a:srcRect/>
          <a:stretch>
            <a:fillRect/>
          </a:stretch>
        </p:blipFill>
        <p:spPr bwMode="auto">
          <a:xfrm>
            <a:off x="2241718" y="3168409"/>
            <a:ext cx="2445274" cy="59268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EAE9C1E9-2948-01D8-3D5F-E533D87B8737}"/>
              </a:ext>
            </a:extLst>
          </p:cNvPr>
          <p:cNvGrpSpPr/>
          <p:nvPr/>
        </p:nvGrpSpPr>
        <p:grpSpPr>
          <a:xfrm>
            <a:off x="1886716" y="3998729"/>
            <a:ext cx="3171593" cy="1947162"/>
            <a:chOff x="981256" y="4128772"/>
            <a:chExt cx="3308370" cy="1947162"/>
          </a:xfrm>
        </p:grpSpPr>
        <p:sp>
          <p:nvSpPr>
            <p:cNvPr id="71" name="Rectangle: Rounded Corners 70">
              <a:extLst>
                <a:ext uri="{FF2B5EF4-FFF2-40B4-BE49-F238E27FC236}">
                  <a16:creationId xmlns:a16="http://schemas.microsoft.com/office/drawing/2014/main" id="{769FD217-D438-15E4-8F07-30F9348E586F}"/>
                </a:ext>
              </a:extLst>
            </p:cNvPr>
            <p:cNvSpPr/>
            <p:nvPr/>
          </p:nvSpPr>
          <p:spPr>
            <a:xfrm>
              <a:off x="981256" y="4128772"/>
              <a:ext cx="3308370" cy="1935281"/>
            </a:xfrm>
            <a:prstGeom prst="roundRect">
              <a:avLst>
                <a:gd name="adj" fmla="val 5782"/>
              </a:avLst>
            </a:prstGeom>
            <a:solidFill>
              <a:schemeClr val="accent6">
                <a:lumMod val="20000"/>
                <a:lumOff val="80000"/>
                <a:alpha val="2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CFDDD053-9450-8D0C-E10C-83EA78AA1DE1}"/>
                </a:ext>
              </a:extLst>
            </p:cNvPr>
            <p:cNvSpPr/>
            <p:nvPr/>
          </p:nvSpPr>
          <p:spPr>
            <a:xfrm>
              <a:off x="1764584" y="4774173"/>
              <a:ext cx="2281785" cy="136366"/>
            </a:xfrm>
            <a:custGeom>
              <a:avLst/>
              <a:gdLst>
                <a:gd name="connsiteX0" fmla="*/ 0 w 7127629"/>
                <a:gd name="connsiteY0" fmla="*/ 0 h 176398"/>
                <a:gd name="connsiteX1" fmla="*/ 7039430 w 7127629"/>
                <a:gd name="connsiteY1" fmla="*/ 0 h 176398"/>
                <a:gd name="connsiteX2" fmla="*/ 7127629 w 7127629"/>
                <a:gd name="connsiteY2" fmla="*/ 88199 h 176398"/>
                <a:gd name="connsiteX3" fmla="*/ 7039430 w 7127629"/>
                <a:gd name="connsiteY3" fmla="*/ 176398 h 176398"/>
                <a:gd name="connsiteX4" fmla="*/ 0 w 7127629"/>
                <a:gd name="connsiteY4" fmla="*/ 176398 h 176398"/>
                <a:gd name="connsiteX5" fmla="*/ 0 w 7127629"/>
                <a:gd name="connsiteY5" fmla="*/ 0 h 17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7629" h="176398">
                  <a:moveTo>
                    <a:pt x="7127629" y="176397"/>
                  </a:moveTo>
                  <a:lnTo>
                    <a:pt x="88199" y="176397"/>
                  </a:lnTo>
                  <a:lnTo>
                    <a:pt x="0" y="88199"/>
                  </a:lnTo>
                  <a:lnTo>
                    <a:pt x="88199" y="1"/>
                  </a:lnTo>
                  <a:lnTo>
                    <a:pt x="7127629" y="1"/>
                  </a:lnTo>
                  <a:lnTo>
                    <a:pt x="7127629" y="176397"/>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57151" rIns="106680" bIns="57151" numCol="1" spcCol="1270" anchor="ctr" anchorCtr="0">
              <a:noAutofit/>
            </a:bodyPr>
            <a:lstStyle/>
            <a:p>
              <a:pPr marL="0" marR="0" lvl="0" indent="0" algn="l" defTabSz="666750"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solidFill>
                    <a:srgbClr val="222222"/>
                  </a:solidFill>
                  <a:effectLst/>
                  <a:uLnTx/>
                  <a:uFillTx/>
                  <a:latin typeface="Franklin Gothic Book" panose="020B0503020102020204" pitchFamily="34" charset="0"/>
                  <a:ea typeface="Tahoma" panose="020B0604030504040204" pitchFamily="34" charset="0"/>
                  <a:cs typeface="Tahoma" panose="020B0604030504040204" pitchFamily="34" charset="0"/>
                </a:rPr>
                <a:t>International Market Development</a:t>
              </a:r>
              <a:endParaRPr kumimoji="0" lang="en-US" sz="1100" b="0" i="0" u="none" strike="noStrike" kern="1200" cap="none" spc="0" normalizeH="0" baseline="0" noProof="0" dirty="0">
                <a:ln>
                  <a:noFill/>
                </a:ln>
                <a:solidFill>
                  <a:prstClr val="black">
                    <a:hueOff val="0"/>
                    <a:satOff val="0"/>
                    <a:lumOff val="0"/>
                    <a:alphaOff val="0"/>
                  </a:prstClr>
                </a:solidFill>
                <a:effectLst/>
                <a:uLnTx/>
                <a:uFillTx/>
                <a:latin typeface="Franklin Gothic Book" panose="020B0503020102020204" pitchFamily="34" charset="0"/>
                <a:ea typeface="Tahoma" panose="020B0604030504040204" pitchFamily="34" charset="0"/>
                <a:cs typeface="Tahoma" panose="020B0604030504040204" pitchFamily="34" charset="0"/>
              </a:endParaRPr>
            </a:p>
          </p:txBody>
        </p:sp>
        <p:sp>
          <p:nvSpPr>
            <p:cNvPr id="60" name="Freeform: Shape 59">
              <a:extLst>
                <a:ext uri="{FF2B5EF4-FFF2-40B4-BE49-F238E27FC236}">
                  <a16:creationId xmlns:a16="http://schemas.microsoft.com/office/drawing/2014/main" id="{D9B84145-5945-D122-8F44-0E0E80030B16}"/>
                </a:ext>
              </a:extLst>
            </p:cNvPr>
            <p:cNvSpPr/>
            <p:nvPr/>
          </p:nvSpPr>
          <p:spPr>
            <a:xfrm>
              <a:off x="1764584" y="4515486"/>
              <a:ext cx="2281785" cy="136366"/>
            </a:xfrm>
            <a:custGeom>
              <a:avLst/>
              <a:gdLst>
                <a:gd name="connsiteX0" fmla="*/ 0 w 7127629"/>
                <a:gd name="connsiteY0" fmla="*/ 0 h 176398"/>
                <a:gd name="connsiteX1" fmla="*/ 7039430 w 7127629"/>
                <a:gd name="connsiteY1" fmla="*/ 0 h 176398"/>
                <a:gd name="connsiteX2" fmla="*/ 7127629 w 7127629"/>
                <a:gd name="connsiteY2" fmla="*/ 88199 h 176398"/>
                <a:gd name="connsiteX3" fmla="*/ 7039430 w 7127629"/>
                <a:gd name="connsiteY3" fmla="*/ 176398 h 176398"/>
                <a:gd name="connsiteX4" fmla="*/ 0 w 7127629"/>
                <a:gd name="connsiteY4" fmla="*/ 176398 h 176398"/>
                <a:gd name="connsiteX5" fmla="*/ 0 w 7127629"/>
                <a:gd name="connsiteY5" fmla="*/ 0 h 17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7629" h="176398">
                  <a:moveTo>
                    <a:pt x="7127629" y="176397"/>
                  </a:moveTo>
                  <a:lnTo>
                    <a:pt x="88199" y="176397"/>
                  </a:lnTo>
                  <a:lnTo>
                    <a:pt x="0" y="88199"/>
                  </a:lnTo>
                  <a:lnTo>
                    <a:pt x="88199" y="1"/>
                  </a:lnTo>
                  <a:lnTo>
                    <a:pt x="7127629" y="1"/>
                  </a:lnTo>
                  <a:lnTo>
                    <a:pt x="7127629" y="176397"/>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57151" rIns="106680" bIns="57151"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Franklin Gothic Book" panose="020B0503020102020204" pitchFamily="34" charset="0"/>
                  <a:ea typeface="Tahoma" panose="020B0604030504040204" pitchFamily="34" charset="0"/>
                  <a:cs typeface="Tahoma" panose="020B0604030504040204" pitchFamily="34" charset="0"/>
                </a:rPr>
                <a:t>Commodities Trading</a:t>
              </a:r>
            </a:p>
          </p:txBody>
        </p:sp>
        <p:pic>
          <p:nvPicPr>
            <p:cNvPr id="61" name="Picture 2" descr="Salesman Icon #225852 - Free Icons Library">
              <a:extLst>
                <a:ext uri="{FF2B5EF4-FFF2-40B4-BE49-F238E27FC236}">
                  <a16:creationId xmlns:a16="http://schemas.microsoft.com/office/drawing/2014/main" id="{0616944B-AF77-D26F-05D7-5EB96D755200}"/>
                </a:ext>
              </a:extLst>
            </p:cNvPr>
            <p:cNvPicPr>
              <a:picLocks noChangeArrowheads="1"/>
            </p:cNvPicPr>
            <p:nvPr/>
          </p:nvPicPr>
          <p:blipFill>
            <a:blip r:embed="rId16">
              <a:extLst>
                <a:ext uri="{BEBA8EAE-BF5A-486C-A8C5-ECC9F3942E4B}">
                  <a14:imgProps xmlns:a14="http://schemas.microsoft.com/office/drawing/2010/main">
                    <a14:imgLayer r:embed="rId17">
                      <a14:imgEffect>
                        <a14:brightnessContrast contrast="-22000"/>
                      </a14:imgEffect>
                    </a14:imgLayer>
                  </a14:imgProps>
                </a:ext>
                <a:ext uri="{28A0092B-C50C-407E-A947-70E740481C1C}">
                  <a14:useLocalDpi xmlns:a14="http://schemas.microsoft.com/office/drawing/2010/main" val="0"/>
                </a:ext>
              </a:extLst>
            </a:blip>
            <a:srcRect/>
            <a:stretch>
              <a:fillRect/>
            </a:stretch>
          </p:blipFill>
          <p:spPr bwMode="auto">
            <a:xfrm>
              <a:off x="1265876" y="4855090"/>
              <a:ext cx="350850" cy="334205"/>
            </a:xfrm>
            <a:prstGeom prst="rect">
              <a:avLst/>
            </a:prstGeom>
            <a:noFill/>
            <a:extLst>
              <a:ext uri="{909E8E84-426E-40DD-AFC4-6F175D3DCCD1}">
                <a14:hiddenFill xmlns:a14="http://schemas.microsoft.com/office/drawing/2010/main">
                  <a:solidFill>
                    <a:srgbClr val="FFFFFF"/>
                  </a:solidFill>
                </a14:hiddenFill>
              </a:ext>
            </a:extLst>
          </p:spPr>
        </p:pic>
        <p:sp>
          <p:nvSpPr>
            <p:cNvPr id="62" name="Freeform: Shape 61">
              <a:extLst>
                <a:ext uri="{FF2B5EF4-FFF2-40B4-BE49-F238E27FC236}">
                  <a16:creationId xmlns:a16="http://schemas.microsoft.com/office/drawing/2014/main" id="{DB660C9E-FE03-1A41-BC5B-92B0AA832C92}"/>
                </a:ext>
              </a:extLst>
            </p:cNvPr>
            <p:cNvSpPr/>
            <p:nvPr/>
          </p:nvSpPr>
          <p:spPr>
            <a:xfrm>
              <a:off x="1764584" y="5036109"/>
              <a:ext cx="2281785" cy="156641"/>
            </a:xfrm>
            <a:custGeom>
              <a:avLst/>
              <a:gdLst>
                <a:gd name="connsiteX0" fmla="*/ 0 w 7127629"/>
                <a:gd name="connsiteY0" fmla="*/ 0 h 176398"/>
                <a:gd name="connsiteX1" fmla="*/ 7039430 w 7127629"/>
                <a:gd name="connsiteY1" fmla="*/ 0 h 176398"/>
                <a:gd name="connsiteX2" fmla="*/ 7127629 w 7127629"/>
                <a:gd name="connsiteY2" fmla="*/ 88199 h 176398"/>
                <a:gd name="connsiteX3" fmla="*/ 7039430 w 7127629"/>
                <a:gd name="connsiteY3" fmla="*/ 176398 h 176398"/>
                <a:gd name="connsiteX4" fmla="*/ 0 w 7127629"/>
                <a:gd name="connsiteY4" fmla="*/ 176398 h 176398"/>
                <a:gd name="connsiteX5" fmla="*/ 0 w 7127629"/>
                <a:gd name="connsiteY5" fmla="*/ 0 h 17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7629" h="176398">
                  <a:moveTo>
                    <a:pt x="7127629" y="176397"/>
                  </a:moveTo>
                  <a:lnTo>
                    <a:pt x="88199" y="176397"/>
                  </a:lnTo>
                  <a:lnTo>
                    <a:pt x="0" y="88199"/>
                  </a:lnTo>
                  <a:lnTo>
                    <a:pt x="88199" y="1"/>
                  </a:lnTo>
                  <a:lnTo>
                    <a:pt x="7127629" y="1"/>
                  </a:lnTo>
                  <a:lnTo>
                    <a:pt x="7127629" y="176397"/>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57151" rIns="106680" bIns="57151"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Franklin Gothic Book" panose="020B0503020102020204" pitchFamily="34" charset="0"/>
                  <a:ea typeface="Tahoma" panose="020B0604030504040204" pitchFamily="34" charset="0"/>
                  <a:cs typeface="Tahoma" panose="020B0604030504040204" pitchFamily="34" charset="0"/>
                </a:rPr>
                <a:t>B2B Marketing &amp; Sales</a:t>
              </a:r>
            </a:p>
          </p:txBody>
        </p:sp>
        <p:sp>
          <p:nvSpPr>
            <p:cNvPr id="63" name="Freeform: Shape 62">
              <a:extLst>
                <a:ext uri="{FF2B5EF4-FFF2-40B4-BE49-F238E27FC236}">
                  <a16:creationId xmlns:a16="http://schemas.microsoft.com/office/drawing/2014/main" id="{CDA74FDD-1410-9133-997B-A6348265EEC8}"/>
                </a:ext>
              </a:extLst>
            </p:cNvPr>
            <p:cNvSpPr/>
            <p:nvPr/>
          </p:nvSpPr>
          <p:spPr>
            <a:xfrm>
              <a:off x="1764584" y="5315072"/>
              <a:ext cx="2281785" cy="136366"/>
            </a:xfrm>
            <a:custGeom>
              <a:avLst/>
              <a:gdLst>
                <a:gd name="connsiteX0" fmla="*/ 0 w 5209455"/>
                <a:gd name="connsiteY0" fmla="*/ 0 h 220721"/>
                <a:gd name="connsiteX1" fmla="*/ 5099095 w 5209455"/>
                <a:gd name="connsiteY1" fmla="*/ 0 h 220721"/>
                <a:gd name="connsiteX2" fmla="*/ 5209455 w 5209455"/>
                <a:gd name="connsiteY2" fmla="*/ 110361 h 220721"/>
                <a:gd name="connsiteX3" fmla="*/ 5099095 w 5209455"/>
                <a:gd name="connsiteY3" fmla="*/ 220721 h 220721"/>
                <a:gd name="connsiteX4" fmla="*/ 0 w 5209455"/>
                <a:gd name="connsiteY4" fmla="*/ 220721 h 220721"/>
                <a:gd name="connsiteX5" fmla="*/ 0 w 5209455"/>
                <a:gd name="connsiteY5" fmla="*/ 0 h 2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9455" h="220721">
                  <a:moveTo>
                    <a:pt x="5209455" y="220720"/>
                  </a:moveTo>
                  <a:lnTo>
                    <a:pt x="110360" y="220720"/>
                  </a:lnTo>
                  <a:lnTo>
                    <a:pt x="0" y="110360"/>
                  </a:lnTo>
                  <a:lnTo>
                    <a:pt x="110360" y="1"/>
                  </a:lnTo>
                  <a:lnTo>
                    <a:pt x="5209455" y="1"/>
                  </a:lnTo>
                  <a:lnTo>
                    <a:pt x="5209455" y="220720"/>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57151" rIns="106680" bIns="57151"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Franklin Gothic Book" panose="020B0503020102020204" pitchFamily="34" charset="0"/>
                  <a:ea typeface="Tahoma" panose="020B0604030504040204" pitchFamily="34" charset="0"/>
                  <a:cs typeface="Tahoma" panose="020B0604030504040204" pitchFamily="34" charset="0"/>
                </a:rPr>
                <a:t>Business Strategy Consulting</a:t>
              </a:r>
            </a:p>
          </p:txBody>
        </p:sp>
        <p:sp>
          <p:nvSpPr>
            <p:cNvPr id="64" name="Freeform: Shape 63">
              <a:extLst>
                <a:ext uri="{FF2B5EF4-FFF2-40B4-BE49-F238E27FC236}">
                  <a16:creationId xmlns:a16="http://schemas.microsoft.com/office/drawing/2014/main" id="{C136F7C0-1254-1013-1EAA-5B3714F7574E}"/>
                </a:ext>
              </a:extLst>
            </p:cNvPr>
            <p:cNvSpPr/>
            <p:nvPr/>
          </p:nvSpPr>
          <p:spPr>
            <a:xfrm>
              <a:off x="1764584" y="5573758"/>
              <a:ext cx="2281785" cy="136366"/>
            </a:xfrm>
            <a:custGeom>
              <a:avLst/>
              <a:gdLst>
                <a:gd name="connsiteX0" fmla="*/ 0 w 5209455"/>
                <a:gd name="connsiteY0" fmla="*/ 0 h 220721"/>
                <a:gd name="connsiteX1" fmla="*/ 5099095 w 5209455"/>
                <a:gd name="connsiteY1" fmla="*/ 0 h 220721"/>
                <a:gd name="connsiteX2" fmla="*/ 5209455 w 5209455"/>
                <a:gd name="connsiteY2" fmla="*/ 110361 h 220721"/>
                <a:gd name="connsiteX3" fmla="*/ 5099095 w 5209455"/>
                <a:gd name="connsiteY3" fmla="*/ 220721 h 220721"/>
                <a:gd name="connsiteX4" fmla="*/ 0 w 5209455"/>
                <a:gd name="connsiteY4" fmla="*/ 220721 h 220721"/>
                <a:gd name="connsiteX5" fmla="*/ 0 w 5209455"/>
                <a:gd name="connsiteY5" fmla="*/ 0 h 2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9455" h="220721">
                  <a:moveTo>
                    <a:pt x="5209455" y="220720"/>
                  </a:moveTo>
                  <a:lnTo>
                    <a:pt x="110360" y="220720"/>
                  </a:lnTo>
                  <a:lnTo>
                    <a:pt x="0" y="110360"/>
                  </a:lnTo>
                  <a:lnTo>
                    <a:pt x="110360" y="1"/>
                  </a:lnTo>
                  <a:lnTo>
                    <a:pt x="5209455" y="1"/>
                  </a:lnTo>
                  <a:lnTo>
                    <a:pt x="5209455" y="220720"/>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57151" rIns="106680" bIns="57151"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Franklin Gothic Book" panose="020B0503020102020204" pitchFamily="34" charset="0"/>
                  <a:ea typeface="Tahoma" panose="020B0604030504040204" pitchFamily="34" charset="0"/>
                  <a:cs typeface="Tahoma" panose="020B0604030504040204" pitchFamily="34" charset="0"/>
                </a:rPr>
                <a:t>Corporate Analytics &amp; Reporting</a:t>
              </a:r>
            </a:p>
          </p:txBody>
        </p:sp>
        <p:sp>
          <p:nvSpPr>
            <p:cNvPr id="65" name="Freeform: Shape 64">
              <a:extLst>
                <a:ext uri="{FF2B5EF4-FFF2-40B4-BE49-F238E27FC236}">
                  <a16:creationId xmlns:a16="http://schemas.microsoft.com/office/drawing/2014/main" id="{EB9A2278-30B0-E7CF-8A30-DE1E3F1AA18E}"/>
                </a:ext>
              </a:extLst>
            </p:cNvPr>
            <p:cNvSpPr/>
            <p:nvPr/>
          </p:nvSpPr>
          <p:spPr>
            <a:xfrm>
              <a:off x="1764584" y="5832443"/>
              <a:ext cx="2281785" cy="136366"/>
            </a:xfrm>
            <a:custGeom>
              <a:avLst/>
              <a:gdLst>
                <a:gd name="connsiteX0" fmla="*/ 0 w 5209455"/>
                <a:gd name="connsiteY0" fmla="*/ 0 h 220721"/>
                <a:gd name="connsiteX1" fmla="*/ 5099095 w 5209455"/>
                <a:gd name="connsiteY1" fmla="*/ 0 h 220721"/>
                <a:gd name="connsiteX2" fmla="*/ 5209455 w 5209455"/>
                <a:gd name="connsiteY2" fmla="*/ 110361 h 220721"/>
                <a:gd name="connsiteX3" fmla="*/ 5099095 w 5209455"/>
                <a:gd name="connsiteY3" fmla="*/ 220721 h 220721"/>
                <a:gd name="connsiteX4" fmla="*/ 0 w 5209455"/>
                <a:gd name="connsiteY4" fmla="*/ 220721 h 220721"/>
                <a:gd name="connsiteX5" fmla="*/ 0 w 5209455"/>
                <a:gd name="connsiteY5" fmla="*/ 0 h 2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9455" h="220721">
                  <a:moveTo>
                    <a:pt x="5209455" y="220720"/>
                  </a:moveTo>
                  <a:lnTo>
                    <a:pt x="110360" y="220720"/>
                  </a:lnTo>
                  <a:lnTo>
                    <a:pt x="0" y="110360"/>
                  </a:lnTo>
                  <a:lnTo>
                    <a:pt x="110360" y="1"/>
                  </a:lnTo>
                  <a:lnTo>
                    <a:pt x="5209455" y="1"/>
                  </a:lnTo>
                  <a:lnTo>
                    <a:pt x="5209455" y="220720"/>
                  </a:lnTo>
                  <a:close/>
                </a:path>
              </a:pathLst>
            </a:custGeom>
            <a:noFill/>
            <a:ln>
              <a:noFill/>
            </a:ln>
            <a:scene3d>
              <a:camera prst="orthographicFront"/>
              <a:lightRig rig="flat" dir="t"/>
            </a:scene3d>
            <a:sp3d prstMaterial="dkEdge">
              <a:bevelT w="8200" h="38100"/>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57151" rIns="106680" bIns="57151" numCol="1" spcCol="1270" anchor="ctr" anchorCtr="0">
              <a:noAutofit/>
            </a:bodyPr>
            <a:lstStyle/>
            <a:p>
              <a:pPr marL="0" marR="0" lvl="0" indent="0" algn="l" defTabSz="6667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Franklin Gothic Book" panose="020B0503020102020204" pitchFamily="34" charset="0"/>
                  <a:ea typeface="Tahoma" panose="020B0604030504040204" pitchFamily="34" charset="0"/>
                  <a:cs typeface="Tahoma" panose="020B0604030504040204" pitchFamily="34" charset="0"/>
                </a:rPr>
                <a:t>Business Intelligence Development</a:t>
              </a:r>
            </a:p>
          </p:txBody>
        </p:sp>
        <p:pic>
          <p:nvPicPr>
            <p:cNvPr id="66" name="Picture 65" descr="A picture containing drawing, window&#10;&#10;Description automatically generated">
              <a:extLst>
                <a:ext uri="{FF2B5EF4-FFF2-40B4-BE49-F238E27FC236}">
                  <a16:creationId xmlns:a16="http://schemas.microsoft.com/office/drawing/2014/main" id="{0FECB2D5-8B28-9FB0-630E-CF628E98E8E2}"/>
                </a:ext>
              </a:extLst>
            </p:cNvPr>
            <p:cNvPicPr>
              <a:picLocks/>
            </p:cNvPicPr>
            <p:nvPr/>
          </p:nvPicPr>
          <p:blipFill>
            <a:blip r:embed="rId18">
              <a:alphaModFix/>
              <a:extLst>
                <a:ext uri="{28A0092B-C50C-407E-A947-70E740481C1C}">
                  <a14:useLocalDpi xmlns:a14="http://schemas.microsoft.com/office/drawing/2010/main" val="0"/>
                </a:ext>
              </a:extLst>
            </a:blip>
            <a:stretch>
              <a:fillRect/>
            </a:stretch>
          </p:blipFill>
          <p:spPr>
            <a:xfrm>
              <a:off x="1222669" y="5631510"/>
              <a:ext cx="424853" cy="444424"/>
            </a:xfrm>
            <a:prstGeom prst="rect">
              <a:avLst/>
            </a:prstGeom>
          </p:spPr>
        </p:pic>
        <p:pic>
          <p:nvPicPr>
            <p:cNvPr id="67" name="Picture 2" descr="analytics, chart, diagram, graph, report, reporting, statistics icon">
              <a:extLst>
                <a:ext uri="{FF2B5EF4-FFF2-40B4-BE49-F238E27FC236}">
                  <a16:creationId xmlns:a16="http://schemas.microsoft.com/office/drawing/2014/main" id="{F79CD181-774B-D7CC-9A36-87FDB071130C}"/>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65876" y="5302203"/>
              <a:ext cx="350850" cy="33420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usiness, finance, international, man, person, world icon">
              <a:extLst>
                <a:ext uri="{FF2B5EF4-FFF2-40B4-BE49-F238E27FC236}">
                  <a16:creationId xmlns:a16="http://schemas.microsoft.com/office/drawing/2014/main" id="{B793B7B6-FB15-D61F-DCE3-1F6ABA0E1251}"/>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contrast="-66000"/>
                      </a14:imgEffect>
                    </a14:imgLayer>
                  </a14:imgProps>
                </a:ext>
                <a:ext uri="{28A0092B-C50C-407E-A947-70E740481C1C}">
                  <a14:useLocalDpi xmlns:a14="http://schemas.microsoft.com/office/drawing/2010/main" val="0"/>
                </a:ext>
              </a:extLst>
            </a:blip>
            <a:srcRect/>
            <a:stretch>
              <a:fillRect/>
            </a:stretch>
          </p:blipFill>
          <p:spPr bwMode="auto">
            <a:xfrm>
              <a:off x="1254148" y="4411601"/>
              <a:ext cx="350850" cy="334205"/>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80" descr="A picture containing text, sign&#10;&#10;Description automatically generated">
            <a:extLst>
              <a:ext uri="{FF2B5EF4-FFF2-40B4-BE49-F238E27FC236}">
                <a16:creationId xmlns:a16="http://schemas.microsoft.com/office/drawing/2014/main" id="{AA36E0F5-E69D-B932-B1EE-53E94760D2C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74387" y="6171733"/>
            <a:ext cx="1580780" cy="686267"/>
          </a:xfrm>
          <a:prstGeom prst="rect">
            <a:avLst/>
          </a:prstGeom>
        </p:spPr>
      </p:pic>
      <p:sp>
        <p:nvSpPr>
          <p:cNvPr id="9" name="Rectangle 13">
            <a:extLst>
              <a:ext uri="{FF2B5EF4-FFF2-40B4-BE49-F238E27FC236}">
                <a16:creationId xmlns:a16="http://schemas.microsoft.com/office/drawing/2014/main" id="{9915073E-4AA8-9F97-DB75-A34185A16977}"/>
              </a:ext>
            </a:extLst>
          </p:cNvPr>
          <p:cNvSpPr>
            <a:spLocks noChangeArrowheads="1"/>
          </p:cNvSpPr>
          <p:nvPr/>
        </p:nvSpPr>
        <p:spPr bwMode="auto">
          <a:xfrm>
            <a:off x="7026015" y="6965717"/>
            <a:ext cx="1802751" cy="1200329"/>
          </a:xfrm>
          <a:prstGeom prst="rect">
            <a:avLst/>
          </a:prstGeom>
          <a:noFill/>
          <a:ln w="9525">
            <a:noFill/>
            <a:miter lim="800000"/>
            <a:headEnd/>
            <a:tailEnd/>
          </a:ln>
        </p:spPr>
        <p:txBody>
          <a:bodyPr wrap="square">
            <a:spAutoFit/>
          </a:bodyPr>
          <a:lstStyle/>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Healthcare Services</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Internet Services</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In-Flight Entertainment</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Medical Products </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Life Sciences </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US"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Commodities Trading</a:t>
            </a:r>
            <a:endPar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Chemical Manufacturing</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Industrial Distribution</a:t>
            </a:r>
          </a:p>
          <a:p>
            <a:pPr marL="180975" marR="0" lvl="0" indent="-180975" algn="l" defTabSz="914400" rtl="0" eaLnBrk="0" fontAlgn="base" latinLnBrk="0" hangingPunct="0">
              <a:lnSpc>
                <a:spcPct val="100000"/>
              </a:lnSpc>
              <a:spcBef>
                <a:spcPts val="0"/>
              </a:spcBef>
              <a:spcAft>
                <a:spcPts val="0"/>
              </a:spcAft>
              <a:buClr>
                <a:srgbClr val="6688BB">
                  <a:lumMod val="75000"/>
                </a:srgbClr>
              </a:buClr>
              <a:buSzTx/>
              <a:buFont typeface="Arial" charset="0"/>
              <a:buChar char="•"/>
              <a:tabLst/>
              <a:defRPr/>
            </a:pPr>
            <a:r>
              <a:rPr kumimoji="0" lang="en-GB" sz="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Logistics &amp; Supply Chain</a:t>
            </a:r>
            <a:endParaRPr kumimoji="0" lang="en-GB" sz="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 name="Rectangle 13">
            <a:extLst>
              <a:ext uri="{FF2B5EF4-FFF2-40B4-BE49-F238E27FC236}">
                <a16:creationId xmlns:a16="http://schemas.microsoft.com/office/drawing/2014/main" id="{69AC9FE8-BF04-B1A1-856D-C3ECBDBC89D8}"/>
              </a:ext>
            </a:extLst>
          </p:cNvPr>
          <p:cNvSpPr>
            <a:spLocks noChangeArrowheads="1"/>
          </p:cNvSpPr>
          <p:nvPr/>
        </p:nvSpPr>
        <p:spPr bwMode="auto">
          <a:xfrm>
            <a:off x="4169151" y="7038813"/>
            <a:ext cx="2635814" cy="1054135"/>
          </a:xfrm>
          <a:prstGeom prst="rect">
            <a:avLst/>
          </a:prstGeom>
          <a:noFill/>
          <a:ln w="9525">
            <a:noFill/>
            <a:miter lim="800000"/>
            <a:headEnd/>
            <a:tailEnd/>
          </a:ln>
        </p:spPr>
        <p:txBody>
          <a:bodyPr wrap="square" anchor="t">
            <a:spAutoFit/>
          </a:bodyPr>
          <a:lstStyle/>
          <a:p>
            <a:pPr marL="91440" marR="0" lvl="0" indent="-91440" algn="l" defTabSz="914400" rtl="0" eaLnBrk="0" fontAlgn="base" latinLnBrk="0" hangingPunct="0">
              <a:lnSpc>
                <a:spcPct val="100000"/>
              </a:lnSpc>
              <a:spcBef>
                <a:spcPts val="100"/>
              </a:spcBef>
              <a:spcAft>
                <a:spcPts val="200"/>
              </a:spcAft>
              <a:buClr>
                <a:srgbClr val="6688BB">
                  <a:lumMod val="75000"/>
                </a:srgbClr>
              </a:buClr>
              <a:buSzTx/>
              <a:buFont typeface="Arial"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Business Planning &amp; Strategy</a:t>
            </a:r>
          </a:p>
          <a:p>
            <a:pPr marL="91440" marR="0" lvl="0" indent="-91440" algn="l" defTabSz="914400" rtl="0" eaLnBrk="0" fontAlgn="base" latinLnBrk="0" hangingPunct="0">
              <a:lnSpc>
                <a:spcPct val="100000"/>
              </a:lnSpc>
              <a:spcBef>
                <a:spcPts val="100"/>
              </a:spcBef>
              <a:spcAft>
                <a:spcPts val="200"/>
              </a:spcAft>
              <a:buClr>
                <a:srgbClr val="6688BB">
                  <a:lumMod val="75000"/>
                </a:srgbClr>
              </a:buClr>
              <a:buSzTx/>
              <a:buFont typeface="Arial"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Marketing &amp; Sales Management</a:t>
            </a:r>
          </a:p>
          <a:p>
            <a:pPr marL="91440" marR="0" lvl="0" indent="-91440" algn="l" defTabSz="914400" rtl="0" eaLnBrk="0" fontAlgn="base" latinLnBrk="0" hangingPunct="0">
              <a:lnSpc>
                <a:spcPct val="100000"/>
              </a:lnSpc>
              <a:spcBef>
                <a:spcPts val="100"/>
              </a:spcBef>
              <a:spcAft>
                <a:spcPts val="200"/>
              </a:spcAft>
              <a:buClr>
                <a:srgbClr val="6688BB">
                  <a:lumMod val="75000"/>
                </a:srgbClr>
              </a:buClr>
              <a:buSzTx/>
              <a:buFont typeface="Arial"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Planning, Budgeting &amp; Forecasting</a:t>
            </a:r>
          </a:p>
          <a:p>
            <a:pPr marL="91440" marR="0" lvl="0" indent="-91440" algn="l" defTabSz="914400" rtl="0" eaLnBrk="0" fontAlgn="base" latinLnBrk="0" hangingPunct="0">
              <a:lnSpc>
                <a:spcPct val="100000"/>
              </a:lnSpc>
              <a:spcBef>
                <a:spcPts val="100"/>
              </a:spcBef>
              <a:spcAft>
                <a:spcPts val="200"/>
              </a:spcAft>
              <a:buClr>
                <a:srgbClr val="6688BB">
                  <a:lumMod val="75000"/>
                </a:srgbClr>
              </a:buClr>
              <a:buSzTx/>
              <a:buFont typeface="Arial"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Channel &amp; Pricing Management</a:t>
            </a:r>
          </a:p>
          <a:p>
            <a:pPr marL="91440" marR="0" lvl="0" indent="-91440" algn="l" defTabSz="914400" rtl="0" eaLnBrk="0" fontAlgn="base" latinLnBrk="0" hangingPunct="0">
              <a:lnSpc>
                <a:spcPct val="100000"/>
              </a:lnSpc>
              <a:spcBef>
                <a:spcPts val="100"/>
              </a:spcBef>
              <a:spcAft>
                <a:spcPts val="200"/>
              </a:spcAft>
              <a:buClr>
                <a:srgbClr val="6688BB">
                  <a:lumMod val="75000"/>
                </a:srgbClr>
              </a:buClr>
              <a:buSzTx/>
              <a:buFont typeface="Arial" charset="0"/>
              <a:buChar char="•"/>
              <a:tabLst/>
              <a:defRPr/>
            </a:pPr>
            <a:r>
              <a:rPr kumimoji="0" lang="en-US" sz="105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Campaign &amp; Funnel Analytics</a:t>
            </a:r>
          </a:p>
        </p:txBody>
      </p:sp>
      <p:sp>
        <p:nvSpPr>
          <p:cNvPr id="22" name="Rectangle 17">
            <a:extLst>
              <a:ext uri="{FF2B5EF4-FFF2-40B4-BE49-F238E27FC236}">
                <a16:creationId xmlns:a16="http://schemas.microsoft.com/office/drawing/2014/main" id="{E2D930EA-AA1A-6C01-EBD1-5593D2E0855E}"/>
              </a:ext>
            </a:extLst>
          </p:cNvPr>
          <p:cNvSpPr>
            <a:spLocks noChangeArrowheads="1"/>
          </p:cNvSpPr>
          <p:nvPr/>
        </p:nvSpPr>
        <p:spPr bwMode="auto">
          <a:xfrm>
            <a:off x="1919121" y="3788460"/>
            <a:ext cx="3139188" cy="336811"/>
          </a:xfrm>
          <a:prstGeom prst="roundRect">
            <a:avLst/>
          </a:prstGeom>
          <a:solidFill>
            <a:schemeClr val="accent6">
              <a:alpha val="75000"/>
            </a:schemeClr>
          </a:solidFill>
          <a:ln w="3175" algn="ctr">
            <a:noFill/>
            <a:miter lim="800000"/>
            <a:headEnd/>
            <a:tailEnd/>
          </a:ln>
        </p:spPr>
        <p:txBody>
          <a:bodyPr wrap="none" lIns="36000" tIns="36000" rIns="36000" bIns="36000" anchor="ctr"/>
          <a:lstStyle/>
          <a:p>
            <a:pPr marL="195263" marR="0" lvl="0" indent="-195263" algn="ctr"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Career Evolution</a:t>
            </a:r>
          </a:p>
        </p:txBody>
      </p:sp>
      <p:grpSp>
        <p:nvGrpSpPr>
          <p:cNvPr id="4" name="Group 3">
            <a:extLst>
              <a:ext uri="{FF2B5EF4-FFF2-40B4-BE49-F238E27FC236}">
                <a16:creationId xmlns:a16="http://schemas.microsoft.com/office/drawing/2014/main" id="{0EE31CF6-4C07-2F54-2FF7-BED26DB86800}"/>
              </a:ext>
            </a:extLst>
          </p:cNvPr>
          <p:cNvGrpSpPr/>
          <p:nvPr/>
        </p:nvGrpSpPr>
        <p:grpSpPr>
          <a:xfrm>
            <a:off x="5327640" y="1188180"/>
            <a:ext cx="6497987" cy="4843801"/>
            <a:chOff x="5243831" y="1062345"/>
            <a:chExt cx="6497987" cy="4843801"/>
          </a:xfrm>
        </p:grpSpPr>
        <p:sp>
          <p:nvSpPr>
            <p:cNvPr id="82" name="Rectangle: Rounded Corners 81">
              <a:extLst>
                <a:ext uri="{FF2B5EF4-FFF2-40B4-BE49-F238E27FC236}">
                  <a16:creationId xmlns:a16="http://schemas.microsoft.com/office/drawing/2014/main" id="{827C1CF2-D841-9180-767F-A4C984722910}"/>
                </a:ext>
              </a:extLst>
            </p:cNvPr>
            <p:cNvSpPr/>
            <p:nvPr/>
          </p:nvSpPr>
          <p:spPr>
            <a:xfrm>
              <a:off x="5243831" y="1400961"/>
              <a:ext cx="5828390" cy="4505185"/>
            </a:xfrm>
            <a:prstGeom prst="roundRect">
              <a:avLst>
                <a:gd name="adj" fmla="val 3017"/>
              </a:avLst>
            </a:prstGeom>
            <a:solidFill>
              <a:schemeClr val="accent1">
                <a:lumMod val="20000"/>
                <a:lumOff val="80000"/>
                <a:alpha val="20000"/>
              </a:schemeClr>
            </a:solidFill>
            <a:ln w="190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7">
              <a:extLst>
                <a:ext uri="{FF2B5EF4-FFF2-40B4-BE49-F238E27FC236}">
                  <a16:creationId xmlns:a16="http://schemas.microsoft.com/office/drawing/2014/main" id="{7792A276-DEE1-46A6-D773-450BB58962FF}"/>
                </a:ext>
              </a:extLst>
            </p:cNvPr>
            <p:cNvSpPr>
              <a:spLocks noChangeArrowheads="1"/>
            </p:cNvSpPr>
            <p:nvPr/>
          </p:nvSpPr>
          <p:spPr bwMode="auto">
            <a:xfrm>
              <a:off x="5650550" y="2165852"/>
              <a:ext cx="2950706" cy="377455"/>
            </a:xfrm>
            <a:prstGeom prst="homePlate">
              <a:avLst/>
            </a:prstGeom>
            <a:solidFill>
              <a:srgbClr val="0070C0">
                <a:alpha val="79000"/>
              </a:srgbClr>
            </a:solidFill>
            <a:ln w="3175" algn="ctr">
              <a:noFill/>
              <a:miter lim="800000"/>
              <a:headEnd/>
              <a:tailEnd/>
            </a:ln>
          </p:spPr>
          <p:txBody>
            <a:bodyPr wrap="none" lIns="36000" tIns="36000" rIns="36000" bIns="36000" anchor="ctr"/>
            <a:lstStyle/>
            <a:p>
              <a:pPr marL="195263" marR="0" lvl="0" indent="-195263" algn="l"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Bridging the Business and the </a:t>
              </a:r>
            </a:p>
          </p:txBody>
        </p:sp>
        <p:sp>
          <p:nvSpPr>
            <p:cNvPr id="8" name="Rectangle 18">
              <a:extLst>
                <a:ext uri="{FF2B5EF4-FFF2-40B4-BE49-F238E27FC236}">
                  <a16:creationId xmlns:a16="http://schemas.microsoft.com/office/drawing/2014/main" id="{7EB19EC5-F3D0-1377-5688-4EACDD8CB846}"/>
                </a:ext>
              </a:extLst>
            </p:cNvPr>
            <p:cNvSpPr>
              <a:spLocks noChangeArrowheads="1"/>
            </p:cNvSpPr>
            <p:nvPr/>
          </p:nvSpPr>
          <p:spPr bwMode="auto">
            <a:xfrm>
              <a:off x="6043839" y="3812354"/>
              <a:ext cx="5044337" cy="1090449"/>
            </a:xfrm>
            <a:prstGeom prst="rect">
              <a:avLst/>
            </a:prstGeom>
            <a:noFill/>
            <a:ln w="3175">
              <a:noFill/>
              <a:miter lim="800000"/>
              <a:headEnd/>
              <a:tailEnd/>
            </a:ln>
          </p:spPr>
          <p:txBody>
            <a:bodyPr lIns="36000" tIns="36000" rIns="36000" bIns="36000"/>
            <a:lstStyle/>
            <a:p>
              <a:pPr marL="0" marR="0" lvl="0" indent="0" algn="l" defTabSz="914400" rtl="0" eaLnBrk="0" fontAlgn="base" latinLnBrk="0" hangingPunct="0">
                <a:lnSpc>
                  <a:spcPct val="150000"/>
                </a:lnSpc>
                <a:spcBef>
                  <a:spcPct val="0"/>
                </a:spcBef>
                <a:spcAft>
                  <a:spcPct val="0"/>
                </a:spcAft>
                <a:buClr>
                  <a:srgbClr val="339933"/>
                </a:buClr>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10+ years of Business Intelligence, Analytics &amp; Reporting</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Data Engineering, Data Modeling &amp; Governance</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Enterprise Reporting, Dashboard Design &amp; Data Visualization</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Power BI SME</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457200" marR="0" lvl="1" indent="0" algn="l" defTabSz="914400" rtl="0" eaLnBrk="0" fontAlgn="base" latinLnBrk="0" hangingPunct="0">
                <a:lnSpc>
                  <a:spcPct val="100000"/>
                </a:lnSpc>
                <a:spcBef>
                  <a:spcPts val="300"/>
                </a:spcBef>
                <a:spcAft>
                  <a:spcPct val="0"/>
                </a:spcAft>
                <a:buClr>
                  <a:srgbClr val="339933"/>
                </a:buClr>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400" b="0" i="0" u="none" strike="noStrike" kern="1200" cap="none" spc="0" normalizeH="0" baseline="0" noProof="0" dirty="0">
                  <a:ln>
                    <a:noFill/>
                  </a:ln>
                  <a:solidFill>
                    <a:srgbClr val="4472C4"/>
                  </a:solidFill>
                  <a:effectLst/>
                  <a:uLnTx/>
                  <a:uFillTx/>
                  <a:latin typeface="Segoe UI Semibold" panose="020B0702040204020203" pitchFamily="34" charset="0"/>
                  <a:ea typeface="+mn-ea"/>
                  <a:cs typeface="Segoe UI Semibold" panose="020B0702040204020203" pitchFamily="34" charset="0"/>
                </a:rPr>
                <a:t>MCSE - Data Management &amp; Analytics</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pic>
          <p:nvPicPr>
            <p:cNvPr id="1030" name="Picture 6" descr="Man Doing Side Split Silhouette PNG &amp; SVG Design For T-Shirts">
              <a:extLst>
                <a:ext uri="{FF2B5EF4-FFF2-40B4-BE49-F238E27FC236}">
                  <a16:creationId xmlns:a16="http://schemas.microsoft.com/office/drawing/2014/main" id="{B333C889-DBA3-30F4-7098-E96D61FF2BF3}"/>
                </a:ext>
              </a:extLst>
            </p:cNvPr>
            <p:cNvPicPr>
              <a:picLocks noChangeAspect="1" noChangeArrowheads="1"/>
            </p:cNvPicPr>
            <p:nvPr/>
          </p:nvPicPr>
          <p:blipFill>
            <a:blip r:embed="rId23">
              <a:grayscl/>
              <a:extLst>
                <a:ext uri="{BEBA8EAE-BF5A-486C-A8C5-ECC9F3942E4B}">
                  <a14:imgProps xmlns:a14="http://schemas.microsoft.com/office/drawing/2010/main">
                    <a14:imgLayer r:embed="rId24">
                      <a14:imgEffect>
                        <a14:sharpenSoften amount="100000"/>
                      </a14:imgEffect>
                      <a14:imgEffect>
                        <a14:colorTemperature colorTemp="1500"/>
                      </a14:imgEffect>
                      <a14:imgEffect>
                        <a14:saturation sat="399000"/>
                      </a14:imgEffect>
                      <a14:imgEffect>
                        <a14:brightnessContrast bright="56000" contrast="-100000"/>
                      </a14:imgEffect>
                    </a14:imgLayer>
                  </a14:imgProps>
                </a:ext>
                <a:ext uri="{28A0092B-C50C-407E-A947-70E740481C1C}">
                  <a14:useLocalDpi xmlns:a14="http://schemas.microsoft.com/office/drawing/2010/main" val="0"/>
                </a:ext>
              </a:extLst>
            </a:blip>
            <a:srcRect/>
            <a:stretch>
              <a:fillRect/>
            </a:stretch>
          </p:blipFill>
          <p:spPr bwMode="auto">
            <a:xfrm>
              <a:off x="7691997" y="1062345"/>
              <a:ext cx="1718309" cy="1652735"/>
            </a:xfrm>
            <a:prstGeom prst="rect">
              <a:avLst/>
            </a:prstGeom>
            <a:noFill/>
            <a:scene3d>
              <a:camera prst="orthographicFront">
                <a:rot lat="21599971" lon="299984" rev="0"/>
              </a:camera>
              <a:lightRig rig="threePt" dir="t"/>
            </a:scene3d>
            <a:extLst>
              <a:ext uri="{909E8E84-426E-40DD-AFC4-6F175D3DCCD1}">
                <a14:hiddenFill xmlns:a14="http://schemas.microsoft.com/office/drawing/2010/main">
                  <a:solidFill>
                    <a:srgbClr val="FFFFFF"/>
                  </a:solidFill>
                </a14:hiddenFill>
              </a:ext>
            </a:extLst>
          </p:spPr>
        </p:pic>
        <p:sp>
          <p:nvSpPr>
            <p:cNvPr id="20" name="Rectangle 17">
              <a:extLst>
                <a:ext uri="{FF2B5EF4-FFF2-40B4-BE49-F238E27FC236}">
                  <a16:creationId xmlns:a16="http://schemas.microsoft.com/office/drawing/2014/main" id="{15899A00-3009-CDBA-C4D9-5C7199CF9A96}"/>
                </a:ext>
              </a:extLst>
            </p:cNvPr>
            <p:cNvSpPr>
              <a:spLocks noChangeArrowheads="1"/>
            </p:cNvSpPr>
            <p:nvPr/>
          </p:nvSpPr>
          <p:spPr bwMode="auto">
            <a:xfrm rot="395586">
              <a:off x="8486727" y="2173578"/>
              <a:ext cx="558528" cy="377455"/>
            </a:xfrm>
            <a:prstGeom prst="chevron">
              <a:avLst/>
            </a:prstGeom>
            <a:solidFill>
              <a:srgbClr val="0070C0">
                <a:alpha val="79000"/>
              </a:srgbClr>
            </a:solidFill>
            <a:ln w="3175" algn="ctr">
              <a:noFill/>
              <a:miter lim="800000"/>
              <a:headEnd/>
              <a:tailEnd/>
            </a:ln>
          </p:spPr>
          <p:txBody>
            <a:bodyPr wrap="none" lIns="36000" tIns="36000" rIns="36000" bIns="36000" anchor="ctr"/>
            <a:lstStyle/>
            <a:p>
              <a:pPr marL="195263" marR="0" lvl="0" indent="-195263" algn="l"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IT</a:t>
              </a:r>
            </a:p>
          </p:txBody>
        </p:sp>
        <p:sp>
          <p:nvSpPr>
            <p:cNvPr id="23" name="Rectangle 18">
              <a:extLst>
                <a:ext uri="{FF2B5EF4-FFF2-40B4-BE49-F238E27FC236}">
                  <a16:creationId xmlns:a16="http://schemas.microsoft.com/office/drawing/2014/main" id="{F6D95B61-A8E8-FCA1-2431-1E3C96B11973}"/>
                </a:ext>
              </a:extLst>
            </p:cNvPr>
            <p:cNvSpPr>
              <a:spLocks noChangeArrowheads="1"/>
            </p:cNvSpPr>
            <p:nvPr/>
          </p:nvSpPr>
          <p:spPr bwMode="auto">
            <a:xfrm>
              <a:off x="5711721" y="2850905"/>
              <a:ext cx="6030097" cy="2804828"/>
            </a:xfrm>
            <a:prstGeom prst="rect">
              <a:avLst/>
            </a:prstGeom>
            <a:noFill/>
            <a:ln w="3175">
              <a:noFill/>
              <a:miter lim="800000"/>
              <a:headEnd/>
              <a:tailEnd/>
            </a:ln>
          </p:spPr>
          <p:txBody>
            <a:bodyPr lIns="36000" tIns="36000" rIns="36000" bIns="36000"/>
            <a:lstStyle/>
            <a:p>
              <a:pPr marL="0" marR="0" lvl="0" indent="0" algn="l" defTabSz="914400" rtl="0" eaLnBrk="0" fontAlgn="base" latinLnBrk="0" hangingPunct="0">
                <a:lnSpc>
                  <a:spcPct val="150000"/>
                </a:lnSpc>
                <a:spcBef>
                  <a:spcPct val="0"/>
                </a:spcBef>
                <a:spcAft>
                  <a:spcPct val="0"/>
                </a:spcAft>
                <a:buClr>
                  <a:srgbClr val="339933"/>
                </a:buClr>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15+ years of functional business experience </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Marketing, Sales and Operations Management </a:t>
              </a:r>
            </a:p>
            <a:p>
              <a:pPr marL="628650" marR="0" lvl="1" indent="-171450" algn="l" defTabSz="914400" rtl="0" eaLnBrk="0" fontAlgn="base" latinLnBrk="0" hangingPunct="0">
                <a:lnSpc>
                  <a:spcPct val="100000"/>
                </a:lnSpc>
                <a:spcBef>
                  <a:spcPts val="300"/>
                </a:spcBef>
                <a:spcAft>
                  <a:spcPct val="0"/>
                </a:spcAft>
                <a:buClr>
                  <a:srgbClr val="339933"/>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In Technical, B2B and data-intensive environments</a:t>
              </a:r>
            </a:p>
            <a:p>
              <a:pPr marL="0" marR="0" lvl="0" indent="0" algn="l" defTabSz="914400" rtl="0" eaLnBrk="0" fontAlgn="base" latinLnBrk="0" hangingPunct="0">
                <a:lnSpc>
                  <a:spcPct val="150000"/>
                </a:lnSpc>
                <a:spcBef>
                  <a:spcPct val="0"/>
                </a:spcBef>
                <a:spcAft>
                  <a:spcPct val="0"/>
                </a:spcAft>
                <a:buClr>
                  <a:srgbClr val="339933"/>
                </a:buClr>
                <a:buSzTx/>
                <a:buFontTx/>
                <a:buNone/>
                <a:tabLst/>
                <a:defRPr/>
              </a:pPr>
              <a:endParaRPr kumimoji="0" lang="en-US" sz="9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0" fontAlgn="base" latinLnBrk="0" hangingPunct="0">
                <a:lnSpc>
                  <a:spcPct val="150000"/>
                </a:lnSpc>
                <a:spcBef>
                  <a:spcPct val="0"/>
                </a:spcBef>
                <a:spcAft>
                  <a:spcPct val="0"/>
                </a:spcAft>
                <a:buClr>
                  <a:srgbClr val="339933"/>
                </a:buClr>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0" fontAlgn="base" latinLnBrk="0" hangingPunct="0">
                <a:lnSpc>
                  <a:spcPct val="150000"/>
                </a:lnSpc>
                <a:spcBef>
                  <a:spcPct val="0"/>
                </a:spcBef>
                <a:spcAft>
                  <a:spcPct val="0"/>
                </a:spcAft>
                <a:buClr>
                  <a:srgbClr val="339933"/>
                </a:buClr>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0" fontAlgn="base" latinLnBrk="0" hangingPunct="0">
                <a:lnSpc>
                  <a:spcPct val="150000"/>
                </a:lnSpc>
                <a:spcBef>
                  <a:spcPct val="0"/>
                </a:spcBef>
                <a:spcAft>
                  <a:spcPct val="0"/>
                </a:spcAft>
                <a:buClr>
                  <a:srgbClr val="339933"/>
                </a:buClr>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0" fontAlgn="base" latinLnBrk="0" hangingPunct="0">
                <a:lnSpc>
                  <a:spcPct val="150000"/>
                </a:lnSpc>
                <a:spcBef>
                  <a:spcPct val="0"/>
                </a:spcBef>
                <a:spcAft>
                  <a:spcPct val="0"/>
                </a:spcAft>
                <a:buClr>
                  <a:srgbClr val="339933"/>
                </a:buClr>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0" fontAlgn="base" latinLnBrk="0" hangingPunct="0">
                <a:lnSpc>
                  <a:spcPct val="150000"/>
                </a:lnSpc>
                <a:spcBef>
                  <a:spcPct val="0"/>
                </a:spcBef>
                <a:spcAft>
                  <a:spcPct val="0"/>
                </a:spcAft>
                <a:buClr>
                  <a:srgbClr val="339933"/>
                </a:buClr>
                <a:buSzTx/>
                <a:buFontTx/>
                <a:buNone/>
                <a:tabLst/>
                <a:defRPr/>
              </a:pPr>
              <a:endParaRPr kumimoji="0" lang="en-US" sz="11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0" fontAlgn="base" latinLnBrk="0" hangingPunct="0">
                <a:lnSpc>
                  <a:spcPct val="100000"/>
                </a:lnSpc>
                <a:spcBef>
                  <a:spcPct val="0"/>
                </a:spcBef>
                <a:spcAft>
                  <a:spcPct val="0"/>
                </a:spcAft>
                <a:buClr>
                  <a:srgbClr val="339933"/>
                </a:buClr>
                <a:buSzTx/>
                <a:buFontTx/>
                <a:buNone/>
                <a:tabLst/>
                <a:defRPr/>
              </a:pPr>
              <a:r>
                <a:rPr kumimoji="0" lang="en-US" sz="1400" b="0" i="0" u="none" strike="noStrike" kern="1200" cap="none" spc="0" normalizeH="0" baseline="0" noProof="0" dirty="0">
                  <a:ln>
                    <a:noFill/>
                  </a:ln>
                  <a:solidFill>
                    <a:srgbClr val="4472C4"/>
                  </a:solidFill>
                  <a:effectLst/>
                  <a:uLnTx/>
                  <a:uFillTx/>
                  <a:latin typeface="Segoe UI Semibold" panose="020B0702040204020203" pitchFamily="34" charset="0"/>
                  <a:ea typeface="+mn-ea"/>
                  <a:cs typeface="Segoe UI Semibold" panose="020B0702040204020203" pitchFamily="34" charset="0"/>
                </a:rPr>
                <a:t>Georgetown University MBA</a:t>
              </a:r>
            </a:p>
          </p:txBody>
        </p:sp>
        <p:sp>
          <p:nvSpPr>
            <p:cNvPr id="2" name="Rectangle 17">
              <a:extLst>
                <a:ext uri="{FF2B5EF4-FFF2-40B4-BE49-F238E27FC236}">
                  <a16:creationId xmlns:a16="http://schemas.microsoft.com/office/drawing/2014/main" id="{2E9C06AA-D455-2BEF-CE9E-657F11B807BD}"/>
                </a:ext>
              </a:extLst>
            </p:cNvPr>
            <p:cNvSpPr>
              <a:spLocks noChangeArrowheads="1"/>
            </p:cNvSpPr>
            <p:nvPr/>
          </p:nvSpPr>
          <p:spPr bwMode="auto">
            <a:xfrm>
              <a:off x="8979906" y="2166709"/>
              <a:ext cx="1341432" cy="377455"/>
            </a:xfrm>
            <a:prstGeom prst="chevron">
              <a:avLst/>
            </a:prstGeom>
            <a:solidFill>
              <a:srgbClr val="0070C0">
                <a:alpha val="79000"/>
              </a:srgbClr>
            </a:solidFill>
            <a:ln w="3175" algn="ctr">
              <a:noFill/>
              <a:miter lim="800000"/>
              <a:headEnd/>
              <a:tailEnd/>
            </a:ln>
          </p:spPr>
          <p:txBody>
            <a:bodyPr wrap="none" lIns="36000" tIns="36000" rIns="36000" bIns="36000" anchor="ctr"/>
            <a:lstStyle/>
            <a:p>
              <a:pPr marL="195263" marR="0" lvl="0" indent="-195263" algn="l" defTabSz="914400" rtl="0" eaLnBrk="0" fontAlgn="auto" latinLnBrk="0" hangingPunct="0">
                <a:lnSpc>
                  <a:spcPct val="100000"/>
                </a:lnSpc>
                <a:spcBef>
                  <a:spcPts val="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functions</a:t>
              </a:r>
            </a:p>
          </p:txBody>
        </p:sp>
      </p:grpSp>
    </p:spTree>
    <p:extLst>
      <p:ext uri="{BB962C8B-B14F-4D97-AF65-F5344CB8AC3E}">
        <p14:creationId xmlns:p14="http://schemas.microsoft.com/office/powerpoint/2010/main" val="2935459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39E469-AF41-4E5B-85E8-D16D0DC8088A}"/>
              </a:ext>
            </a:extLst>
          </p:cNvPr>
          <p:cNvSpPr txBox="1"/>
          <p:nvPr/>
        </p:nvSpPr>
        <p:spPr>
          <a:xfrm>
            <a:off x="718934" y="1274041"/>
            <a:ext cx="7661637" cy="92025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Power BI generates date hierarchies when dates are added to visuals</a:t>
            </a:r>
          </a:p>
          <a:p>
            <a:pPr marL="640080" lvl="1" indent="-274320">
              <a:lnSpc>
                <a:spcPct val="90000"/>
              </a:lnSpc>
              <a:spcBef>
                <a:spcPts val="600"/>
              </a:spcBef>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End user can then drill from Year, Quarter, Month to Day.</a:t>
            </a:r>
          </a:p>
        </p:txBody>
      </p:sp>
      <p:sp>
        <p:nvSpPr>
          <p:cNvPr id="9" name="TextBox 8">
            <a:extLst>
              <a:ext uri="{FF2B5EF4-FFF2-40B4-BE49-F238E27FC236}">
                <a16:creationId xmlns:a16="http://schemas.microsoft.com/office/drawing/2014/main" id="{9CAF15BD-079C-4451-9B45-3E4DA321D4EB}"/>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Title 2">
            <a:extLst>
              <a:ext uri="{FF2B5EF4-FFF2-40B4-BE49-F238E27FC236}">
                <a16:creationId xmlns:a16="http://schemas.microsoft.com/office/drawing/2014/main" id="{AC8CA59B-9C0F-33F0-9C5D-3BC685EF3F2A}"/>
              </a:ext>
            </a:extLst>
          </p:cNvPr>
          <p:cNvSpPr>
            <a:spLocks noGrp="1"/>
          </p:cNvSpPr>
          <p:nvPr>
            <p:ph type="title"/>
          </p:nvPr>
        </p:nvSpPr>
        <p:spPr/>
        <p:txBody>
          <a:bodyPr/>
          <a:lstStyle/>
          <a:p>
            <a:r>
              <a:rPr kumimoji="0" lang="en-US" sz="3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Hierarchies</a:t>
            </a:r>
            <a:br>
              <a:rPr kumimoji="0" lang="en-US" sz="3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br>
            <a:endParaRPr lang="en-US" sz="3200" dirty="0">
              <a:solidFill>
                <a:schemeClr val="tx1"/>
              </a:solidFill>
            </a:endParaRPr>
          </a:p>
        </p:txBody>
      </p:sp>
      <p:pic>
        <p:nvPicPr>
          <p:cNvPr id="17" name="Picture 16">
            <a:extLst>
              <a:ext uri="{FF2B5EF4-FFF2-40B4-BE49-F238E27FC236}">
                <a16:creationId xmlns:a16="http://schemas.microsoft.com/office/drawing/2014/main" id="{31B0006B-09EF-C730-7EDD-BF9D132C6342}"/>
              </a:ext>
            </a:extLst>
          </p:cNvPr>
          <p:cNvPicPr>
            <a:picLocks noChangeAspect="1"/>
          </p:cNvPicPr>
          <p:nvPr/>
        </p:nvPicPr>
        <p:blipFill rotWithShape="1">
          <a:blip r:embed="rId3"/>
          <a:srcRect l="1508" r="-1508"/>
          <a:stretch/>
        </p:blipFill>
        <p:spPr>
          <a:xfrm>
            <a:off x="7359090" y="2540462"/>
            <a:ext cx="4691035" cy="3911989"/>
          </a:xfrm>
          <a:prstGeom prst="rect">
            <a:avLst/>
          </a:prstGeom>
        </p:spPr>
      </p:pic>
      <p:pic>
        <p:nvPicPr>
          <p:cNvPr id="15" name="Picture 14">
            <a:extLst>
              <a:ext uri="{FF2B5EF4-FFF2-40B4-BE49-F238E27FC236}">
                <a16:creationId xmlns:a16="http://schemas.microsoft.com/office/drawing/2014/main" id="{13010473-32D2-EA90-EA75-0E4F0F666ADE}"/>
              </a:ext>
            </a:extLst>
          </p:cNvPr>
          <p:cNvPicPr>
            <a:picLocks noChangeAspect="1"/>
          </p:cNvPicPr>
          <p:nvPr/>
        </p:nvPicPr>
        <p:blipFill rotWithShape="1">
          <a:blip r:embed="rId4"/>
          <a:srcRect l="3152" t="580" r="6600" b="-580"/>
          <a:stretch/>
        </p:blipFill>
        <p:spPr>
          <a:xfrm>
            <a:off x="10523718" y="3563740"/>
            <a:ext cx="1526407" cy="2310365"/>
          </a:xfrm>
          <a:prstGeom prst="rect">
            <a:avLst/>
          </a:prstGeom>
          <a:ln>
            <a:solidFill>
              <a:schemeClr val="tx1"/>
            </a:solidFill>
          </a:ln>
        </p:spPr>
      </p:pic>
      <p:sp>
        <p:nvSpPr>
          <p:cNvPr id="18" name="TextBox 17">
            <a:extLst>
              <a:ext uri="{FF2B5EF4-FFF2-40B4-BE49-F238E27FC236}">
                <a16:creationId xmlns:a16="http://schemas.microsoft.com/office/drawing/2014/main" id="{E7158A46-A6B7-A7B2-B0D8-CE18FD6515B7}"/>
              </a:ext>
            </a:extLst>
          </p:cNvPr>
          <p:cNvSpPr txBox="1"/>
          <p:nvPr/>
        </p:nvSpPr>
        <p:spPr>
          <a:xfrm>
            <a:off x="718934" y="2322713"/>
            <a:ext cx="6303659" cy="2816156"/>
          </a:xfrm>
          <a:prstGeom prst="rect">
            <a:avLst/>
          </a:prstGeom>
          <a:noFill/>
        </p:spPr>
        <p:txBody>
          <a:bodyPr wrap="square" lIns="182880" tIns="146304" rIns="182880" bIns="146304" rtlCol="0">
            <a:spAutoFit/>
          </a:bodyPr>
          <a:lstStyle/>
          <a:p>
            <a:pPr marL="342900" indent="-342900">
              <a:lnSpc>
                <a:spcPct val="90000"/>
              </a:lnSpc>
              <a:spcBef>
                <a:spcPts val="1200"/>
              </a:spcBef>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Custom hierarchies can be created by right clicking on each hierarchy item in the right most pane of each views.</a:t>
            </a:r>
          </a:p>
          <a:p>
            <a:pPr marL="342900" indent="-342900">
              <a:lnSpc>
                <a:spcPct val="90000"/>
              </a:lnSpc>
              <a:spcBef>
                <a:spcPts val="1200"/>
              </a:spcBef>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Creating and especially modifying a hierarchy in the Model View is highly recommended</a:t>
            </a:r>
          </a:p>
          <a:p>
            <a:pPr marL="640080" lvl="1" indent="-274320">
              <a:spcBef>
                <a:spcPts val="600"/>
              </a:spcBef>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Hierarchy can be surfaced and created both in the Data pane and within each tables of the model</a:t>
            </a:r>
          </a:p>
          <a:p>
            <a:pPr marL="640080" lvl="1" indent="-274320">
              <a:spcBef>
                <a:spcPts val="600"/>
              </a:spcBef>
              <a:spcAft>
                <a:spcPts val="600"/>
              </a:spcAft>
              <a:buSzPct val="80000"/>
              <a:buFont typeface="Courier New" panose="02070309020205020404" pitchFamily="49" charset="0"/>
              <a:buChar char="o"/>
            </a:pPr>
            <a:r>
              <a:rPr lang="en-US" sz="1600" dirty="0">
                <a:latin typeface="Segoe UI Light" panose="020B0502040204020203" pitchFamily="34" charset="0"/>
                <a:cs typeface="Segoe UI Light" panose="020B0502040204020203" pitchFamily="34" charset="0"/>
              </a:rPr>
              <a:t>The Hierarchy menu in the properties pane of the Model view greatly facilitates the tasks</a:t>
            </a:r>
          </a:p>
        </p:txBody>
      </p:sp>
      <p:pic>
        <p:nvPicPr>
          <p:cNvPr id="20" name="Picture 19">
            <a:extLst>
              <a:ext uri="{FF2B5EF4-FFF2-40B4-BE49-F238E27FC236}">
                <a16:creationId xmlns:a16="http://schemas.microsoft.com/office/drawing/2014/main" id="{F1DA023E-0610-AC1E-8BD7-642EF2B29C71}"/>
              </a:ext>
            </a:extLst>
          </p:cNvPr>
          <p:cNvPicPr>
            <a:picLocks noChangeAspect="1"/>
          </p:cNvPicPr>
          <p:nvPr/>
        </p:nvPicPr>
        <p:blipFill>
          <a:blip r:embed="rId5"/>
          <a:stretch>
            <a:fillRect/>
          </a:stretch>
        </p:blipFill>
        <p:spPr>
          <a:xfrm>
            <a:off x="7359090" y="1892927"/>
            <a:ext cx="4637838" cy="692339"/>
          </a:xfrm>
          <a:prstGeom prst="rect">
            <a:avLst/>
          </a:prstGeom>
        </p:spPr>
      </p:pic>
      <p:sp>
        <p:nvSpPr>
          <p:cNvPr id="21" name="Rectangle: Rounded Corners 20">
            <a:extLst>
              <a:ext uri="{FF2B5EF4-FFF2-40B4-BE49-F238E27FC236}">
                <a16:creationId xmlns:a16="http://schemas.microsoft.com/office/drawing/2014/main" id="{B2457C94-20AF-EA9A-784E-E78282051219}"/>
              </a:ext>
            </a:extLst>
          </p:cNvPr>
          <p:cNvSpPr/>
          <p:nvPr/>
        </p:nvSpPr>
        <p:spPr>
          <a:xfrm>
            <a:off x="7359090" y="1946093"/>
            <a:ext cx="965607" cy="438567"/>
          </a:xfrm>
          <a:prstGeom prst="roundRect">
            <a:avLst/>
          </a:prstGeom>
          <a:noFill/>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5E8BED6-D6C5-7B13-91CF-B34A4476E814}"/>
              </a:ext>
            </a:extLst>
          </p:cNvPr>
          <p:cNvSpPr/>
          <p:nvPr/>
        </p:nvSpPr>
        <p:spPr>
          <a:xfrm>
            <a:off x="9610954" y="1892927"/>
            <a:ext cx="820522" cy="403166"/>
          </a:xfrm>
          <a:prstGeom prst="roundRect">
            <a:avLst/>
          </a:prstGeom>
          <a:noFill/>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8670A5A2-6B33-5EED-6C2D-9B543E0F1C81}"/>
              </a:ext>
            </a:extLst>
          </p:cNvPr>
          <p:cNvSpPr/>
          <p:nvPr/>
        </p:nvSpPr>
        <p:spPr>
          <a:xfrm>
            <a:off x="10501773" y="3563740"/>
            <a:ext cx="1063558" cy="403166"/>
          </a:xfrm>
          <a:prstGeom prst="roundRect">
            <a:avLst/>
          </a:prstGeom>
          <a:noFill/>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6B82001-C44B-CD42-5676-0092BAD9ACBD}"/>
              </a:ext>
            </a:extLst>
          </p:cNvPr>
          <p:cNvSpPr/>
          <p:nvPr/>
        </p:nvSpPr>
        <p:spPr>
          <a:xfrm>
            <a:off x="7359090" y="4517339"/>
            <a:ext cx="2251864" cy="1935112"/>
          </a:xfrm>
          <a:prstGeom prst="roundRect">
            <a:avLst/>
          </a:prstGeom>
          <a:noFill/>
          <a:ln w="28575">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695543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Sort By Column</a:t>
            </a:r>
          </a:p>
        </p:txBody>
      </p:sp>
      <p:sp>
        <p:nvSpPr>
          <p:cNvPr id="2" name="TextBox 1">
            <a:extLst>
              <a:ext uri="{FF2B5EF4-FFF2-40B4-BE49-F238E27FC236}">
                <a16:creationId xmlns:a16="http://schemas.microsoft.com/office/drawing/2014/main" id="{7CB2A155-9692-4588-9930-1192B4176CB7}"/>
              </a:ext>
            </a:extLst>
          </p:cNvPr>
          <p:cNvSpPr txBox="1"/>
          <p:nvPr/>
        </p:nvSpPr>
        <p:spPr>
          <a:xfrm>
            <a:off x="662847" y="2028011"/>
            <a:ext cx="6184179" cy="2111347"/>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Enable sorting one text field by another (numeric) field</a:t>
            </a:r>
          </a:p>
          <a:p>
            <a:pPr>
              <a:lnSpc>
                <a:spcPct val="90000"/>
              </a:lnSpc>
              <a:spcAft>
                <a:spcPts val="600"/>
              </a:spcAft>
            </a:pPr>
            <a:endParaRPr lang="en-US" sz="2400" dirty="0">
              <a:latin typeface="Segoe UI Light" panose="020B0502040204020203" pitchFamily="34" charset="0"/>
              <a:cs typeface="Segoe UI Light" panose="020B0502040204020203" pitchFamily="34" charset="0"/>
            </a:endParaRPr>
          </a:p>
          <a:p>
            <a:pPr marL="342900" indent="-342900">
              <a:lnSpc>
                <a:spcPct val="90000"/>
              </a:lnSpc>
              <a:spcAft>
                <a:spcPts val="600"/>
              </a:spcAf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Both columns must have the same number of distinct values</a:t>
            </a:r>
            <a:endParaRPr lang="en-US" sz="2000" dirty="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E854047B-3F91-4A98-8CE1-BBF2E14406CF}"/>
              </a:ext>
            </a:extLst>
          </p:cNvPr>
          <p:cNvPicPr>
            <a:picLocks noChangeAspect="1"/>
          </p:cNvPicPr>
          <p:nvPr/>
        </p:nvPicPr>
        <p:blipFill>
          <a:blip r:embed="rId3"/>
          <a:stretch>
            <a:fillRect/>
          </a:stretch>
        </p:blipFill>
        <p:spPr>
          <a:xfrm>
            <a:off x="7285846" y="1717152"/>
            <a:ext cx="3098959" cy="2813195"/>
          </a:xfrm>
          <a:prstGeom prst="rect">
            <a:avLst/>
          </a:prstGeom>
        </p:spPr>
      </p:pic>
      <p:sp>
        <p:nvSpPr>
          <p:cNvPr id="4" name="TextBox 3">
            <a:extLst>
              <a:ext uri="{FF2B5EF4-FFF2-40B4-BE49-F238E27FC236}">
                <a16:creationId xmlns:a16="http://schemas.microsoft.com/office/drawing/2014/main" id="{B60026CD-4FC0-4201-A93D-3B4F0A44FBC1}"/>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Title 7">
            <a:extLst>
              <a:ext uri="{FF2B5EF4-FFF2-40B4-BE49-F238E27FC236}">
                <a16:creationId xmlns:a16="http://schemas.microsoft.com/office/drawing/2014/main" id="{93164625-CCF2-E406-3944-0BFC905DA1DB}"/>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tabLst/>
              <a:defRPr/>
            </a:pPr>
            <a:r>
              <a:rPr kumimoji="0" lang="en-US" sz="3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Sort By Column</a:t>
            </a:r>
          </a:p>
        </p:txBody>
      </p:sp>
    </p:spTree>
    <p:extLst>
      <p:ext uri="{BB962C8B-B14F-4D97-AF65-F5344CB8AC3E}">
        <p14:creationId xmlns:p14="http://schemas.microsoft.com/office/powerpoint/2010/main" val="25116960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6F25FA-D9EC-4577-8924-DC535B2DF889}"/>
              </a:ext>
            </a:extLst>
          </p:cNvPr>
          <p:cNvSpPr txBox="1"/>
          <p:nvPr/>
        </p:nvSpPr>
        <p:spPr>
          <a:xfrm>
            <a:off x="472965" y="524782"/>
            <a:ext cx="6117020" cy="769441"/>
          </a:xfrm>
          <a:prstGeom prst="rect">
            <a:avLst/>
          </a:prstGeom>
          <a:noFill/>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Aggregations</a:t>
            </a:r>
          </a:p>
        </p:txBody>
      </p:sp>
      <p:sp>
        <p:nvSpPr>
          <p:cNvPr id="2" name="TextBox 1">
            <a:extLst>
              <a:ext uri="{FF2B5EF4-FFF2-40B4-BE49-F238E27FC236}">
                <a16:creationId xmlns:a16="http://schemas.microsoft.com/office/drawing/2014/main" id="{664E4569-1B65-4909-8236-5DC6818EF918}"/>
              </a:ext>
            </a:extLst>
          </p:cNvPr>
          <p:cNvSpPr txBox="1"/>
          <p:nvPr/>
        </p:nvSpPr>
        <p:spPr>
          <a:xfrm>
            <a:off x="580503" y="1377841"/>
            <a:ext cx="10838524" cy="3139321"/>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Using aggregations in Power BI enables interactive analysis over big data.</a:t>
            </a:r>
          </a:p>
          <a:p>
            <a:pPr>
              <a:lnSpc>
                <a:spcPct val="90000"/>
              </a:lnSpc>
              <a:spcAft>
                <a:spcPts val="600"/>
              </a:spcAft>
            </a:pPr>
            <a:r>
              <a:rPr lang="en-US" sz="2400" dirty="0">
                <a:latin typeface="Segoe UI Light" panose="020B0502040204020203" pitchFamily="34" charset="0"/>
                <a:cs typeface="Segoe UI Light" panose="020B0502040204020203" pitchFamily="34" charset="0"/>
              </a:rPr>
              <a:t> </a:t>
            </a:r>
          </a:p>
          <a:p>
            <a:pPr marL="342900" indent="-342900">
              <a:lnSpc>
                <a:spcPct val="90000"/>
              </a:lnSpc>
              <a:spcAft>
                <a:spcPts val="600"/>
              </a:spcAft>
              <a:buFont typeface="Arial" panose="020B0604020202020204" pitchFamily="34" charset="0"/>
              <a:buChar char="•"/>
            </a:pPr>
            <a:r>
              <a:rPr lang="en-US" sz="2400" dirty="0">
                <a:latin typeface="Segoe UI Light" panose="020B0502040204020203" pitchFamily="34" charset="0"/>
                <a:cs typeface="Segoe UI Light" panose="020B0502040204020203" pitchFamily="34" charset="0"/>
              </a:rPr>
              <a:t>Advantages of aggregations are:</a:t>
            </a:r>
          </a:p>
          <a:p>
            <a:pPr marL="800100" lvl="1" indent="-342900">
              <a:spcBef>
                <a:spcPts val="600"/>
              </a:spcBef>
              <a:buSzPct val="80000"/>
              <a:buFont typeface="Courier New" panose="02070309020205020404" pitchFamily="49" charset="0"/>
              <a:buChar char="o"/>
            </a:pPr>
            <a:r>
              <a:rPr lang="en-US" sz="2400" dirty="0">
                <a:latin typeface="Segoe UI Light" panose="020B0502040204020203" pitchFamily="34" charset="0"/>
                <a:cs typeface="Segoe UI Light" panose="020B0502040204020203" pitchFamily="34" charset="0"/>
              </a:rPr>
              <a:t>Query performance over big data</a:t>
            </a:r>
          </a:p>
          <a:p>
            <a:pPr marL="800100" lvl="1" indent="-342900">
              <a:spcBef>
                <a:spcPts val="600"/>
              </a:spcBef>
              <a:buSzPct val="80000"/>
              <a:buFont typeface="Courier New" panose="02070309020205020404" pitchFamily="49" charset="0"/>
              <a:buChar char="o"/>
            </a:pPr>
            <a:r>
              <a:rPr lang="en-US" sz="2400" dirty="0">
                <a:latin typeface="Segoe UI Light" panose="020B0502040204020203" pitchFamily="34" charset="0"/>
                <a:cs typeface="Segoe UI Light" panose="020B0502040204020203" pitchFamily="34" charset="0"/>
              </a:rPr>
              <a:t>Data refresh optimization</a:t>
            </a:r>
          </a:p>
          <a:p>
            <a:pPr marL="800100" lvl="1" indent="-342900">
              <a:spcBef>
                <a:spcPts val="600"/>
              </a:spcBef>
              <a:buSzPct val="80000"/>
              <a:buFont typeface="Courier New" panose="02070309020205020404" pitchFamily="49" charset="0"/>
              <a:buChar char="o"/>
            </a:pPr>
            <a:r>
              <a:rPr lang="en-US" sz="2400" dirty="0">
                <a:latin typeface="Segoe UI Light" panose="020B0502040204020203" pitchFamily="34" charset="0"/>
                <a:cs typeface="Segoe UI Light" panose="020B0502040204020203" pitchFamily="34" charset="0"/>
              </a:rPr>
              <a:t>Achieve balanced architectures</a:t>
            </a:r>
          </a:p>
          <a:p>
            <a:pPr marL="800100" lvl="1" indent="-342900">
              <a:lnSpc>
                <a:spcPct val="90000"/>
              </a:lnSpc>
              <a:spcAft>
                <a:spcPts val="600"/>
              </a:spcAft>
              <a:buFont typeface="Arial" panose="020B0604020202020204" pitchFamily="34" charset="0"/>
              <a:buChar char="•"/>
            </a:pPr>
            <a:endParaRPr lang="en-US" sz="2000" b="1" dirty="0">
              <a:solidFill>
                <a:srgbClr val="00B0F0"/>
              </a:solidFill>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7EF6FD61-9DF6-41BD-97DF-4B83D210DE35}"/>
              </a:ext>
            </a:extLst>
          </p:cNvPr>
          <p:cNvSpPr txBox="1"/>
          <p:nvPr/>
        </p:nvSpPr>
        <p:spPr>
          <a:xfrm>
            <a:off x="83820" y="6576060"/>
            <a:ext cx="2019300" cy="28194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4" name="Title 3">
            <a:extLst>
              <a:ext uri="{FF2B5EF4-FFF2-40B4-BE49-F238E27FC236}">
                <a16:creationId xmlns:a16="http://schemas.microsoft.com/office/drawing/2014/main" id="{79F8A3B0-454A-A01E-5494-6650D87B5379}"/>
              </a:ext>
            </a:extLst>
          </p:cNvPr>
          <p:cNvSpPr>
            <a:spLocks noGrp="1"/>
          </p:cNvSpPr>
          <p:nvPr>
            <p:ph type="title"/>
          </p:nvPr>
        </p:nvSpPr>
        <p:spPr/>
        <p:txBody>
          <a:bodyPr/>
          <a:lstStyle/>
          <a:p>
            <a:r>
              <a:rPr kumimoji="0" lang="en-US" sz="3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Aggregations</a:t>
            </a:r>
            <a:br>
              <a:rPr kumimoji="0" lang="en-US" sz="32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br>
            <a:endParaRPr lang="en-US" sz="3200" dirty="0">
              <a:solidFill>
                <a:schemeClr val="tx1"/>
              </a:solidFill>
            </a:endParaRPr>
          </a:p>
        </p:txBody>
      </p:sp>
      <p:sp>
        <p:nvSpPr>
          <p:cNvPr id="9" name="TextBox 8">
            <a:extLst>
              <a:ext uri="{FF2B5EF4-FFF2-40B4-BE49-F238E27FC236}">
                <a16:creationId xmlns:a16="http://schemas.microsoft.com/office/drawing/2014/main" id="{8F24D9C1-2EB2-6B11-5D0F-72E161BB70CD}"/>
              </a:ext>
            </a:extLst>
          </p:cNvPr>
          <p:cNvSpPr txBox="1"/>
          <p:nvPr/>
        </p:nvSpPr>
        <p:spPr>
          <a:xfrm>
            <a:off x="7918705" y="6268283"/>
            <a:ext cx="3388458" cy="307777"/>
          </a:xfrm>
          <a:prstGeom prst="rect">
            <a:avLst/>
          </a:prstGeom>
          <a:noFill/>
        </p:spPr>
        <p:txBody>
          <a:bodyPr wrap="square">
            <a:spAutoFit/>
          </a:bodyPr>
          <a:lstStyle/>
          <a:p>
            <a:r>
              <a:rPr lang="en-US" sz="1400" dirty="0">
                <a:hlinkClick r:id="rId3"/>
              </a:rPr>
              <a:t>User-defined aggregations - Power BI</a:t>
            </a:r>
            <a:endParaRPr lang="en-US" sz="1400" dirty="0"/>
          </a:p>
        </p:txBody>
      </p:sp>
    </p:spTree>
    <p:extLst>
      <p:ext uri="{BB962C8B-B14F-4D97-AF65-F5344CB8AC3E}">
        <p14:creationId xmlns:p14="http://schemas.microsoft.com/office/powerpoint/2010/main" val="32496721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2012223"/>
            <a:ext cx="4548068" cy="889539"/>
          </a:xfrm>
        </p:spPr>
        <p:txBody>
          <a:bodyPr/>
          <a:lstStyle/>
          <a:p>
            <a:r>
              <a:rPr lang="en-US" sz="4400" dirty="0"/>
              <a:t>Module 1 Lab</a:t>
            </a:r>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3"/>
            <a:stretch>
              <a:fillRect/>
            </a:stretch>
          </p:blipFill>
          <p:spPr>
            <a:xfrm>
              <a:off x="3825115" y="950072"/>
              <a:ext cx="943368" cy="628509"/>
            </a:xfrm>
            <a:prstGeom prst="rect">
              <a:avLst/>
            </a:prstGeom>
          </p:spPr>
        </p:pic>
      </p:grpSp>
      <p:sp>
        <p:nvSpPr>
          <p:cNvPr id="9" name="TextBox 8">
            <a:extLst>
              <a:ext uri="{FF2B5EF4-FFF2-40B4-BE49-F238E27FC236}">
                <a16:creationId xmlns:a16="http://schemas.microsoft.com/office/drawing/2014/main" id="{770D531B-17F7-CE7D-B44E-1E90CA27BB27}"/>
              </a:ext>
            </a:extLst>
          </p:cNvPr>
          <p:cNvSpPr txBox="1"/>
          <p:nvPr/>
        </p:nvSpPr>
        <p:spPr>
          <a:xfrm>
            <a:off x="4371441" y="3248353"/>
            <a:ext cx="3624073" cy="707886"/>
          </a:xfrm>
          <a:prstGeom prst="rect">
            <a:avLst/>
          </a:prstGeom>
          <a:noFill/>
        </p:spPr>
        <p:txBody>
          <a:bodyPr wrap="square">
            <a:spAutoFit/>
          </a:bodyPr>
          <a:lstStyle/>
          <a:p>
            <a:pPr marL="457200" indent="-457200">
              <a:buAutoNum type="arabicPeriod"/>
            </a:pPr>
            <a:r>
              <a:rPr lang="en-US" sz="2000" dirty="0">
                <a:solidFill>
                  <a:schemeClr val="bg1"/>
                </a:solidFill>
                <a:ea typeface="ＭＳ Ｐゴシック"/>
                <a:cs typeface="Segoe UI"/>
              </a:rPr>
              <a:t>Lab 1a – Import Data</a:t>
            </a:r>
          </a:p>
          <a:p>
            <a:pPr marL="457200" indent="-457200">
              <a:buAutoNum type="arabicPeriod"/>
            </a:pPr>
            <a:r>
              <a:rPr lang="en-US" sz="2000" dirty="0">
                <a:solidFill>
                  <a:schemeClr val="bg1"/>
                </a:solidFill>
                <a:ea typeface="ＭＳ Ｐゴシック"/>
                <a:cs typeface="Segoe UI"/>
              </a:rPr>
              <a:t>Lab 1b – Create Parameter</a:t>
            </a:r>
            <a:endParaRPr lang="en-US" sz="2000" dirty="0"/>
          </a:p>
        </p:txBody>
      </p:sp>
    </p:spTree>
    <p:extLst>
      <p:ext uri="{BB962C8B-B14F-4D97-AF65-F5344CB8AC3E}">
        <p14:creationId xmlns:p14="http://schemas.microsoft.com/office/powerpoint/2010/main" val="4101735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923356" y="2360165"/>
            <a:ext cx="2590799" cy="498598"/>
          </a:xfrm>
        </p:spPr>
        <p:txBody>
          <a:bodyPr/>
          <a:lstStyle/>
          <a:p>
            <a:r>
              <a:rPr lang="en-US" cap="none" dirty="0">
                <a:latin typeface="Segoe UI Semibold" panose="020B0702040204020203" pitchFamily="34" charset="0"/>
              </a:rPr>
              <a:t>Module 2</a:t>
            </a:r>
            <a:endParaRPr lang="en-US"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2858763"/>
            <a:ext cx="4548068" cy="1905202"/>
          </a:xfrm>
        </p:spPr>
        <p:txBody>
          <a:bodyPr/>
          <a:lstStyle/>
          <a:p>
            <a:r>
              <a:rPr lang="en-US" sz="4400" dirty="0"/>
              <a:t>Data Modeling</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1829821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B9BB-19A0-BE5C-F1E3-A311076B7EAF}"/>
              </a:ext>
            </a:extLst>
          </p:cNvPr>
          <p:cNvSpPr>
            <a:spLocks noGrp="1"/>
          </p:cNvSpPr>
          <p:nvPr>
            <p:ph type="title"/>
          </p:nvPr>
        </p:nvSpPr>
        <p:spPr>
          <a:xfrm>
            <a:off x="3937210" y="1738392"/>
            <a:ext cx="5112940" cy="412454"/>
          </a:xfrm>
        </p:spPr>
        <p:txBody>
          <a:bodyPr/>
          <a:lstStyle/>
          <a:p>
            <a:r>
              <a:rPr lang="en-US" sz="4000" cap="none" dirty="0">
                <a:latin typeface="Segoe UI Semibold" panose="020B0702040204020203" pitchFamily="34" charset="0"/>
                <a:cs typeface="Segoe UI Semibold" panose="020B0702040204020203" pitchFamily="34" charset="0"/>
              </a:rPr>
              <a:t>Module 2 Objectives</a:t>
            </a:r>
            <a:endParaRPr lang="en-US" sz="3600" dirty="0">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39993C53-22D6-F442-B069-E417B6BA826F}"/>
              </a:ext>
            </a:extLst>
          </p:cNvPr>
          <p:cNvSpPr/>
          <p:nvPr/>
        </p:nvSpPr>
        <p:spPr>
          <a:xfrm>
            <a:off x="3813630" y="2516489"/>
            <a:ext cx="6922235" cy="3593812"/>
          </a:xfrm>
          <a:prstGeom prst="rect">
            <a:avLst/>
          </a:prstGeo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basic data modeling </a:t>
            </a:r>
          </a:p>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basic data model types</a:t>
            </a:r>
          </a:p>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Explore dimension tables and fact tables</a:t>
            </a:r>
          </a:p>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Explore data connections </a:t>
            </a:r>
          </a:p>
        </p:txBody>
      </p:sp>
      <p:sp>
        <p:nvSpPr>
          <p:cNvPr id="11" name="TextBox 10">
            <a:extLst>
              <a:ext uri="{FF2B5EF4-FFF2-40B4-BE49-F238E27FC236}">
                <a16:creationId xmlns:a16="http://schemas.microsoft.com/office/drawing/2014/main" id="{A28E01DB-A835-CC34-5A9B-114EF904B7E0}"/>
              </a:ext>
            </a:extLst>
          </p:cNvPr>
          <p:cNvSpPr txBox="1"/>
          <p:nvPr/>
        </p:nvSpPr>
        <p:spPr>
          <a:xfrm>
            <a:off x="0" y="274619"/>
            <a:ext cx="3340205" cy="646331"/>
          </a:xfrm>
          <a:prstGeom prst="rect">
            <a:avLst/>
          </a:prstGeom>
          <a:noFill/>
        </p:spPr>
        <p:txBody>
          <a:bodyPr wrap="square">
            <a:spAutoFit/>
          </a:bodyPr>
          <a:lstStyle/>
          <a:p>
            <a:pPr algn="ctr"/>
            <a:r>
              <a:rPr lang="en-US" sz="3600" cap="none" dirty="0">
                <a:solidFill>
                  <a:schemeClr val="bg1"/>
                </a:solidFill>
                <a:ea typeface="Segoe UI Black" panose="020B0A02040204020203" pitchFamily="34" charset="0"/>
                <a:cs typeface="Segoe UI Semibold" panose="020B0702040204020203" pitchFamily="34" charset="0"/>
              </a:rPr>
              <a:t>Data Modeling</a:t>
            </a:r>
            <a:endParaRPr lang="en-US" sz="3600" dirty="0">
              <a:solidFill>
                <a:schemeClr val="bg1"/>
              </a:solidFill>
              <a:ea typeface="Segoe UI Black" panose="020B0A02040204020203" pitchFamily="34" charset="0"/>
              <a:cs typeface="Segoe UI Semibold" panose="020B0702040204020203" pitchFamily="34" charset="0"/>
            </a:endParaRPr>
          </a:p>
        </p:txBody>
      </p:sp>
      <p:grpSp>
        <p:nvGrpSpPr>
          <p:cNvPr id="13" name="Group 12">
            <a:extLst>
              <a:ext uri="{FF2B5EF4-FFF2-40B4-BE49-F238E27FC236}">
                <a16:creationId xmlns:a16="http://schemas.microsoft.com/office/drawing/2014/main" id="{BB2BF0C8-4CF7-E2BC-6FC7-47DADCA6A0E0}"/>
              </a:ext>
            </a:extLst>
          </p:cNvPr>
          <p:cNvGrpSpPr/>
          <p:nvPr/>
        </p:nvGrpSpPr>
        <p:grpSpPr>
          <a:xfrm>
            <a:off x="10575427" y="130569"/>
            <a:ext cx="1581902" cy="904072"/>
            <a:chOff x="363368" y="-30356"/>
            <a:chExt cx="1581902" cy="904072"/>
          </a:xfrm>
        </p:grpSpPr>
        <p:sp>
          <p:nvSpPr>
            <p:cNvPr id="14" name="Text Placeholder 1">
              <a:extLst>
                <a:ext uri="{FF2B5EF4-FFF2-40B4-BE49-F238E27FC236}">
                  <a16:creationId xmlns:a16="http://schemas.microsoft.com/office/drawing/2014/main" id="{2B72BDF7-0754-1DD5-D1E2-F947303BD4EC}"/>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5" name="Title 3">
              <a:extLst>
                <a:ext uri="{FF2B5EF4-FFF2-40B4-BE49-F238E27FC236}">
                  <a16:creationId xmlns:a16="http://schemas.microsoft.com/office/drawing/2014/main" id="{BDF407BC-2A45-AD86-A244-3912BDEAFA0D}"/>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6" name="Picture 15" descr="A picture containing plate, light&#10;&#10;Description automatically generated">
              <a:extLst>
                <a:ext uri="{FF2B5EF4-FFF2-40B4-BE49-F238E27FC236}">
                  <a16:creationId xmlns:a16="http://schemas.microsoft.com/office/drawing/2014/main" id="{B23D77F0-B3F9-F586-8106-36CFE2ECE866}"/>
                </a:ext>
              </a:extLst>
            </p:cNvPr>
            <p:cNvPicPr>
              <a:picLocks noChangeAspect="1"/>
            </p:cNvPicPr>
            <p:nvPr/>
          </p:nvPicPr>
          <p:blipFill>
            <a:blip r:embed="rId3"/>
            <a:stretch>
              <a:fillRect/>
            </a:stretch>
          </p:blipFill>
          <p:spPr>
            <a:xfrm>
              <a:off x="363368" y="323903"/>
              <a:ext cx="412338" cy="274716"/>
            </a:xfrm>
            <a:prstGeom prst="rect">
              <a:avLst/>
            </a:prstGeom>
          </p:spPr>
        </p:pic>
        <p:sp>
          <p:nvSpPr>
            <p:cNvPr id="17" name="Text Placeholder 1">
              <a:extLst>
                <a:ext uri="{FF2B5EF4-FFF2-40B4-BE49-F238E27FC236}">
                  <a16:creationId xmlns:a16="http://schemas.microsoft.com/office/drawing/2014/main" id="{37F06975-C7F6-669F-F926-67336F89042C}"/>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324027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67DEC0-8D4E-4077-ABB2-FB2E65EB1BDF}"/>
              </a:ext>
            </a:extLst>
          </p:cNvPr>
          <p:cNvSpPr>
            <a:spLocks noGrp="1"/>
          </p:cNvSpPr>
          <p:nvPr>
            <p:ph type="title"/>
          </p:nvPr>
        </p:nvSpPr>
        <p:spPr>
          <a:xfrm>
            <a:off x="714761" y="703860"/>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What is a Data model?</a:t>
            </a:r>
          </a:p>
        </p:txBody>
      </p:sp>
      <p:sp>
        <p:nvSpPr>
          <p:cNvPr id="6" name="Text Placeholder 3">
            <a:extLst>
              <a:ext uri="{FF2B5EF4-FFF2-40B4-BE49-F238E27FC236}">
                <a16:creationId xmlns:a16="http://schemas.microsoft.com/office/drawing/2014/main" id="{479B4B15-F670-41FF-96E1-5D3D40AD5316}"/>
              </a:ext>
            </a:extLst>
          </p:cNvPr>
          <p:cNvSpPr txBox="1">
            <a:spLocks/>
          </p:cNvSpPr>
          <p:nvPr/>
        </p:nvSpPr>
        <p:spPr>
          <a:xfrm>
            <a:off x="742985" y="2769591"/>
            <a:ext cx="7553340" cy="1329595"/>
          </a:xfrm>
          <a:prstGeom prst="rect">
            <a:avLst/>
          </a:prstGeom>
        </p:spPr>
        <p:txBody>
          <a:bodyPr vert="horz" lIns="91440" tIns="45720" rIns="91440" bIns="45720" rtlCol="0" anchor="t">
            <a:noAutofit/>
          </a:bodyPr>
          <a:lstStyle>
            <a:lvl1pPr marL="342900" indent="-342900">
              <a:lnSpc>
                <a:spcPct val="90000"/>
              </a:lnSpc>
              <a:spcBef>
                <a:spcPts val="1000"/>
              </a:spcBef>
              <a:buFont typeface="Arial"/>
              <a:buChar char="•"/>
              <a:defRPr sz="2000" b="0" i="0">
                <a:latin typeface="Segoe UI Light" charset="0"/>
                <a:ea typeface="Segoe UI Light" charset="0"/>
                <a:cs typeface="Segoe UI Light" charset="0"/>
              </a:defRPr>
            </a:lvl1pPr>
            <a:lvl2pPr marL="1028700" lvl="1" indent="-342900">
              <a:lnSpc>
                <a:spcPct val="90000"/>
              </a:lnSpc>
              <a:spcBef>
                <a:spcPts val="500"/>
              </a:spcBef>
              <a:buFont typeface="Arial" panose="020B0604020202020204" pitchFamily="34" charset="0"/>
              <a:buChar char="•"/>
              <a:defRPr b="0" i="0">
                <a:latin typeface="Segoe UI Light" charset="0"/>
                <a:ea typeface="Segoe UI Light" charset="0"/>
                <a:cs typeface="Segoe UI Light" charset="0"/>
              </a:defRPr>
            </a:lvl2pPr>
            <a:lvl3pPr marL="1143000" indent="-228600">
              <a:lnSpc>
                <a:spcPct val="90000"/>
              </a:lnSpc>
              <a:spcBef>
                <a:spcPts val="500"/>
              </a:spcBef>
              <a:buFont typeface="Arial"/>
              <a:buChar char="•"/>
              <a:defRPr sz="1600" b="0" i="0">
                <a:latin typeface="Segoe UI Light" charset="0"/>
                <a:ea typeface="Segoe UI Light" charset="0"/>
                <a:cs typeface="Segoe UI Light" charset="0"/>
              </a:defRPr>
            </a:lvl3pPr>
            <a:lvl4pPr marL="1600200" indent="-228600">
              <a:lnSpc>
                <a:spcPct val="90000"/>
              </a:lnSpc>
              <a:spcBef>
                <a:spcPts val="500"/>
              </a:spcBef>
              <a:buFont typeface="Arial"/>
              <a:buChar char="•"/>
              <a:defRPr sz="1400" b="0" i="0">
                <a:latin typeface="Segoe UI Light" charset="0"/>
                <a:ea typeface="Segoe UI Light" charset="0"/>
                <a:cs typeface="Segoe UI Light" charset="0"/>
              </a:defRPr>
            </a:lvl4pPr>
            <a:lvl5pPr marL="2057400" indent="-228600">
              <a:lnSpc>
                <a:spcPct val="90000"/>
              </a:lnSpc>
              <a:spcBef>
                <a:spcPts val="500"/>
              </a:spcBef>
              <a:buFont typeface="Arial"/>
              <a:buChar char="•"/>
              <a:defRPr sz="1400" b="0" i="0">
                <a:latin typeface="Segoe UI Light" charset="0"/>
                <a:ea typeface="Segoe UI Light" charset="0"/>
                <a:cs typeface="Segoe UI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nSpc>
                <a:spcPct val="100000"/>
              </a:lnSpc>
              <a:spcBef>
                <a:spcPts val="0"/>
              </a:spcBef>
              <a:spcAft>
                <a:spcPts val="600"/>
              </a:spcAft>
            </a:pPr>
            <a:r>
              <a:rPr lang="en-US" sz="1800" dirty="0"/>
              <a:t>Improves understandability of the data</a:t>
            </a:r>
          </a:p>
          <a:p>
            <a:pPr>
              <a:lnSpc>
                <a:spcPct val="100000"/>
              </a:lnSpc>
              <a:spcBef>
                <a:spcPts val="0"/>
              </a:spcBef>
              <a:spcAft>
                <a:spcPts val="600"/>
              </a:spcAft>
            </a:pPr>
            <a:r>
              <a:rPr lang="en-US" sz="1800" dirty="0"/>
              <a:t>Increases performance of dependent processes and systems</a:t>
            </a:r>
          </a:p>
          <a:p>
            <a:pPr>
              <a:lnSpc>
                <a:spcPct val="100000"/>
              </a:lnSpc>
              <a:spcBef>
                <a:spcPts val="0"/>
              </a:spcBef>
              <a:spcAft>
                <a:spcPts val="600"/>
              </a:spcAft>
            </a:pPr>
            <a:r>
              <a:rPr lang="en-US" sz="1800" dirty="0"/>
              <a:t>Increases resilience to change - Flexible, Scalable, Adaptable</a:t>
            </a:r>
          </a:p>
        </p:txBody>
      </p:sp>
      <p:sp>
        <p:nvSpPr>
          <p:cNvPr id="7" name="Title 1">
            <a:extLst>
              <a:ext uri="{FF2B5EF4-FFF2-40B4-BE49-F238E27FC236}">
                <a16:creationId xmlns:a16="http://schemas.microsoft.com/office/drawing/2014/main" id="{4777CDF1-297B-4E46-8034-EDC0F2C83C74}"/>
              </a:ext>
            </a:extLst>
          </p:cNvPr>
          <p:cNvSpPr txBox="1">
            <a:spLocks/>
          </p:cNvSpPr>
          <p:nvPr/>
        </p:nvSpPr>
        <p:spPr>
          <a:xfrm>
            <a:off x="714761" y="2166631"/>
            <a:ext cx="10397187" cy="525994"/>
          </a:xfrm>
          <a:prstGeom prst="rect">
            <a:avLst/>
          </a:prstGeom>
        </p:spPr>
        <p:txBody>
          <a:bodyPr vert="horz" lIns="91440" tIns="45720" rIns="91440" bIns="45720" rtlCol="0" anchor="t">
            <a:noAutofit/>
          </a:bodyPr>
          <a:lstStyle>
            <a:lvl1pPr>
              <a:lnSpc>
                <a:spcPct val="90000"/>
              </a:lnSpc>
              <a:spcBef>
                <a:spcPct val="0"/>
              </a:spcBef>
              <a:buNone/>
              <a:defRPr sz="3600" b="0" i="0">
                <a:latin typeface="Segoe UI Light" charset="0"/>
                <a:ea typeface="Segoe UI Light" charset="0"/>
                <a:cs typeface="Segoe UI Light" charset="0"/>
              </a:defRPr>
            </a:lvl1pPr>
          </a:lstStyle>
          <a:p>
            <a:r>
              <a:rPr lang="en-US" sz="2800" dirty="0">
                <a:latin typeface="Segoe UI Semibold" panose="020B0702040204020203" pitchFamily="34" charset="0"/>
                <a:cs typeface="Segoe UI Semibold" panose="020B0702040204020203" pitchFamily="34" charset="0"/>
              </a:rPr>
              <a:t>Why is it important to have a Good Data model?</a:t>
            </a:r>
          </a:p>
        </p:txBody>
      </p:sp>
      <p:sp>
        <p:nvSpPr>
          <p:cNvPr id="8" name="Rectangle 7">
            <a:extLst>
              <a:ext uri="{FF2B5EF4-FFF2-40B4-BE49-F238E27FC236}">
                <a16:creationId xmlns:a16="http://schemas.microsoft.com/office/drawing/2014/main" id="{1F8A5725-BF5A-4894-ABD3-BE915306765F}"/>
              </a:ext>
            </a:extLst>
          </p:cNvPr>
          <p:cNvSpPr/>
          <p:nvPr/>
        </p:nvSpPr>
        <p:spPr>
          <a:xfrm>
            <a:off x="714761" y="1229505"/>
            <a:ext cx="9762739" cy="674478"/>
          </a:xfrm>
          <a:prstGeom prst="rect">
            <a:avLst/>
          </a:prstGeom>
        </p:spPr>
        <p:txBody>
          <a:bodyPr vert="horz" lIns="91440" tIns="45720" rIns="91440" bIns="45720" rtlCol="0" anchor="t">
            <a:noAutofit/>
          </a:bodyPr>
          <a:lstStyle/>
          <a:p>
            <a:pPr>
              <a:spcBef>
                <a:spcPts val="1000"/>
              </a:spcBef>
            </a:pPr>
            <a:r>
              <a:rPr lang="en-US" dirty="0">
                <a:latin typeface="Segoe UI Light" charset="0"/>
                <a:cs typeface="Segoe UI Light" charset="0"/>
              </a:rPr>
              <a:t>Power BI Data Model is a </a:t>
            </a:r>
            <a:r>
              <a:rPr lang="en-US" b="1" dirty="0">
                <a:latin typeface="Segoe UI Light" charset="0"/>
                <a:cs typeface="Segoe UI Light" charset="0"/>
              </a:rPr>
              <a:t>collection of tables with relationships </a:t>
            </a:r>
            <a:r>
              <a:rPr lang="en-US" dirty="0">
                <a:latin typeface="Segoe UI Light" charset="0"/>
                <a:cs typeface="Segoe UI Light" charset="0"/>
              </a:rPr>
              <a:t>which enables users to easily understand and explore their data to extract valuable business insights.</a:t>
            </a:r>
          </a:p>
        </p:txBody>
      </p:sp>
      <p:grpSp>
        <p:nvGrpSpPr>
          <p:cNvPr id="12" name="Group 11">
            <a:extLst>
              <a:ext uri="{FF2B5EF4-FFF2-40B4-BE49-F238E27FC236}">
                <a16:creationId xmlns:a16="http://schemas.microsoft.com/office/drawing/2014/main" id="{82B51179-EFA5-DEEC-9619-F2B6B7231A3A}"/>
              </a:ext>
            </a:extLst>
          </p:cNvPr>
          <p:cNvGrpSpPr/>
          <p:nvPr/>
        </p:nvGrpSpPr>
        <p:grpSpPr>
          <a:xfrm>
            <a:off x="10575427" y="130569"/>
            <a:ext cx="1581902" cy="904072"/>
            <a:chOff x="363368" y="-30356"/>
            <a:chExt cx="1581902" cy="904072"/>
          </a:xfrm>
        </p:grpSpPr>
        <p:sp>
          <p:nvSpPr>
            <p:cNvPr id="13" name="Text Placeholder 1">
              <a:extLst>
                <a:ext uri="{FF2B5EF4-FFF2-40B4-BE49-F238E27FC236}">
                  <a16:creationId xmlns:a16="http://schemas.microsoft.com/office/drawing/2014/main" id="{194B9C28-B418-01F2-4974-18ED2CE9E2D8}"/>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4" name="Title 3">
              <a:extLst>
                <a:ext uri="{FF2B5EF4-FFF2-40B4-BE49-F238E27FC236}">
                  <a16:creationId xmlns:a16="http://schemas.microsoft.com/office/drawing/2014/main" id="{72E43727-7958-DAE5-AC66-5B797EAC2006}"/>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5" name="Picture 14" descr="A picture containing plate, light&#10;&#10;Description automatically generated">
              <a:extLst>
                <a:ext uri="{FF2B5EF4-FFF2-40B4-BE49-F238E27FC236}">
                  <a16:creationId xmlns:a16="http://schemas.microsoft.com/office/drawing/2014/main" id="{AFBC5AB2-B6C8-7698-8661-54693BC96224}"/>
                </a:ext>
              </a:extLst>
            </p:cNvPr>
            <p:cNvPicPr>
              <a:picLocks noChangeAspect="1"/>
            </p:cNvPicPr>
            <p:nvPr/>
          </p:nvPicPr>
          <p:blipFill>
            <a:blip r:embed="rId3"/>
            <a:stretch>
              <a:fillRect/>
            </a:stretch>
          </p:blipFill>
          <p:spPr>
            <a:xfrm>
              <a:off x="363368" y="323903"/>
              <a:ext cx="412338" cy="274716"/>
            </a:xfrm>
            <a:prstGeom prst="rect">
              <a:avLst/>
            </a:prstGeom>
          </p:spPr>
        </p:pic>
        <p:sp>
          <p:nvSpPr>
            <p:cNvPr id="16" name="Text Placeholder 1">
              <a:extLst>
                <a:ext uri="{FF2B5EF4-FFF2-40B4-BE49-F238E27FC236}">
                  <a16:creationId xmlns:a16="http://schemas.microsoft.com/office/drawing/2014/main" id="{5CB7B6A1-FE35-81F0-F548-62091DFE2CAD}"/>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
        <p:nvSpPr>
          <p:cNvPr id="17" name="Title 2">
            <a:extLst>
              <a:ext uri="{FF2B5EF4-FFF2-40B4-BE49-F238E27FC236}">
                <a16:creationId xmlns:a16="http://schemas.microsoft.com/office/drawing/2014/main" id="{62D55282-1A4D-FF14-B0A8-9046084DCBFA}"/>
              </a:ext>
            </a:extLst>
          </p:cNvPr>
          <p:cNvSpPr txBox="1">
            <a:spLocks/>
          </p:cNvSpPr>
          <p:nvPr/>
        </p:nvSpPr>
        <p:spPr>
          <a:xfrm>
            <a:off x="742985" y="4099186"/>
            <a:ext cx="10340737" cy="414000"/>
          </a:xfrm>
          <a:prstGeom prst="rect">
            <a:avLst/>
          </a:prstGeom>
          <a:noFill/>
        </p:spPr>
        <p:txBody>
          <a:bodyPr vert="horz" wrap="square" lIns="0" tIns="0" rIns="0" bIns="0" rtlCol="0" anchor="t" anchorCtr="0">
            <a:noAutofit/>
          </a:bodyPr>
          <a:lstStyle>
            <a:lvl1pPr marL="0" algn="l" defTabSz="914377" rtl="0" eaLnBrk="1" latinLnBrk="0" hangingPunct="1">
              <a:lnSpc>
                <a:spcPct val="85000"/>
              </a:lnSpc>
              <a:spcBef>
                <a:spcPct val="0"/>
              </a:spcBef>
              <a:buNone/>
              <a:defRPr lang="en-US" sz="2400" b="0" kern="1200" cap="all" spc="0" baseline="0" dirty="0">
                <a:ln w="3175">
                  <a:noFill/>
                </a:ln>
                <a:solidFill>
                  <a:srgbClr val="252F38"/>
                </a:solidFill>
                <a:effectLst/>
                <a:latin typeface="+mj-lt"/>
                <a:ea typeface="+mn-ea"/>
                <a:cs typeface="+mn-cs"/>
              </a:defRPr>
            </a:lvl1pPr>
          </a:lstStyle>
          <a:p>
            <a:r>
              <a:rPr lang="en-US" sz="2800" cap="none" dirty="0">
                <a:latin typeface="Segoe UI Semibold" panose="020B0702040204020203" pitchFamily="34" charset="0"/>
                <a:cs typeface="Segoe UI Semibold" panose="020B0702040204020203" pitchFamily="34" charset="0"/>
              </a:rPr>
              <a:t>What is easier with a good data model?</a:t>
            </a:r>
          </a:p>
        </p:txBody>
      </p:sp>
      <p:sp>
        <p:nvSpPr>
          <p:cNvPr id="18" name="TextBox 17">
            <a:extLst>
              <a:ext uri="{FF2B5EF4-FFF2-40B4-BE49-F238E27FC236}">
                <a16:creationId xmlns:a16="http://schemas.microsoft.com/office/drawing/2014/main" id="{58DA97A1-781A-64FC-92A5-F4FC8E4F9964}"/>
              </a:ext>
            </a:extLst>
          </p:cNvPr>
          <p:cNvSpPr txBox="1"/>
          <p:nvPr/>
        </p:nvSpPr>
        <p:spPr>
          <a:xfrm>
            <a:off x="742985" y="4517372"/>
            <a:ext cx="8490136" cy="1785104"/>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Managing Storage constraints</a:t>
            </a:r>
          </a:p>
          <a:p>
            <a:pPr marL="342900" indent="-342900">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Performance Tuning</a:t>
            </a:r>
          </a:p>
          <a:p>
            <a:pPr marL="342900" indent="-342900">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Managing Row Level Security</a:t>
            </a:r>
          </a:p>
          <a:p>
            <a:pPr marL="342900" indent="-342900">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Authoring DAX</a:t>
            </a:r>
          </a:p>
          <a:p>
            <a:pPr marL="342900" indent="-342900">
              <a:spcAft>
                <a:spcPts val="600"/>
              </a:spcAft>
              <a:buFont typeface="Arial" panose="020B0604020202020204" pitchFamily="34" charset="0"/>
              <a:buChar char="•"/>
            </a:pPr>
            <a:r>
              <a:rPr lang="en-US" dirty="0">
                <a:latin typeface="Segoe UI Light" panose="020B0502040204020203" pitchFamily="34" charset="0"/>
                <a:cs typeface="Segoe UI Light" panose="020B0502040204020203" pitchFamily="34" charset="0"/>
              </a:rPr>
              <a:t>Everything!</a:t>
            </a:r>
          </a:p>
        </p:txBody>
      </p:sp>
    </p:spTree>
    <p:extLst>
      <p:ext uri="{BB962C8B-B14F-4D97-AF65-F5344CB8AC3E}">
        <p14:creationId xmlns:p14="http://schemas.microsoft.com/office/powerpoint/2010/main" val="72739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67DEC0-8D4E-4077-ABB2-FB2E65EB1BDF}"/>
              </a:ext>
            </a:extLst>
          </p:cNvPr>
          <p:cNvSpPr>
            <a:spLocks noGrp="1"/>
          </p:cNvSpPr>
          <p:nvPr>
            <p:ph type="title"/>
          </p:nvPr>
        </p:nvSpPr>
        <p:spPr>
          <a:xfrm>
            <a:off x="714761" y="845939"/>
            <a:ext cx="7763317" cy="545539"/>
          </a:xfrm>
        </p:spPr>
        <p:txBody>
          <a:bodyPr vert="horz" lIns="91440" tIns="45720" rIns="91440" bIns="45720" rtlCol="0" anchor="t">
            <a:noAutofit/>
          </a:bodyPr>
          <a:lstStyle/>
          <a:p>
            <a:r>
              <a:rPr lang="en-US" sz="2800" cap="none" baseline="0" dirty="0">
                <a:latin typeface="Segoe UI Semibold" panose="020B0702040204020203" pitchFamily="34" charset="0"/>
                <a:cs typeface="Segoe UI Semibold" panose="020B0702040204020203" pitchFamily="34" charset="0"/>
              </a:rPr>
              <a:t>Guiding Questions</a:t>
            </a:r>
          </a:p>
        </p:txBody>
      </p:sp>
      <p:sp>
        <p:nvSpPr>
          <p:cNvPr id="8" name="Rectangle 7">
            <a:extLst>
              <a:ext uri="{FF2B5EF4-FFF2-40B4-BE49-F238E27FC236}">
                <a16:creationId xmlns:a16="http://schemas.microsoft.com/office/drawing/2014/main" id="{1F8A5725-BF5A-4894-ABD3-BE915306765F}"/>
              </a:ext>
            </a:extLst>
          </p:cNvPr>
          <p:cNvSpPr/>
          <p:nvPr/>
        </p:nvSpPr>
        <p:spPr>
          <a:xfrm>
            <a:off x="714761" y="1755694"/>
            <a:ext cx="10707532" cy="4256367"/>
          </a:xfrm>
          <a:prstGeom prst="rect">
            <a:avLst/>
          </a:prstGeom>
        </p:spPr>
        <p:txBody>
          <a:bodyPr vert="horz" lIns="91440" tIns="45720" rIns="91440" bIns="45720" rtlCol="0" anchor="t">
            <a:noAutofit/>
          </a:bodyPr>
          <a:lstStyle/>
          <a:p>
            <a:pPr marL="457200" indent="-457200">
              <a:lnSpc>
                <a:spcPct val="90000"/>
              </a:lnSpc>
              <a:spcBef>
                <a:spcPts val="1000"/>
              </a:spcBef>
              <a:buFont typeface="+mj-lt"/>
              <a:buAutoNum type="arabicPeriod"/>
            </a:pPr>
            <a:r>
              <a:rPr lang="en-US" sz="2400" dirty="0">
                <a:latin typeface="Segoe UI Semilight" panose="020B0402040204020203" pitchFamily="34" charset="0"/>
                <a:cs typeface="Segoe UI Semilight" panose="020B0402040204020203" pitchFamily="34" charset="0"/>
              </a:rPr>
              <a:t>What are you measuring? </a:t>
            </a:r>
          </a:p>
          <a:p>
            <a:pPr marL="457200" indent="-457200">
              <a:lnSpc>
                <a:spcPct val="90000"/>
              </a:lnSpc>
              <a:spcBef>
                <a:spcPts val="1000"/>
              </a:spcBef>
              <a:buFont typeface="+mj-lt"/>
              <a:buAutoNum type="arabicPeriod"/>
            </a:pPr>
            <a:r>
              <a:rPr lang="en-US" sz="2400" dirty="0">
                <a:latin typeface="Segoe UI Semilight" panose="020B0402040204020203" pitchFamily="34" charset="0"/>
                <a:cs typeface="Segoe UI Semilight" panose="020B0402040204020203" pitchFamily="34" charset="0"/>
              </a:rPr>
              <a:t>What types of business problems are you trying to solve?</a:t>
            </a:r>
          </a:p>
          <a:p>
            <a:pPr marL="457200" indent="-457200">
              <a:lnSpc>
                <a:spcPct val="90000"/>
              </a:lnSpc>
              <a:spcBef>
                <a:spcPts val="1000"/>
              </a:spcBef>
              <a:buFont typeface="+mj-lt"/>
              <a:buAutoNum type="arabicPeriod"/>
            </a:pPr>
            <a:r>
              <a:rPr lang="en-US" sz="2400" dirty="0">
                <a:latin typeface="Segoe UI Semilight" panose="020B0402040204020203" pitchFamily="34" charset="0"/>
                <a:cs typeface="Segoe UI Semilight" panose="020B0402040204020203" pitchFamily="34" charset="0"/>
              </a:rPr>
              <a:t>How much data are you working with?</a:t>
            </a:r>
          </a:p>
          <a:p>
            <a:pPr marL="457200" indent="-457200">
              <a:lnSpc>
                <a:spcPct val="90000"/>
              </a:lnSpc>
              <a:spcBef>
                <a:spcPts val="1000"/>
              </a:spcBef>
              <a:buFont typeface="+mj-lt"/>
              <a:buAutoNum type="arabicPeriod"/>
            </a:pPr>
            <a:r>
              <a:rPr lang="en-US" sz="2400" dirty="0">
                <a:latin typeface="Segoe UI Semilight" panose="020B0402040204020203" pitchFamily="34" charset="0"/>
                <a:cs typeface="Segoe UI Semilight" panose="020B0402040204020203" pitchFamily="34" charset="0"/>
              </a:rPr>
              <a:t>What are your data sources?</a:t>
            </a:r>
          </a:p>
        </p:txBody>
      </p:sp>
      <p:grpSp>
        <p:nvGrpSpPr>
          <p:cNvPr id="10" name="Group 9">
            <a:extLst>
              <a:ext uri="{FF2B5EF4-FFF2-40B4-BE49-F238E27FC236}">
                <a16:creationId xmlns:a16="http://schemas.microsoft.com/office/drawing/2014/main" id="{B7292BA8-7D32-39A9-4E76-8D9CFE31E7DC}"/>
              </a:ext>
            </a:extLst>
          </p:cNvPr>
          <p:cNvGrpSpPr/>
          <p:nvPr/>
        </p:nvGrpSpPr>
        <p:grpSpPr>
          <a:xfrm>
            <a:off x="10575427" y="130569"/>
            <a:ext cx="1581902" cy="904072"/>
            <a:chOff x="363368" y="-30356"/>
            <a:chExt cx="1581902" cy="904072"/>
          </a:xfrm>
        </p:grpSpPr>
        <p:sp>
          <p:nvSpPr>
            <p:cNvPr id="11" name="Text Placeholder 1">
              <a:extLst>
                <a:ext uri="{FF2B5EF4-FFF2-40B4-BE49-F238E27FC236}">
                  <a16:creationId xmlns:a16="http://schemas.microsoft.com/office/drawing/2014/main" id="{151C05AC-87AF-86E6-EC67-81B257888800}"/>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2" name="Title 3">
              <a:extLst>
                <a:ext uri="{FF2B5EF4-FFF2-40B4-BE49-F238E27FC236}">
                  <a16:creationId xmlns:a16="http://schemas.microsoft.com/office/drawing/2014/main" id="{0CF87E79-EA03-7679-50B0-0CBCDC3519B3}"/>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3" name="Picture 12" descr="A picture containing plate, light&#10;&#10;Description automatically generated">
              <a:extLst>
                <a:ext uri="{FF2B5EF4-FFF2-40B4-BE49-F238E27FC236}">
                  <a16:creationId xmlns:a16="http://schemas.microsoft.com/office/drawing/2014/main" id="{8A347CB9-6A3E-DC96-7C69-3DE20FBEE1DC}"/>
                </a:ext>
              </a:extLst>
            </p:cNvPr>
            <p:cNvPicPr>
              <a:picLocks noChangeAspect="1"/>
            </p:cNvPicPr>
            <p:nvPr/>
          </p:nvPicPr>
          <p:blipFill>
            <a:blip r:embed="rId2"/>
            <a:stretch>
              <a:fillRect/>
            </a:stretch>
          </p:blipFill>
          <p:spPr>
            <a:xfrm>
              <a:off x="363368" y="323903"/>
              <a:ext cx="412338" cy="274716"/>
            </a:xfrm>
            <a:prstGeom prst="rect">
              <a:avLst/>
            </a:prstGeom>
          </p:spPr>
        </p:pic>
        <p:sp>
          <p:nvSpPr>
            <p:cNvPr id="14" name="Text Placeholder 1">
              <a:extLst>
                <a:ext uri="{FF2B5EF4-FFF2-40B4-BE49-F238E27FC236}">
                  <a16:creationId xmlns:a16="http://schemas.microsoft.com/office/drawing/2014/main" id="{5C6CCDF0-42DC-8C30-FBF9-73E5A94804C5}"/>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2909819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67DEC0-8D4E-4077-ABB2-FB2E65EB1BDF}"/>
              </a:ext>
            </a:extLst>
          </p:cNvPr>
          <p:cNvSpPr>
            <a:spLocks noGrp="1"/>
          </p:cNvSpPr>
          <p:nvPr>
            <p:ph type="title"/>
          </p:nvPr>
        </p:nvSpPr>
        <p:spPr>
          <a:xfrm>
            <a:off x="714761" y="845939"/>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Data Model Levels</a:t>
            </a:r>
          </a:p>
        </p:txBody>
      </p:sp>
      <p:grpSp>
        <p:nvGrpSpPr>
          <p:cNvPr id="12" name="Group 11">
            <a:extLst>
              <a:ext uri="{FF2B5EF4-FFF2-40B4-BE49-F238E27FC236}">
                <a16:creationId xmlns:a16="http://schemas.microsoft.com/office/drawing/2014/main" id="{82B51179-EFA5-DEEC-9619-F2B6B7231A3A}"/>
              </a:ext>
            </a:extLst>
          </p:cNvPr>
          <p:cNvGrpSpPr/>
          <p:nvPr/>
        </p:nvGrpSpPr>
        <p:grpSpPr>
          <a:xfrm>
            <a:off x="10575427" y="130569"/>
            <a:ext cx="1581902" cy="904072"/>
            <a:chOff x="363368" y="-30356"/>
            <a:chExt cx="1581902" cy="904072"/>
          </a:xfrm>
        </p:grpSpPr>
        <p:sp>
          <p:nvSpPr>
            <p:cNvPr id="13" name="Text Placeholder 1">
              <a:extLst>
                <a:ext uri="{FF2B5EF4-FFF2-40B4-BE49-F238E27FC236}">
                  <a16:creationId xmlns:a16="http://schemas.microsoft.com/office/drawing/2014/main" id="{194B9C28-B418-01F2-4974-18ED2CE9E2D8}"/>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4" name="Title 3">
              <a:extLst>
                <a:ext uri="{FF2B5EF4-FFF2-40B4-BE49-F238E27FC236}">
                  <a16:creationId xmlns:a16="http://schemas.microsoft.com/office/drawing/2014/main" id="{72E43727-7958-DAE5-AC66-5B797EAC2006}"/>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5" name="Picture 14" descr="A picture containing plate, light&#10;&#10;Description automatically generated">
              <a:extLst>
                <a:ext uri="{FF2B5EF4-FFF2-40B4-BE49-F238E27FC236}">
                  <a16:creationId xmlns:a16="http://schemas.microsoft.com/office/drawing/2014/main" id="{AFBC5AB2-B6C8-7698-8661-54693BC96224}"/>
                </a:ext>
              </a:extLst>
            </p:cNvPr>
            <p:cNvPicPr>
              <a:picLocks noChangeAspect="1"/>
            </p:cNvPicPr>
            <p:nvPr/>
          </p:nvPicPr>
          <p:blipFill>
            <a:blip r:embed="rId3"/>
            <a:stretch>
              <a:fillRect/>
            </a:stretch>
          </p:blipFill>
          <p:spPr>
            <a:xfrm>
              <a:off x="363368" y="323903"/>
              <a:ext cx="412338" cy="274716"/>
            </a:xfrm>
            <a:prstGeom prst="rect">
              <a:avLst/>
            </a:prstGeom>
          </p:spPr>
        </p:pic>
        <p:sp>
          <p:nvSpPr>
            <p:cNvPr id="16" name="Text Placeholder 1">
              <a:extLst>
                <a:ext uri="{FF2B5EF4-FFF2-40B4-BE49-F238E27FC236}">
                  <a16:creationId xmlns:a16="http://schemas.microsoft.com/office/drawing/2014/main" id="{5CB7B6A1-FE35-81F0-F548-62091DFE2CAD}"/>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grpSp>
        <p:nvGrpSpPr>
          <p:cNvPr id="44" name="Group 43">
            <a:extLst>
              <a:ext uri="{FF2B5EF4-FFF2-40B4-BE49-F238E27FC236}">
                <a16:creationId xmlns:a16="http://schemas.microsoft.com/office/drawing/2014/main" id="{A627548A-79C3-C885-5288-73BCC636B6D0}"/>
              </a:ext>
            </a:extLst>
          </p:cNvPr>
          <p:cNvGrpSpPr/>
          <p:nvPr/>
        </p:nvGrpSpPr>
        <p:grpSpPr>
          <a:xfrm>
            <a:off x="566697" y="1965960"/>
            <a:ext cx="3291840" cy="3931920"/>
            <a:chOff x="874014" y="2733633"/>
            <a:chExt cx="3291840" cy="3291840"/>
          </a:xfrm>
        </p:grpSpPr>
        <p:sp>
          <p:nvSpPr>
            <p:cNvPr id="2" name="Rectangle 1">
              <a:extLst>
                <a:ext uri="{FF2B5EF4-FFF2-40B4-BE49-F238E27FC236}">
                  <a16:creationId xmlns:a16="http://schemas.microsoft.com/office/drawing/2014/main" id="{665B7CC2-11A3-572D-4C09-E452AB9326E0}"/>
                </a:ext>
              </a:extLst>
            </p:cNvPr>
            <p:cNvSpPr/>
            <p:nvPr/>
          </p:nvSpPr>
          <p:spPr>
            <a:xfrm>
              <a:off x="874014" y="2733633"/>
              <a:ext cx="3291840" cy="3291840"/>
            </a:xfrm>
            <a:prstGeom prst="rect">
              <a:avLst/>
            </a:prstGeom>
          </p:spPr>
          <p:txBody>
            <a:bodyPr vert="horz" lIns="91440" tIns="45720" rIns="91440" bIns="45720" rtlCol="0" anchor="t">
              <a:noAutofit/>
            </a:bodyPr>
            <a:lstStyle/>
            <a:p>
              <a:pPr algn="ctr">
                <a:spcBef>
                  <a:spcPts val="1000"/>
                </a:spcBef>
              </a:pPr>
              <a:r>
                <a:rPr lang="en-US" sz="2400" b="1" dirty="0">
                  <a:latin typeface="Segoe UI Semibold" panose="020B0702040204020203" pitchFamily="34" charset="0"/>
                  <a:cs typeface="Segoe UI Semibold" panose="020B0702040204020203" pitchFamily="34" charset="0"/>
                </a:rPr>
                <a:t>Conceptual</a:t>
              </a: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r>
                <a:rPr lang="en-US" sz="2000" dirty="0">
                  <a:latin typeface="Segoe UI Light" charset="0"/>
                  <a:cs typeface="Segoe UI Light" charset="0"/>
                </a:rPr>
                <a:t>the “what” model</a:t>
              </a:r>
            </a:p>
          </p:txBody>
        </p:sp>
        <p:sp>
          <p:nvSpPr>
            <p:cNvPr id="11" name="Rectangle 10">
              <a:extLst>
                <a:ext uri="{FF2B5EF4-FFF2-40B4-BE49-F238E27FC236}">
                  <a16:creationId xmlns:a16="http://schemas.microsoft.com/office/drawing/2014/main" id="{E5A04651-7CAF-E1E5-54E6-0C3370443B0F}"/>
                </a:ext>
              </a:extLst>
            </p:cNvPr>
            <p:cNvSpPr/>
            <p:nvPr/>
          </p:nvSpPr>
          <p:spPr>
            <a:xfrm>
              <a:off x="1510709" y="3339312"/>
              <a:ext cx="1880189" cy="936355"/>
            </a:xfrm>
            <a:prstGeom prst="rect">
              <a:avLst/>
            </a:prstGeom>
            <a:ln>
              <a:headEnd type="triangle"/>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Sales</a:t>
              </a:r>
            </a:p>
          </p:txBody>
        </p:sp>
        <p:sp>
          <p:nvSpPr>
            <p:cNvPr id="17" name="Rectangle 16">
              <a:extLst>
                <a:ext uri="{FF2B5EF4-FFF2-40B4-BE49-F238E27FC236}">
                  <a16:creationId xmlns:a16="http://schemas.microsoft.com/office/drawing/2014/main" id="{2250FFC7-0286-855D-9364-538C1252E4F8}"/>
                </a:ext>
              </a:extLst>
            </p:cNvPr>
            <p:cNvSpPr/>
            <p:nvPr/>
          </p:nvSpPr>
          <p:spPr>
            <a:xfrm>
              <a:off x="1510710" y="4572828"/>
              <a:ext cx="1880189" cy="936355"/>
            </a:xfrm>
            <a:prstGeom prst="rect">
              <a:avLst/>
            </a:prstGeom>
            <a:ln>
              <a:headEnd type="triangle"/>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Products</a:t>
              </a:r>
            </a:p>
          </p:txBody>
        </p:sp>
      </p:grpSp>
      <p:grpSp>
        <p:nvGrpSpPr>
          <p:cNvPr id="43" name="Group 42">
            <a:extLst>
              <a:ext uri="{FF2B5EF4-FFF2-40B4-BE49-F238E27FC236}">
                <a16:creationId xmlns:a16="http://schemas.microsoft.com/office/drawing/2014/main" id="{BFE20DC8-FD44-281C-9922-A37823CC9A77}"/>
              </a:ext>
            </a:extLst>
          </p:cNvPr>
          <p:cNvGrpSpPr/>
          <p:nvPr/>
        </p:nvGrpSpPr>
        <p:grpSpPr>
          <a:xfrm>
            <a:off x="7233923" y="1965960"/>
            <a:ext cx="3753842" cy="3931920"/>
            <a:chOff x="7695924" y="2636520"/>
            <a:chExt cx="3753842" cy="3949799"/>
          </a:xfrm>
        </p:grpSpPr>
        <p:sp>
          <p:nvSpPr>
            <p:cNvPr id="7" name="TextBox 6">
              <a:extLst>
                <a:ext uri="{FF2B5EF4-FFF2-40B4-BE49-F238E27FC236}">
                  <a16:creationId xmlns:a16="http://schemas.microsoft.com/office/drawing/2014/main" id="{D337852E-FA1E-82A4-9D35-B67F6AA0B0E1}"/>
                </a:ext>
              </a:extLst>
            </p:cNvPr>
            <p:cNvSpPr txBox="1"/>
            <p:nvPr/>
          </p:nvSpPr>
          <p:spPr>
            <a:xfrm>
              <a:off x="7695924" y="2636520"/>
              <a:ext cx="3753842" cy="3949799"/>
            </a:xfrm>
            <a:prstGeom prst="rect">
              <a:avLst/>
            </a:prstGeom>
            <a:noFill/>
          </p:spPr>
          <p:txBody>
            <a:bodyPr wrap="square">
              <a:spAutoFit/>
            </a:bodyPr>
            <a:lstStyle/>
            <a:p>
              <a:pPr algn="ctr">
                <a:spcBef>
                  <a:spcPts val="1000"/>
                </a:spcBef>
              </a:pPr>
              <a:r>
                <a:rPr lang="en-US" sz="2400" b="1" dirty="0">
                  <a:latin typeface="Segoe UI Semibold" panose="020B0702040204020203" pitchFamily="34" charset="0"/>
                  <a:cs typeface="Segoe UI Semibold" panose="020B0702040204020203" pitchFamily="34" charset="0"/>
                </a:rPr>
                <a:t>Physical</a:t>
              </a:r>
              <a:r>
                <a:rPr lang="en-US" sz="2400" dirty="0">
                  <a:latin typeface="Segoe UI Semibold" panose="020B0702040204020203" pitchFamily="34" charset="0"/>
                  <a:cs typeface="Segoe UI Semibold" panose="020B0702040204020203" pitchFamily="34" charset="0"/>
                </a:rPr>
                <a:t> </a:t>
              </a: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endParaRPr lang="en-US" sz="2000" dirty="0">
                <a:latin typeface="Segoe UI Light" charset="0"/>
                <a:cs typeface="Segoe UI Light" charset="0"/>
              </a:endParaRPr>
            </a:p>
            <a:p>
              <a:pPr algn="ctr">
                <a:spcBef>
                  <a:spcPts val="1000"/>
                </a:spcBef>
              </a:pPr>
              <a:r>
                <a:rPr lang="en-US" sz="2000" dirty="0">
                  <a:latin typeface="Segoe UI Light" charset="0"/>
                  <a:cs typeface="Segoe UI Light" charset="0"/>
                </a:rPr>
                <a:t>the “how” of the implementation</a:t>
              </a:r>
              <a:endParaRPr lang="en-US" sz="2000" dirty="0"/>
            </a:p>
          </p:txBody>
        </p:sp>
        <p:grpSp>
          <p:nvGrpSpPr>
            <p:cNvPr id="24" name="Group 23">
              <a:extLst>
                <a:ext uri="{FF2B5EF4-FFF2-40B4-BE49-F238E27FC236}">
                  <a16:creationId xmlns:a16="http://schemas.microsoft.com/office/drawing/2014/main" id="{9ED62831-E737-7507-FCCD-732FF6D231AE}"/>
                </a:ext>
              </a:extLst>
            </p:cNvPr>
            <p:cNvGrpSpPr/>
            <p:nvPr/>
          </p:nvGrpSpPr>
          <p:grpSpPr>
            <a:xfrm>
              <a:off x="7958887" y="3235426"/>
              <a:ext cx="3272272" cy="1212565"/>
              <a:chOff x="8376534" y="3234110"/>
              <a:chExt cx="2527686" cy="1212565"/>
            </a:xfrm>
          </p:grpSpPr>
          <p:sp>
            <p:nvSpPr>
              <p:cNvPr id="20" name="Rectangle 19">
                <a:extLst>
                  <a:ext uri="{FF2B5EF4-FFF2-40B4-BE49-F238E27FC236}">
                    <a16:creationId xmlns:a16="http://schemas.microsoft.com/office/drawing/2014/main" id="{C1180E63-4BBC-62D1-62A3-6F9FE8BD9EE8}"/>
                  </a:ext>
                </a:extLst>
              </p:cNvPr>
              <p:cNvSpPr/>
              <p:nvPr/>
            </p:nvSpPr>
            <p:spPr>
              <a:xfrm>
                <a:off x="8376534" y="3234110"/>
                <a:ext cx="2527686" cy="376867"/>
              </a:xfrm>
              <a:prstGeom prst="rect">
                <a:avLst/>
              </a:prstGeom>
              <a:ln>
                <a:headEnd type="triangle"/>
                <a:tailEnd type="none"/>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Sales Fact</a:t>
                </a:r>
              </a:p>
            </p:txBody>
          </p:sp>
          <p:sp>
            <p:nvSpPr>
              <p:cNvPr id="22" name="Rectangle 21">
                <a:extLst>
                  <a:ext uri="{FF2B5EF4-FFF2-40B4-BE49-F238E27FC236}">
                    <a16:creationId xmlns:a16="http://schemas.microsoft.com/office/drawing/2014/main" id="{D3905359-2FDA-C3E2-2554-16638977E7F3}"/>
                  </a:ext>
                </a:extLst>
              </p:cNvPr>
              <p:cNvSpPr/>
              <p:nvPr/>
            </p:nvSpPr>
            <p:spPr>
              <a:xfrm>
                <a:off x="8376534" y="3558481"/>
                <a:ext cx="2527686" cy="888194"/>
              </a:xfrm>
              <a:prstGeom prst="rect">
                <a:avLst/>
              </a:prstGeom>
              <a:solidFill>
                <a:schemeClr val="bg2">
                  <a:lumMod val="95000"/>
                </a:schemeClr>
              </a:solidFill>
              <a:ln>
                <a:headEnd type="triangle"/>
                <a:tailEnd type="none"/>
              </a:ln>
            </p:spPr>
            <p:style>
              <a:lnRef idx="2">
                <a:schemeClr val="accent2"/>
              </a:lnRef>
              <a:fillRef idx="1">
                <a:schemeClr val="lt1"/>
              </a:fillRef>
              <a:effectRef idx="0">
                <a:schemeClr val="accent2"/>
              </a:effectRef>
              <a:fontRef idx="minor">
                <a:schemeClr val="dk1"/>
              </a:fontRef>
            </p:style>
            <p:txBody>
              <a:bodyPr rtlCol="0" anchor="t"/>
              <a:lstStyle/>
              <a:p>
                <a:pPr algn="ctr"/>
                <a:r>
                  <a:rPr lang="en-US" sz="1100" dirty="0"/>
                  <a:t>Fact Sales ID [int] IDENTITY(1,1) NOT NULL</a:t>
                </a:r>
              </a:p>
              <a:p>
                <a:pPr algn="ctr"/>
                <a:r>
                  <a:rPr lang="en-US" sz="1100" dirty="0"/>
                  <a:t>Transaction Number [varchar](64) NULL</a:t>
                </a:r>
              </a:p>
              <a:p>
                <a:pPr algn="ctr"/>
                <a:r>
                  <a:rPr lang="en-US" sz="1100" dirty="0"/>
                  <a:t>Product ID [int] NOT NULL </a:t>
                </a:r>
              </a:p>
              <a:p>
                <a:pPr algn="ctr"/>
                <a:r>
                  <a:rPr lang="en-US" sz="1100" dirty="0"/>
                  <a:t>Sale Date ID [int] NOT NULL </a:t>
                </a:r>
              </a:p>
              <a:p>
                <a:pPr algn="ctr"/>
                <a:r>
                  <a:rPr lang="en-US" sz="1100" dirty="0"/>
                  <a:t>Sales Amount [decimal](19,2) NULL</a:t>
                </a:r>
              </a:p>
              <a:p>
                <a:endParaRPr lang="en-US" sz="1050" dirty="0"/>
              </a:p>
            </p:txBody>
          </p:sp>
        </p:grpSp>
        <p:grpSp>
          <p:nvGrpSpPr>
            <p:cNvPr id="25" name="Group 24">
              <a:extLst>
                <a:ext uri="{FF2B5EF4-FFF2-40B4-BE49-F238E27FC236}">
                  <a16:creationId xmlns:a16="http://schemas.microsoft.com/office/drawing/2014/main" id="{24298EC6-785E-F028-721E-E7184A1B81FA}"/>
                </a:ext>
              </a:extLst>
            </p:cNvPr>
            <p:cNvGrpSpPr/>
            <p:nvPr/>
          </p:nvGrpSpPr>
          <p:grpSpPr>
            <a:xfrm>
              <a:off x="7958887" y="4748705"/>
              <a:ext cx="3272272" cy="1276768"/>
              <a:chOff x="8376534" y="4748705"/>
              <a:chExt cx="2527686" cy="1276768"/>
            </a:xfrm>
          </p:grpSpPr>
          <p:sp>
            <p:nvSpPr>
              <p:cNvPr id="21" name="Rectangle 20">
                <a:extLst>
                  <a:ext uri="{FF2B5EF4-FFF2-40B4-BE49-F238E27FC236}">
                    <a16:creationId xmlns:a16="http://schemas.microsoft.com/office/drawing/2014/main" id="{A30D7246-657C-F65A-2CFE-C0401C7DB9CE}"/>
                  </a:ext>
                </a:extLst>
              </p:cNvPr>
              <p:cNvSpPr/>
              <p:nvPr/>
            </p:nvSpPr>
            <p:spPr>
              <a:xfrm>
                <a:off x="8376534" y="4748705"/>
                <a:ext cx="2527686" cy="402415"/>
              </a:xfrm>
              <a:prstGeom prst="rect">
                <a:avLst/>
              </a:prstGeom>
              <a:ln>
                <a:headEnd type="triangle"/>
                <a:tailEnd type="none"/>
              </a:ln>
            </p:spPr>
            <p:style>
              <a:lnRef idx="0">
                <a:schemeClr val="dk1"/>
              </a:lnRef>
              <a:fillRef idx="3">
                <a:schemeClr val="dk1"/>
              </a:fillRef>
              <a:effectRef idx="3">
                <a:schemeClr val="dk1"/>
              </a:effectRef>
              <a:fontRef idx="minor">
                <a:schemeClr val="lt1"/>
              </a:fontRef>
            </p:style>
            <p:txBody>
              <a:bodyPr rtlCol="0" anchor="ctr"/>
              <a:lstStyle/>
              <a:p>
                <a:pPr algn="ctr"/>
                <a:r>
                  <a:rPr lang="en-US" dirty="0"/>
                  <a:t>Products Dim</a:t>
                </a:r>
              </a:p>
            </p:txBody>
          </p:sp>
          <p:sp>
            <p:nvSpPr>
              <p:cNvPr id="23" name="Rectangle 22">
                <a:extLst>
                  <a:ext uri="{FF2B5EF4-FFF2-40B4-BE49-F238E27FC236}">
                    <a16:creationId xmlns:a16="http://schemas.microsoft.com/office/drawing/2014/main" id="{D7BE5537-07B9-DC1F-41F6-7CF8900A46F1}"/>
                  </a:ext>
                </a:extLst>
              </p:cNvPr>
              <p:cNvSpPr/>
              <p:nvPr/>
            </p:nvSpPr>
            <p:spPr>
              <a:xfrm>
                <a:off x="8376534" y="5136959"/>
                <a:ext cx="2527686" cy="888514"/>
              </a:xfrm>
              <a:prstGeom prst="rect">
                <a:avLst/>
              </a:prstGeom>
              <a:ln>
                <a:headEnd type="triangle"/>
                <a:tailEnd type="none"/>
              </a:ln>
            </p:spPr>
            <p:style>
              <a:lnRef idx="2">
                <a:schemeClr val="accent1"/>
              </a:lnRef>
              <a:fillRef idx="1">
                <a:schemeClr val="lt1"/>
              </a:fillRef>
              <a:effectRef idx="0">
                <a:schemeClr val="accent1"/>
              </a:effectRef>
              <a:fontRef idx="minor">
                <a:schemeClr val="dk1"/>
              </a:fontRef>
            </p:style>
            <p:txBody>
              <a:bodyPr rtlCol="0" anchor="t"/>
              <a:lstStyle/>
              <a:p>
                <a:r>
                  <a:rPr lang="en-US" sz="1100" dirty="0"/>
                  <a:t>Product ID [int] IDENTITY(1,1) NOT NULL </a:t>
                </a:r>
              </a:p>
              <a:p>
                <a:r>
                  <a:rPr lang="en-US" sz="1100" dirty="0"/>
                  <a:t>UPC Code [varchar](12) NOT NULL </a:t>
                </a:r>
              </a:p>
              <a:p>
                <a:r>
                  <a:rPr lang="en-US" sz="1100" dirty="0"/>
                  <a:t>Product Name [varchar](128) NOT NULL </a:t>
                </a:r>
              </a:p>
              <a:p>
                <a:r>
                  <a:rPr lang="en-US" sz="1100" dirty="0"/>
                  <a:t>Product Description [varchar](512) NUL</a:t>
                </a:r>
              </a:p>
            </p:txBody>
          </p:sp>
        </p:grpSp>
      </p:grpSp>
      <p:grpSp>
        <p:nvGrpSpPr>
          <p:cNvPr id="42" name="Group 41">
            <a:extLst>
              <a:ext uri="{FF2B5EF4-FFF2-40B4-BE49-F238E27FC236}">
                <a16:creationId xmlns:a16="http://schemas.microsoft.com/office/drawing/2014/main" id="{24B7C874-370F-D16B-F46A-208D85B1EABB}"/>
              </a:ext>
            </a:extLst>
          </p:cNvPr>
          <p:cNvGrpSpPr/>
          <p:nvPr/>
        </p:nvGrpSpPr>
        <p:grpSpPr>
          <a:xfrm>
            <a:off x="3599457" y="1965960"/>
            <a:ext cx="3291840" cy="3931920"/>
            <a:chOff x="4243197" y="2733633"/>
            <a:chExt cx="3291840" cy="3949799"/>
          </a:xfrm>
        </p:grpSpPr>
        <p:sp>
          <p:nvSpPr>
            <p:cNvPr id="4" name="TextBox 3">
              <a:extLst>
                <a:ext uri="{FF2B5EF4-FFF2-40B4-BE49-F238E27FC236}">
                  <a16:creationId xmlns:a16="http://schemas.microsoft.com/office/drawing/2014/main" id="{33A3C8FC-D453-1CB1-77B0-23A34B12B167}"/>
                </a:ext>
              </a:extLst>
            </p:cNvPr>
            <p:cNvSpPr txBox="1"/>
            <p:nvPr/>
          </p:nvSpPr>
          <p:spPr>
            <a:xfrm>
              <a:off x="4243197" y="2733633"/>
              <a:ext cx="3291840" cy="3949799"/>
            </a:xfrm>
            <a:prstGeom prst="rect">
              <a:avLst/>
            </a:prstGeom>
            <a:noFill/>
          </p:spPr>
          <p:txBody>
            <a:bodyPr wrap="square">
              <a:spAutoFit/>
            </a:bodyPr>
            <a:lstStyle/>
            <a:p>
              <a:pPr algn="ctr">
                <a:spcBef>
                  <a:spcPts val="1000"/>
                </a:spcBef>
              </a:pPr>
              <a:r>
                <a:rPr lang="en-US" sz="2400" b="1" dirty="0">
                  <a:latin typeface="Segoe UI Semibold" panose="020B0702040204020203" pitchFamily="34" charset="0"/>
                  <a:cs typeface="Segoe UI Semibold" panose="020B0702040204020203" pitchFamily="34" charset="0"/>
                </a:rPr>
                <a:t>Logical</a:t>
              </a:r>
            </a:p>
            <a:p>
              <a:pPr algn="ctr">
                <a:spcBef>
                  <a:spcPts val="1000"/>
                </a:spcBef>
              </a:pPr>
              <a:endParaRPr lang="en-US" sz="2000" b="1" dirty="0">
                <a:latin typeface="Segoe UI Light" charset="0"/>
                <a:cs typeface="Segoe UI Light" charset="0"/>
              </a:endParaRPr>
            </a:p>
            <a:p>
              <a:pPr algn="ctr">
                <a:spcBef>
                  <a:spcPts val="1000"/>
                </a:spcBef>
              </a:pPr>
              <a:endParaRPr lang="en-US" sz="2000" b="1" dirty="0">
                <a:latin typeface="Segoe UI Light" charset="0"/>
                <a:cs typeface="Segoe UI Light" charset="0"/>
              </a:endParaRPr>
            </a:p>
            <a:p>
              <a:pPr algn="ctr">
                <a:spcBef>
                  <a:spcPts val="1000"/>
                </a:spcBef>
              </a:pPr>
              <a:endParaRPr lang="en-US" sz="2000" b="1" dirty="0">
                <a:latin typeface="Segoe UI Light" charset="0"/>
                <a:cs typeface="Segoe UI Light" charset="0"/>
              </a:endParaRPr>
            </a:p>
            <a:p>
              <a:pPr algn="ctr">
                <a:spcBef>
                  <a:spcPts val="1000"/>
                </a:spcBef>
              </a:pPr>
              <a:endParaRPr lang="en-US" sz="2000" b="1" dirty="0">
                <a:latin typeface="Segoe UI Light" charset="0"/>
                <a:cs typeface="Segoe UI Light" charset="0"/>
              </a:endParaRPr>
            </a:p>
            <a:p>
              <a:pPr algn="ctr">
                <a:spcBef>
                  <a:spcPts val="1000"/>
                </a:spcBef>
              </a:pPr>
              <a:endParaRPr lang="en-US" sz="2000" b="1" dirty="0">
                <a:latin typeface="Segoe UI Light" charset="0"/>
                <a:cs typeface="Segoe UI Light" charset="0"/>
              </a:endParaRPr>
            </a:p>
            <a:p>
              <a:pPr algn="ctr">
                <a:spcBef>
                  <a:spcPts val="1000"/>
                </a:spcBef>
              </a:pPr>
              <a:endParaRPr lang="en-US" sz="2000" b="1" dirty="0">
                <a:latin typeface="Segoe UI Light" charset="0"/>
                <a:cs typeface="Segoe UI Light" charset="0"/>
              </a:endParaRPr>
            </a:p>
            <a:p>
              <a:pPr algn="ctr">
                <a:spcBef>
                  <a:spcPts val="1000"/>
                </a:spcBef>
              </a:pPr>
              <a:endParaRPr lang="en-US" sz="2000" b="1" dirty="0">
                <a:latin typeface="Segoe UI Light" charset="0"/>
                <a:cs typeface="Segoe UI Light" charset="0"/>
              </a:endParaRPr>
            </a:p>
            <a:p>
              <a:pPr algn="ctr">
                <a:spcBef>
                  <a:spcPts val="1000"/>
                </a:spcBef>
              </a:pPr>
              <a:r>
                <a:rPr lang="en-US" sz="2000" dirty="0">
                  <a:latin typeface="Segoe UI Light" charset="0"/>
                  <a:cs typeface="Segoe UI Light" charset="0"/>
                </a:rPr>
                <a:t>the “how” of the details</a:t>
              </a:r>
            </a:p>
          </p:txBody>
        </p:sp>
        <p:grpSp>
          <p:nvGrpSpPr>
            <p:cNvPr id="29" name="Group 28">
              <a:extLst>
                <a:ext uri="{FF2B5EF4-FFF2-40B4-BE49-F238E27FC236}">
                  <a16:creationId xmlns:a16="http://schemas.microsoft.com/office/drawing/2014/main" id="{3DD94D63-6C7D-1D6B-070A-181259391CF2}"/>
                </a:ext>
              </a:extLst>
            </p:cNvPr>
            <p:cNvGrpSpPr/>
            <p:nvPr/>
          </p:nvGrpSpPr>
          <p:grpSpPr>
            <a:xfrm>
              <a:off x="4667047" y="4838507"/>
              <a:ext cx="2527686" cy="1276768"/>
              <a:chOff x="8376534" y="4830781"/>
              <a:chExt cx="2527686" cy="1276768"/>
            </a:xfrm>
          </p:grpSpPr>
          <p:sp>
            <p:nvSpPr>
              <p:cNvPr id="30" name="Rectangle 29">
                <a:extLst>
                  <a:ext uri="{FF2B5EF4-FFF2-40B4-BE49-F238E27FC236}">
                    <a16:creationId xmlns:a16="http://schemas.microsoft.com/office/drawing/2014/main" id="{6195CCBF-F291-54E9-2891-75E37891831E}"/>
                  </a:ext>
                </a:extLst>
              </p:cNvPr>
              <p:cNvSpPr/>
              <p:nvPr/>
            </p:nvSpPr>
            <p:spPr>
              <a:xfrm>
                <a:off x="8376534" y="4830781"/>
                <a:ext cx="2527686" cy="402415"/>
              </a:xfrm>
              <a:prstGeom prst="rect">
                <a:avLst/>
              </a:prstGeom>
              <a:ln>
                <a:headEnd type="triangle"/>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Product</a:t>
                </a:r>
              </a:p>
            </p:txBody>
          </p:sp>
          <p:sp>
            <p:nvSpPr>
              <p:cNvPr id="31" name="Rectangle 30">
                <a:extLst>
                  <a:ext uri="{FF2B5EF4-FFF2-40B4-BE49-F238E27FC236}">
                    <a16:creationId xmlns:a16="http://schemas.microsoft.com/office/drawing/2014/main" id="{82D851C5-7C3F-D861-8344-722F68E87343}"/>
                  </a:ext>
                </a:extLst>
              </p:cNvPr>
              <p:cNvSpPr/>
              <p:nvPr/>
            </p:nvSpPr>
            <p:spPr>
              <a:xfrm>
                <a:off x="8376534" y="5219035"/>
                <a:ext cx="2527686" cy="888514"/>
              </a:xfrm>
              <a:prstGeom prst="rect">
                <a:avLst/>
              </a:prstGeom>
              <a:solidFill>
                <a:schemeClr val="bg2">
                  <a:lumMod val="95000"/>
                </a:schemeClr>
              </a:solidFill>
              <a:ln>
                <a:headEnd type="triangle"/>
                <a:tailEnd type="none"/>
              </a:ln>
            </p:spPr>
            <p:style>
              <a:lnRef idx="2">
                <a:schemeClr val="accent1"/>
              </a:lnRef>
              <a:fillRef idx="1">
                <a:schemeClr val="lt1"/>
              </a:fillRef>
              <a:effectRef idx="0">
                <a:schemeClr val="accent1"/>
              </a:effectRef>
              <a:fontRef idx="minor">
                <a:schemeClr val="dk1"/>
              </a:fontRef>
            </p:style>
            <p:txBody>
              <a:bodyPr rtlCol="0" anchor="t"/>
              <a:lstStyle/>
              <a:p>
                <a:pPr algn="ctr"/>
                <a:r>
                  <a:rPr lang="en-US" sz="1400" dirty="0"/>
                  <a:t>UPC</a:t>
                </a:r>
              </a:p>
              <a:p>
                <a:pPr algn="ctr"/>
                <a:r>
                  <a:rPr lang="en-US" sz="1400" dirty="0"/>
                  <a:t>Name</a:t>
                </a:r>
              </a:p>
              <a:p>
                <a:pPr algn="ctr"/>
                <a:r>
                  <a:rPr lang="en-US" sz="1400" dirty="0"/>
                  <a:t>Category</a:t>
                </a:r>
              </a:p>
              <a:p>
                <a:pPr algn="ctr"/>
                <a:r>
                  <a:rPr lang="en-US" sz="1400" dirty="0"/>
                  <a:t>Price</a:t>
                </a:r>
              </a:p>
              <a:p>
                <a:endParaRPr lang="en-US" dirty="0"/>
              </a:p>
            </p:txBody>
          </p:sp>
        </p:grpSp>
        <p:grpSp>
          <p:nvGrpSpPr>
            <p:cNvPr id="32" name="Group 31">
              <a:extLst>
                <a:ext uri="{FF2B5EF4-FFF2-40B4-BE49-F238E27FC236}">
                  <a16:creationId xmlns:a16="http://schemas.microsoft.com/office/drawing/2014/main" id="{AF1639E2-AA73-E1F6-3750-30E75A4F6722}"/>
                </a:ext>
              </a:extLst>
            </p:cNvPr>
            <p:cNvGrpSpPr/>
            <p:nvPr/>
          </p:nvGrpSpPr>
          <p:grpSpPr>
            <a:xfrm>
              <a:off x="4667047" y="3332539"/>
              <a:ext cx="2527686" cy="1252358"/>
              <a:chOff x="8376534" y="3296665"/>
              <a:chExt cx="2527686" cy="1252358"/>
            </a:xfrm>
          </p:grpSpPr>
          <p:sp>
            <p:nvSpPr>
              <p:cNvPr id="33" name="Rectangle 32">
                <a:extLst>
                  <a:ext uri="{FF2B5EF4-FFF2-40B4-BE49-F238E27FC236}">
                    <a16:creationId xmlns:a16="http://schemas.microsoft.com/office/drawing/2014/main" id="{ADA3F315-BE74-3AFF-9633-D2F2781C85FA}"/>
                  </a:ext>
                </a:extLst>
              </p:cNvPr>
              <p:cNvSpPr/>
              <p:nvPr/>
            </p:nvSpPr>
            <p:spPr>
              <a:xfrm>
                <a:off x="8376534" y="3296665"/>
                <a:ext cx="2527686" cy="324370"/>
              </a:xfrm>
              <a:prstGeom prst="rect">
                <a:avLst/>
              </a:prstGeom>
              <a:ln>
                <a:solidFill>
                  <a:schemeClr val="accent3">
                    <a:lumMod val="20000"/>
                    <a:lumOff val="80000"/>
                  </a:schemeClr>
                </a:solidFill>
                <a:headEnd type="triangle"/>
                <a:tailEnd type="none"/>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Sales</a:t>
                </a:r>
              </a:p>
            </p:txBody>
          </p:sp>
          <p:sp>
            <p:nvSpPr>
              <p:cNvPr id="34" name="Rectangle 33">
                <a:extLst>
                  <a:ext uri="{FF2B5EF4-FFF2-40B4-BE49-F238E27FC236}">
                    <a16:creationId xmlns:a16="http://schemas.microsoft.com/office/drawing/2014/main" id="{951C9C38-ACD0-9D6E-B109-C34C563407EA}"/>
                  </a:ext>
                </a:extLst>
              </p:cNvPr>
              <p:cNvSpPr/>
              <p:nvPr/>
            </p:nvSpPr>
            <p:spPr>
              <a:xfrm>
                <a:off x="8376534" y="3621034"/>
                <a:ext cx="2527686" cy="927989"/>
              </a:xfrm>
              <a:prstGeom prst="rect">
                <a:avLst/>
              </a:prstGeom>
              <a:solidFill>
                <a:schemeClr val="bg2">
                  <a:lumMod val="95000"/>
                </a:schemeClr>
              </a:solidFill>
              <a:ln>
                <a:headEnd type="triangle"/>
                <a:tailEnd type="none"/>
              </a:ln>
            </p:spPr>
            <p:style>
              <a:lnRef idx="2">
                <a:schemeClr val="accent2"/>
              </a:lnRef>
              <a:fillRef idx="1">
                <a:schemeClr val="lt1"/>
              </a:fillRef>
              <a:effectRef idx="0">
                <a:schemeClr val="accent2"/>
              </a:effectRef>
              <a:fontRef idx="minor">
                <a:schemeClr val="dk1"/>
              </a:fontRef>
            </p:style>
            <p:txBody>
              <a:bodyPr rtlCol="0" anchor="t"/>
              <a:lstStyle/>
              <a:p>
                <a:pPr algn="ctr"/>
                <a:r>
                  <a:rPr lang="en-US" sz="1400" dirty="0"/>
                  <a:t>Transaction Number</a:t>
                </a:r>
              </a:p>
              <a:p>
                <a:pPr algn="ctr"/>
                <a:r>
                  <a:rPr lang="en-US" sz="1400" dirty="0"/>
                  <a:t>Product</a:t>
                </a:r>
              </a:p>
              <a:p>
                <a:pPr algn="ctr"/>
                <a:r>
                  <a:rPr lang="en-US" sz="1400" dirty="0"/>
                  <a:t>Sale Date</a:t>
                </a:r>
              </a:p>
              <a:p>
                <a:pPr algn="ctr"/>
                <a:r>
                  <a:rPr lang="en-US" sz="1400" dirty="0"/>
                  <a:t>Sales Amount</a:t>
                </a:r>
                <a:endParaRPr lang="en-US" dirty="0"/>
              </a:p>
            </p:txBody>
          </p:sp>
        </p:grpSp>
      </p:grpSp>
    </p:spTree>
    <p:extLst>
      <p:ext uri="{BB962C8B-B14F-4D97-AF65-F5344CB8AC3E}">
        <p14:creationId xmlns:p14="http://schemas.microsoft.com/office/powerpoint/2010/main" val="2536257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67DEC0-8D4E-4077-ABB2-FB2E65EB1BDF}"/>
              </a:ext>
            </a:extLst>
          </p:cNvPr>
          <p:cNvSpPr>
            <a:spLocks noGrp="1"/>
          </p:cNvSpPr>
          <p:nvPr>
            <p:ph type="title"/>
          </p:nvPr>
        </p:nvSpPr>
        <p:spPr>
          <a:xfrm>
            <a:off x="714761" y="845939"/>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Conceptual Data Model</a:t>
            </a:r>
          </a:p>
        </p:txBody>
      </p:sp>
      <p:grpSp>
        <p:nvGrpSpPr>
          <p:cNvPr id="12" name="Group 11">
            <a:extLst>
              <a:ext uri="{FF2B5EF4-FFF2-40B4-BE49-F238E27FC236}">
                <a16:creationId xmlns:a16="http://schemas.microsoft.com/office/drawing/2014/main" id="{82B51179-EFA5-DEEC-9619-F2B6B7231A3A}"/>
              </a:ext>
            </a:extLst>
          </p:cNvPr>
          <p:cNvGrpSpPr/>
          <p:nvPr/>
        </p:nvGrpSpPr>
        <p:grpSpPr>
          <a:xfrm>
            <a:off x="10575427" y="130569"/>
            <a:ext cx="1581902" cy="904072"/>
            <a:chOff x="363368" y="-30356"/>
            <a:chExt cx="1581902" cy="904072"/>
          </a:xfrm>
        </p:grpSpPr>
        <p:sp>
          <p:nvSpPr>
            <p:cNvPr id="13" name="Text Placeholder 1">
              <a:extLst>
                <a:ext uri="{FF2B5EF4-FFF2-40B4-BE49-F238E27FC236}">
                  <a16:creationId xmlns:a16="http://schemas.microsoft.com/office/drawing/2014/main" id="{194B9C28-B418-01F2-4974-18ED2CE9E2D8}"/>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4" name="Title 3">
              <a:extLst>
                <a:ext uri="{FF2B5EF4-FFF2-40B4-BE49-F238E27FC236}">
                  <a16:creationId xmlns:a16="http://schemas.microsoft.com/office/drawing/2014/main" id="{72E43727-7958-DAE5-AC66-5B797EAC2006}"/>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5" name="Picture 14" descr="A picture containing plate, light&#10;&#10;Description automatically generated">
              <a:extLst>
                <a:ext uri="{FF2B5EF4-FFF2-40B4-BE49-F238E27FC236}">
                  <a16:creationId xmlns:a16="http://schemas.microsoft.com/office/drawing/2014/main" id="{AFBC5AB2-B6C8-7698-8661-54693BC96224}"/>
                </a:ext>
              </a:extLst>
            </p:cNvPr>
            <p:cNvPicPr>
              <a:picLocks noChangeAspect="1"/>
            </p:cNvPicPr>
            <p:nvPr/>
          </p:nvPicPr>
          <p:blipFill>
            <a:blip r:embed="rId3"/>
            <a:stretch>
              <a:fillRect/>
            </a:stretch>
          </p:blipFill>
          <p:spPr>
            <a:xfrm>
              <a:off x="363368" y="323903"/>
              <a:ext cx="412338" cy="274716"/>
            </a:xfrm>
            <a:prstGeom prst="rect">
              <a:avLst/>
            </a:prstGeom>
          </p:spPr>
        </p:pic>
        <p:sp>
          <p:nvSpPr>
            <p:cNvPr id="16" name="Text Placeholder 1">
              <a:extLst>
                <a:ext uri="{FF2B5EF4-FFF2-40B4-BE49-F238E27FC236}">
                  <a16:creationId xmlns:a16="http://schemas.microsoft.com/office/drawing/2014/main" id="{5CB7B6A1-FE35-81F0-F548-62091DFE2CAD}"/>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
        <p:nvSpPr>
          <p:cNvPr id="11" name="Rectangle 10">
            <a:extLst>
              <a:ext uri="{FF2B5EF4-FFF2-40B4-BE49-F238E27FC236}">
                <a16:creationId xmlns:a16="http://schemas.microsoft.com/office/drawing/2014/main" id="{5EAD0232-CBFC-3D5A-4241-DF1C2FC3CBE1}"/>
              </a:ext>
            </a:extLst>
          </p:cNvPr>
          <p:cNvSpPr/>
          <p:nvPr/>
        </p:nvSpPr>
        <p:spPr>
          <a:xfrm>
            <a:off x="4222309" y="2321900"/>
            <a:ext cx="2398182" cy="1420252"/>
          </a:xfrm>
          <a:prstGeom prst="rect">
            <a:avLst/>
          </a:prstGeom>
          <a:solidFill>
            <a:schemeClr val="bg1"/>
          </a:solidFill>
          <a:ln w="635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0055B8"/>
                </a:solidFill>
                <a:effectLst/>
                <a:uLnTx/>
                <a:uFillTx/>
                <a:latin typeface="Segoe UI"/>
                <a:ea typeface="+mn-ea"/>
                <a:cs typeface="+mn-cs"/>
              </a:rPr>
              <a:t>Customer</a:t>
            </a: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03E48"/>
                </a:solidFill>
                <a:effectLst/>
                <a:uLnTx/>
                <a:uFillTx/>
                <a:latin typeface="Segoe UI"/>
                <a:ea typeface="+mn-ea"/>
                <a:cs typeface="+mn-cs"/>
              </a:rPr>
              <a:t>Organizations that purchase our products</a:t>
            </a:r>
            <a:endParaRPr kumimoji="0" lang="en-US" sz="1200" b="0" i="0" u="none" strike="noStrike" kern="1200" cap="none" spc="0" normalizeH="0" baseline="0" noProof="0" dirty="0">
              <a:ln>
                <a:noFill/>
              </a:ln>
              <a:solidFill>
                <a:srgbClr val="303E48"/>
              </a:solidFill>
              <a:effectLst/>
              <a:uLnTx/>
              <a:uFillTx/>
              <a:latin typeface="Segoe UI"/>
              <a:ea typeface="+mn-ea"/>
              <a:cs typeface="+mn-cs"/>
            </a:endParaRP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55B8"/>
                </a:solidFill>
                <a:effectLst/>
                <a:uLnTx/>
                <a:uFillTx/>
                <a:latin typeface="Segoe UI"/>
                <a:ea typeface="+mn-ea"/>
                <a:cs typeface="+mn-cs"/>
              </a:rPr>
              <a:t>Relationships</a:t>
            </a:r>
          </a:p>
          <a:p>
            <a:pPr marL="569913" lvl="1" indent="-112713">
              <a:spcBef>
                <a:spcPts val="200"/>
              </a:spcBef>
              <a:spcAft>
                <a:spcPts val="200"/>
              </a:spcAft>
              <a:buFont typeface="Arial" panose="020B0604020202020204" pitchFamily="34" charset="0"/>
              <a:buChar char="•"/>
              <a:defRPr/>
            </a:pPr>
            <a:r>
              <a:rPr lang="en-US" sz="1000" dirty="0">
                <a:latin typeface="Segoe UI"/>
              </a:rPr>
              <a:t>Products (sale)</a:t>
            </a:r>
          </a:p>
          <a:p>
            <a:pPr marL="569913" lvl="1" indent="-112713">
              <a:spcBef>
                <a:spcPts val="200"/>
              </a:spcBef>
              <a:spcAft>
                <a:spcPts val="200"/>
              </a:spcAft>
              <a:buFont typeface="Arial" panose="020B0604020202020204" pitchFamily="34" charset="0"/>
              <a:buChar char="•"/>
              <a:defRPr/>
            </a:pPr>
            <a:r>
              <a:rPr kumimoji="0" lang="en-US" sz="1000" b="0" i="0" u="none" strike="noStrike" kern="1200" cap="none" spc="0" normalizeH="0" baseline="0" noProof="0" dirty="0">
                <a:ln>
                  <a:noFill/>
                </a:ln>
                <a:effectLst/>
                <a:uLnTx/>
                <a:uFillTx/>
                <a:latin typeface="Segoe UI"/>
                <a:ea typeface="+mn-ea"/>
                <a:cs typeface="+mn-cs"/>
              </a:rPr>
              <a:t>Employee (salesperson)</a:t>
            </a:r>
          </a:p>
        </p:txBody>
      </p:sp>
      <p:sp>
        <p:nvSpPr>
          <p:cNvPr id="18" name="Rectangle 17">
            <a:extLst>
              <a:ext uri="{FF2B5EF4-FFF2-40B4-BE49-F238E27FC236}">
                <a16:creationId xmlns:a16="http://schemas.microsoft.com/office/drawing/2014/main" id="{4508ABD7-65F1-961D-A959-DF8A83EDCE59}"/>
              </a:ext>
            </a:extLst>
          </p:cNvPr>
          <p:cNvSpPr/>
          <p:nvPr/>
        </p:nvSpPr>
        <p:spPr>
          <a:xfrm>
            <a:off x="9708729" y="2486984"/>
            <a:ext cx="2142609" cy="1135259"/>
          </a:xfrm>
          <a:prstGeom prst="rect">
            <a:avLst/>
          </a:prstGeom>
          <a:solidFill>
            <a:schemeClr val="bg1"/>
          </a:solidFill>
          <a:ln w="635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0055B8"/>
                </a:solidFill>
                <a:effectLst/>
                <a:uLnTx/>
                <a:uFillTx/>
                <a:latin typeface="Segoe UI"/>
                <a:ea typeface="+mn-ea"/>
                <a:cs typeface="+mn-cs"/>
              </a:rPr>
              <a:t>Product</a:t>
            </a: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03E48"/>
                </a:solidFill>
                <a:effectLst/>
                <a:uLnTx/>
                <a:uFillTx/>
                <a:latin typeface="Segoe UI"/>
                <a:ea typeface="+mn-ea"/>
                <a:cs typeface="+mn-cs"/>
              </a:rPr>
              <a:t>Objects we sell </a:t>
            </a:r>
            <a:endParaRPr kumimoji="0" lang="en-US" sz="1200" b="0" i="0" u="none" strike="noStrike" kern="1200" cap="none" spc="0" normalizeH="0" baseline="0" noProof="0" dirty="0">
              <a:ln>
                <a:noFill/>
              </a:ln>
              <a:solidFill>
                <a:srgbClr val="303E48"/>
              </a:solidFill>
              <a:effectLst/>
              <a:uLnTx/>
              <a:uFillTx/>
              <a:latin typeface="Segoe UI"/>
              <a:ea typeface="+mn-ea"/>
              <a:cs typeface="+mn-cs"/>
            </a:endParaRP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55B8"/>
                </a:solidFill>
                <a:effectLst/>
                <a:uLnTx/>
                <a:uFillTx/>
                <a:latin typeface="Segoe UI"/>
                <a:ea typeface="+mn-ea"/>
                <a:cs typeface="+mn-cs"/>
              </a:rPr>
              <a:t>Relationships</a:t>
            </a:r>
          </a:p>
          <a:p>
            <a:pPr marL="569913" lvl="1" indent="-112713">
              <a:spcBef>
                <a:spcPts val="200"/>
              </a:spcBef>
              <a:spcAft>
                <a:spcPts val="200"/>
              </a:spcAft>
              <a:buFont typeface="Arial" panose="020B0604020202020204" pitchFamily="34" charset="0"/>
              <a:buChar char="•"/>
              <a:defRPr/>
            </a:pPr>
            <a:r>
              <a:rPr lang="en-US" sz="1000" dirty="0">
                <a:latin typeface="Segoe UI"/>
              </a:rPr>
              <a:t>Customer(sale)</a:t>
            </a:r>
          </a:p>
          <a:p>
            <a:pPr marL="569913" lvl="1" indent="-112713">
              <a:spcBef>
                <a:spcPts val="200"/>
              </a:spcBef>
              <a:spcAft>
                <a:spcPts val="200"/>
              </a:spcAft>
              <a:buFont typeface="Arial" panose="020B0604020202020204" pitchFamily="34" charset="0"/>
              <a:buChar char="•"/>
              <a:defRPr/>
            </a:pPr>
            <a:r>
              <a:rPr kumimoji="0" lang="en-US" sz="1000" b="0" i="0" u="none" strike="noStrike" kern="1200" cap="none" spc="0" normalizeH="0" baseline="0" noProof="0" dirty="0">
                <a:ln>
                  <a:noFill/>
                </a:ln>
                <a:effectLst/>
                <a:uLnTx/>
                <a:uFillTx/>
                <a:latin typeface="Segoe UI"/>
                <a:ea typeface="+mn-ea"/>
                <a:cs typeface="+mn-cs"/>
              </a:rPr>
              <a:t>Warehouse (location)</a:t>
            </a:r>
          </a:p>
          <a:p>
            <a:pPr lvl="1">
              <a:spcBef>
                <a:spcPts val="200"/>
              </a:spcBef>
              <a:spcAft>
                <a:spcPts val="200"/>
              </a:spcAft>
              <a:defRPr/>
            </a:pPr>
            <a:endParaRPr kumimoji="0" lang="en-US" sz="1000" b="0" i="0" u="none" strike="noStrike" kern="1200" cap="none" spc="0" normalizeH="0" baseline="0" noProof="0" dirty="0">
              <a:ln>
                <a:noFill/>
              </a:ln>
              <a:effectLst/>
              <a:uLnTx/>
              <a:uFillTx/>
              <a:latin typeface="Segoe UI"/>
              <a:ea typeface="+mn-ea"/>
              <a:cs typeface="+mn-cs"/>
            </a:endParaRPr>
          </a:p>
        </p:txBody>
      </p:sp>
      <p:sp>
        <p:nvSpPr>
          <p:cNvPr id="20" name="Rectangle 19">
            <a:extLst>
              <a:ext uri="{FF2B5EF4-FFF2-40B4-BE49-F238E27FC236}">
                <a16:creationId xmlns:a16="http://schemas.microsoft.com/office/drawing/2014/main" id="{CDB7DD48-13C7-3DB4-9D04-556383FBCF9B}"/>
              </a:ext>
            </a:extLst>
          </p:cNvPr>
          <p:cNvSpPr/>
          <p:nvPr/>
        </p:nvSpPr>
        <p:spPr>
          <a:xfrm>
            <a:off x="4441233" y="4457464"/>
            <a:ext cx="2342194" cy="1521407"/>
          </a:xfrm>
          <a:prstGeom prst="rect">
            <a:avLst/>
          </a:prstGeom>
          <a:solidFill>
            <a:schemeClr val="bg1"/>
          </a:solidFill>
          <a:ln w="635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0055B8"/>
                </a:solidFill>
                <a:effectLst/>
                <a:uLnTx/>
                <a:uFillTx/>
                <a:latin typeface="Segoe UI"/>
                <a:ea typeface="+mn-ea"/>
                <a:cs typeface="+mn-cs"/>
              </a:rPr>
              <a:t>Warehouse</a:t>
            </a: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03E48"/>
                </a:solidFill>
                <a:effectLst/>
                <a:uLnTx/>
                <a:uFillTx/>
                <a:latin typeface="Segoe UI"/>
                <a:ea typeface="+mn-ea"/>
                <a:cs typeface="+mn-cs"/>
              </a:rPr>
              <a:t>Buildings where we store and from which we ship our products</a:t>
            </a:r>
            <a:endParaRPr kumimoji="0" lang="en-US" sz="1200" b="0" i="0" u="none" strike="noStrike" kern="1200" cap="none" spc="0" normalizeH="0" baseline="0" noProof="0" dirty="0">
              <a:ln>
                <a:noFill/>
              </a:ln>
              <a:solidFill>
                <a:srgbClr val="303E48"/>
              </a:solidFill>
              <a:effectLst/>
              <a:uLnTx/>
              <a:uFillTx/>
              <a:latin typeface="Segoe UI"/>
              <a:ea typeface="+mn-ea"/>
              <a:cs typeface="+mn-cs"/>
            </a:endParaRP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55B8"/>
                </a:solidFill>
                <a:effectLst/>
                <a:uLnTx/>
                <a:uFillTx/>
                <a:latin typeface="Segoe UI"/>
                <a:ea typeface="+mn-ea"/>
                <a:cs typeface="+mn-cs"/>
              </a:rPr>
              <a:t>Relationships</a:t>
            </a:r>
          </a:p>
          <a:p>
            <a:pPr marL="569913" lvl="1" indent="-112713">
              <a:spcBef>
                <a:spcPts val="200"/>
              </a:spcBef>
              <a:spcAft>
                <a:spcPts val="200"/>
              </a:spcAft>
              <a:buFont typeface="Arial" panose="020B0604020202020204" pitchFamily="34" charset="0"/>
              <a:buChar char="•"/>
              <a:defRPr/>
            </a:pPr>
            <a:r>
              <a:rPr lang="en-US" sz="1000" dirty="0">
                <a:latin typeface="Segoe UI"/>
              </a:rPr>
              <a:t>Product(location)</a:t>
            </a:r>
          </a:p>
          <a:p>
            <a:pPr marL="569913" lvl="1" indent="-112713">
              <a:spcBef>
                <a:spcPts val="200"/>
              </a:spcBef>
              <a:spcAft>
                <a:spcPts val="200"/>
              </a:spcAft>
              <a:buFont typeface="Arial" panose="020B0604020202020204" pitchFamily="34" charset="0"/>
              <a:buChar char="•"/>
              <a:defRPr/>
            </a:pPr>
            <a:r>
              <a:rPr lang="en-US" sz="1000" dirty="0">
                <a:latin typeface="Segoe UI"/>
              </a:rPr>
              <a:t>Store</a:t>
            </a:r>
          </a:p>
        </p:txBody>
      </p:sp>
      <p:sp>
        <p:nvSpPr>
          <p:cNvPr id="21" name="Rectangle 20">
            <a:extLst>
              <a:ext uri="{FF2B5EF4-FFF2-40B4-BE49-F238E27FC236}">
                <a16:creationId xmlns:a16="http://schemas.microsoft.com/office/drawing/2014/main" id="{72A2A220-7234-1AAD-2860-70B140CBC37B}"/>
              </a:ext>
            </a:extLst>
          </p:cNvPr>
          <p:cNvSpPr/>
          <p:nvPr/>
        </p:nvSpPr>
        <p:spPr>
          <a:xfrm>
            <a:off x="9571854" y="4398717"/>
            <a:ext cx="1661260" cy="878971"/>
          </a:xfrm>
          <a:prstGeom prst="rect">
            <a:avLst/>
          </a:prstGeom>
          <a:solidFill>
            <a:schemeClr val="bg1"/>
          </a:solidFill>
          <a:ln w="635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0055B8"/>
                </a:solidFill>
                <a:effectLst/>
                <a:uLnTx/>
                <a:uFillTx/>
                <a:latin typeface="Segoe UI"/>
                <a:ea typeface="+mn-ea"/>
                <a:cs typeface="+mn-cs"/>
              </a:rPr>
              <a:t>Employee</a:t>
            </a: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03E48"/>
                </a:solidFill>
                <a:effectLst/>
                <a:uLnTx/>
                <a:uFillTx/>
                <a:latin typeface="Segoe UI"/>
                <a:ea typeface="+mn-ea"/>
                <a:cs typeface="+mn-cs"/>
              </a:rPr>
              <a:t>Salesperson</a:t>
            </a:r>
          </a:p>
          <a:p>
            <a:pPr marL="112713" marR="0" lvl="0" indent="-112713"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55B8"/>
                </a:solidFill>
                <a:effectLst/>
                <a:uLnTx/>
                <a:uFillTx/>
                <a:latin typeface="Segoe UI"/>
                <a:ea typeface="+mn-ea"/>
                <a:cs typeface="+mn-cs"/>
              </a:rPr>
              <a:t>Relationships</a:t>
            </a:r>
          </a:p>
          <a:p>
            <a:pPr marL="569913" lvl="1" indent="-112713">
              <a:spcBef>
                <a:spcPts val="200"/>
              </a:spcBef>
              <a:spcAft>
                <a:spcPts val="200"/>
              </a:spcAft>
              <a:buFont typeface="Arial" panose="020B0604020202020204" pitchFamily="34" charset="0"/>
              <a:buChar char="•"/>
              <a:defRPr/>
            </a:pPr>
            <a:r>
              <a:rPr lang="en-US" sz="1000" dirty="0">
                <a:latin typeface="Segoe UI"/>
              </a:rPr>
              <a:t>Customer (sale)</a:t>
            </a:r>
          </a:p>
          <a:p>
            <a:pPr lvl="1">
              <a:spcBef>
                <a:spcPts val="200"/>
              </a:spcBef>
              <a:spcAft>
                <a:spcPts val="200"/>
              </a:spcAft>
              <a:defRPr/>
            </a:pPr>
            <a:endParaRPr lang="en-US" sz="1000" dirty="0">
              <a:latin typeface="Segoe UI"/>
            </a:endParaRPr>
          </a:p>
        </p:txBody>
      </p:sp>
      <p:grpSp>
        <p:nvGrpSpPr>
          <p:cNvPr id="43" name="Group 42">
            <a:extLst>
              <a:ext uri="{FF2B5EF4-FFF2-40B4-BE49-F238E27FC236}">
                <a16:creationId xmlns:a16="http://schemas.microsoft.com/office/drawing/2014/main" id="{AEA593F6-CE19-117D-4C08-9E915A593C48}"/>
              </a:ext>
            </a:extLst>
          </p:cNvPr>
          <p:cNvGrpSpPr/>
          <p:nvPr/>
        </p:nvGrpSpPr>
        <p:grpSpPr>
          <a:xfrm>
            <a:off x="8579300" y="3089316"/>
            <a:ext cx="969586" cy="969586"/>
            <a:chOff x="8672424" y="2186547"/>
            <a:chExt cx="969586" cy="969586"/>
          </a:xfrm>
        </p:grpSpPr>
        <p:sp>
          <p:nvSpPr>
            <p:cNvPr id="24" name="Oval 23">
              <a:extLst>
                <a:ext uri="{FF2B5EF4-FFF2-40B4-BE49-F238E27FC236}">
                  <a16:creationId xmlns:a16="http://schemas.microsoft.com/office/drawing/2014/main" id="{5B0F0410-4D2F-BF5C-A032-3D7FC86E4278}"/>
                </a:ext>
              </a:extLst>
            </p:cNvPr>
            <p:cNvSpPr/>
            <p:nvPr/>
          </p:nvSpPr>
          <p:spPr>
            <a:xfrm>
              <a:off x="8672424" y="2186547"/>
              <a:ext cx="969586" cy="969586"/>
            </a:xfrm>
            <a:prstGeom prst="ellipse">
              <a:avLst/>
            </a:prstGeom>
            <a:solidFill>
              <a:schemeClr val="bg1"/>
            </a:solidFill>
            <a:ln w="95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Graphic 24">
              <a:extLst>
                <a:ext uri="{FF2B5EF4-FFF2-40B4-BE49-F238E27FC236}">
                  <a16:creationId xmlns:a16="http://schemas.microsoft.com/office/drawing/2014/main" id="{EDE59808-AF23-5719-CA52-6EDFBA4D20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8184" y="2317552"/>
              <a:ext cx="738588" cy="738588"/>
            </a:xfrm>
            <a:prstGeom prst="rect">
              <a:avLst/>
            </a:prstGeom>
          </p:spPr>
        </p:pic>
      </p:grpSp>
      <p:grpSp>
        <p:nvGrpSpPr>
          <p:cNvPr id="42" name="Group 41">
            <a:extLst>
              <a:ext uri="{FF2B5EF4-FFF2-40B4-BE49-F238E27FC236}">
                <a16:creationId xmlns:a16="http://schemas.microsoft.com/office/drawing/2014/main" id="{6A3327A2-8144-83EC-755F-E82D7E2CAEDF}"/>
              </a:ext>
            </a:extLst>
          </p:cNvPr>
          <p:cNvGrpSpPr/>
          <p:nvPr/>
        </p:nvGrpSpPr>
        <p:grpSpPr>
          <a:xfrm>
            <a:off x="6394413" y="3054614"/>
            <a:ext cx="969586" cy="969586"/>
            <a:chOff x="6551543" y="2119809"/>
            <a:chExt cx="969586" cy="969586"/>
          </a:xfrm>
        </p:grpSpPr>
        <p:sp>
          <p:nvSpPr>
            <p:cNvPr id="23" name="Oval 22">
              <a:extLst>
                <a:ext uri="{FF2B5EF4-FFF2-40B4-BE49-F238E27FC236}">
                  <a16:creationId xmlns:a16="http://schemas.microsoft.com/office/drawing/2014/main" id="{3BD16174-3F37-B0AE-1F95-CC815FF6D055}"/>
                </a:ext>
              </a:extLst>
            </p:cNvPr>
            <p:cNvSpPr/>
            <p:nvPr/>
          </p:nvSpPr>
          <p:spPr>
            <a:xfrm>
              <a:off x="6551543" y="2119809"/>
              <a:ext cx="969586" cy="969586"/>
            </a:xfrm>
            <a:prstGeom prst="ellipse">
              <a:avLst/>
            </a:prstGeom>
            <a:solidFill>
              <a:schemeClr val="bg1"/>
            </a:solidFill>
            <a:ln w="95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Graphic 25" descr="Office worker female outline">
              <a:extLst>
                <a:ext uri="{FF2B5EF4-FFF2-40B4-BE49-F238E27FC236}">
                  <a16:creationId xmlns:a16="http://schemas.microsoft.com/office/drawing/2014/main" id="{8632DDD9-9221-C9F6-7D18-86AACFC4A0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42842" y="2210191"/>
              <a:ext cx="788848" cy="788848"/>
            </a:xfrm>
            <a:prstGeom prst="rect">
              <a:avLst/>
            </a:prstGeom>
          </p:spPr>
        </p:pic>
      </p:grpSp>
      <p:grpSp>
        <p:nvGrpSpPr>
          <p:cNvPr id="44" name="Group 43">
            <a:extLst>
              <a:ext uri="{FF2B5EF4-FFF2-40B4-BE49-F238E27FC236}">
                <a16:creationId xmlns:a16="http://schemas.microsoft.com/office/drawing/2014/main" id="{B81EEC2E-A9DB-4BDE-B406-5ACC1FD2884F}"/>
              </a:ext>
            </a:extLst>
          </p:cNvPr>
          <p:cNvGrpSpPr/>
          <p:nvPr/>
        </p:nvGrpSpPr>
        <p:grpSpPr>
          <a:xfrm>
            <a:off x="6761168" y="4559195"/>
            <a:ext cx="969586" cy="969586"/>
            <a:chOff x="6573076" y="3865515"/>
            <a:chExt cx="969586" cy="969586"/>
          </a:xfrm>
        </p:grpSpPr>
        <p:sp>
          <p:nvSpPr>
            <p:cNvPr id="27" name="Oval 26">
              <a:extLst>
                <a:ext uri="{FF2B5EF4-FFF2-40B4-BE49-F238E27FC236}">
                  <a16:creationId xmlns:a16="http://schemas.microsoft.com/office/drawing/2014/main" id="{B4E55696-EFC9-BA4B-C3FD-31C539A56433}"/>
                </a:ext>
              </a:extLst>
            </p:cNvPr>
            <p:cNvSpPr/>
            <p:nvPr/>
          </p:nvSpPr>
          <p:spPr>
            <a:xfrm>
              <a:off x="6573076" y="3865515"/>
              <a:ext cx="969586" cy="969586"/>
            </a:xfrm>
            <a:prstGeom prst="ellipse">
              <a:avLst/>
            </a:prstGeom>
            <a:solidFill>
              <a:schemeClr val="bg1"/>
            </a:solidFill>
            <a:ln w="95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9" name="Graphic 28" descr="Warehouse outline">
              <a:extLst>
                <a:ext uri="{FF2B5EF4-FFF2-40B4-BE49-F238E27FC236}">
                  <a16:creationId xmlns:a16="http://schemas.microsoft.com/office/drawing/2014/main" id="{FE1B4E02-B57F-743B-E441-F066AA1EBD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5425" y="3987864"/>
              <a:ext cx="724888" cy="724888"/>
            </a:xfrm>
            <a:prstGeom prst="rect">
              <a:avLst/>
            </a:prstGeom>
          </p:spPr>
        </p:pic>
      </p:grpSp>
      <p:grpSp>
        <p:nvGrpSpPr>
          <p:cNvPr id="45" name="Group 44">
            <a:extLst>
              <a:ext uri="{FF2B5EF4-FFF2-40B4-BE49-F238E27FC236}">
                <a16:creationId xmlns:a16="http://schemas.microsoft.com/office/drawing/2014/main" id="{AC8FB045-6BB7-BA95-A233-AD4E419955C4}"/>
              </a:ext>
            </a:extLst>
          </p:cNvPr>
          <p:cNvGrpSpPr/>
          <p:nvPr/>
        </p:nvGrpSpPr>
        <p:grpSpPr>
          <a:xfrm>
            <a:off x="8321752" y="4559195"/>
            <a:ext cx="969586" cy="969586"/>
            <a:chOff x="8675840" y="3856061"/>
            <a:chExt cx="969586" cy="969586"/>
          </a:xfrm>
        </p:grpSpPr>
        <p:sp>
          <p:nvSpPr>
            <p:cNvPr id="28" name="Oval 27">
              <a:extLst>
                <a:ext uri="{FF2B5EF4-FFF2-40B4-BE49-F238E27FC236}">
                  <a16:creationId xmlns:a16="http://schemas.microsoft.com/office/drawing/2014/main" id="{2CFE16F1-A0F1-4054-180C-3BC25EA0F896}"/>
                </a:ext>
              </a:extLst>
            </p:cNvPr>
            <p:cNvSpPr/>
            <p:nvPr/>
          </p:nvSpPr>
          <p:spPr>
            <a:xfrm>
              <a:off x="8675840" y="3856061"/>
              <a:ext cx="969586" cy="969586"/>
            </a:xfrm>
            <a:prstGeom prst="ellipse">
              <a:avLst/>
            </a:prstGeom>
            <a:solidFill>
              <a:schemeClr val="bg1"/>
            </a:solidFill>
            <a:ln w="95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0" name="Graphic 29" descr="Office worker male outline">
              <a:extLst>
                <a:ext uri="{FF2B5EF4-FFF2-40B4-BE49-F238E27FC236}">
                  <a16:creationId xmlns:a16="http://schemas.microsoft.com/office/drawing/2014/main" id="{D87A382E-DCC6-CAFA-CFCC-8BEAD1FE059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98655" y="3997694"/>
              <a:ext cx="723956" cy="723956"/>
            </a:xfrm>
            <a:prstGeom prst="rect">
              <a:avLst/>
            </a:prstGeom>
          </p:spPr>
        </p:pic>
      </p:grpSp>
      <p:sp>
        <p:nvSpPr>
          <p:cNvPr id="37" name="TextBox 36">
            <a:extLst>
              <a:ext uri="{FF2B5EF4-FFF2-40B4-BE49-F238E27FC236}">
                <a16:creationId xmlns:a16="http://schemas.microsoft.com/office/drawing/2014/main" id="{ADE379A2-3298-FB7C-DB2B-549CF779D4C8}"/>
              </a:ext>
            </a:extLst>
          </p:cNvPr>
          <p:cNvSpPr txBox="1"/>
          <p:nvPr/>
        </p:nvSpPr>
        <p:spPr>
          <a:xfrm>
            <a:off x="654022" y="5754722"/>
            <a:ext cx="10026012" cy="338554"/>
          </a:xfrm>
          <a:prstGeom prst="rect">
            <a:avLst/>
          </a:prstGeom>
          <a:noFill/>
        </p:spPr>
        <p:txBody>
          <a:bodyPr wrap="square">
            <a:spAutoFit/>
          </a:bodyPr>
          <a:lstStyle/>
          <a:p>
            <a:r>
              <a:rPr lang="en-US" sz="1600" dirty="0">
                <a:latin typeface="Segoe UI Light" charset="0"/>
                <a:cs typeface="Segoe UI Light" charset="0"/>
              </a:rPr>
              <a:t>The conceptual data model often requires the involvement of business stakeholders and domain experts.</a:t>
            </a:r>
          </a:p>
        </p:txBody>
      </p:sp>
      <p:sp>
        <p:nvSpPr>
          <p:cNvPr id="56" name="TextBox 55">
            <a:extLst>
              <a:ext uri="{FF2B5EF4-FFF2-40B4-BE49-F238E27FC236}">
                <a16:creationId xmlns:a16="http://schemas.microsoft.com/office/drawing/2014/main" id="{D020DF1F-C9DE-7780-FEA9-DC02CC662459}"/>
              </a:ext>
            </a:extLst>
          </p:cNvPr>
          <p:cNvSpPr txBox="1"/>
          <p:nvPr/>
        </p:nvSpPr>
        <p:spPr>
          <a:xfrm>
            <a:off x="704018" y="1740095"/>
            <a:ext cx="3561771" cy="2554545"/>
          </a:xfrm>
          <a:prstGeom prst="rect">
            <a:avLst/>
          </a:prstGeom>
          <a:noFill/>
        </p:spPr>
        <p:txBody>
          <a:bodyPr wrap="square">
            <a:spAutoFit/>
          </a:bodyPr>
          <a:lstStyle/>
          <a:p>
            <a:pPr>
              <a:spcBef>
                <a:spcPts val="1200"/>
              </a:spcBef>
              <a:spcAft>
                <a:spcPts val="1200"/>
              </a:spcAft>
            </a:pPr>
            <a:r>
              <a:rPr lang="en-US" dirty="0">
                <a:cs typeface="Segoe UI Semibold" panose="020B0702040204020203" pitchFamily="34" charset="0"/>
              </a:rPr>
              <a:t>Model Elements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Entities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Attributes</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Relationships</a:t>
            </a:r>
          </a:p>
          <a:p>
            <a:pPr>
              <a:spcBef>
                <a:spcPts val="1200"/>
              </a:spcBef>
            </a:pPr>
            <a:endParaRPr lang="en-US" sz="1600" dirty="0">
              <a:latin typeface="Segoe UI Light" panose="020B0502040204020203" pitchFamily="34" charset="0"/>
              <a:cs typeface="Segoe UI Light" panose="020B0502040204020203" pitchFamily="34" charset="0"/>
            </a:endParaRPr>
          </a:p>
          <a:p>
            <a:pPr>
              <a:spcAft>
                <a:spcPts val="1200"/>
              </a:spcAft>
            </a:pPr>
            <a:r>
              <a:rPr lang="en-US" sz="1600" dirty="0">
                <a:latin typeface="Segoe UI Light" panose="020B0502040204020203" pitchFamily="34" charset="0"/>
                <a:cs typeface="Segoe UI Light" panose="020B0502040204020203" pitchFamily="34" charset="0"/>
              </a:rPr>
              <a:t>A conceptual model can help:</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Organize scope</a:t>
            </a:r>
          </a:p>
          <a:p>
            <a:pPr marL="285750" indent="-2857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Define business concepts / rules</a:t>
            </a:r>
          </a:p>
        </p:txBody>
      </p:sp>
      <p:grpSp>
        <p:nvGrpSpPr>
          <p:cNvPr id="60" name="Group 59">
            <a:extLst>
              <a:ext uri="{FF2B5EF4-FFF2-40B4-BE49-F238E27FC236}">
                <a16:creationId xmlns:a16="http://schemas.microsoft.com/office/drawing/2014/main" id="{840753FB-EE30-4898-ECCF-5EE9AB0CB3D5}"/>
              </a:ext>
            </a:extLst>
          </p:cNvPr>
          <p:cNvGrpSpPr/>
          <p:nvPr/>
        </p:nvGrpSpPr>
        <p:grpSpPr>
          <a:xfrm>
            <a:off x="7507875" y="2236283"/>
            <a:ext cx="969586" cy="969586"/>
            <a:chOff x="7789716" y="1849769"/>
            <a:chExt cx="969586" cy="969586"/>
          </a:xfrm>
        </p:grpSpPr>
        <p:sp>
          <p:nvSpPr>
            <p:cNvPr id="53" name="Oval 52">
              <a:extLst>
                <a:ext uri="{FF2B5EF4-FFF2-40B4-BE49-F238E27FC236}">
                  <a16:creationId xmlns:a16="http://schemas.microsoft.com/office/drawing/2014/main" id="{4DBEF27D-4DFE-6476-A141-611FFA4552A5}"/>
                </a:ext>
              </a:extLst>
            </p:cNvPr>
            <p:cNvSpPr/>
            <p:nvPr/>
          </p:nvSpPr>
          <p:spPr>
            <a:xfrm>
              <a:off x="7789716" y="1849769"/>
              <a:ext cx="969586" cy="969586"/>
            </a:xfrm>
            <a:prstGeom prst="ellipse">
              <a:avLst/>
            </a:prstGeom>
            <a:solidFill>
              <a:schemeClr val="bg1"/>
            </a:solidFill>
            <a:ln w="95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58" name="Graphic 57" descr="Monthly calendar outline">
              <a:extLst>
                <a:ext uri="{FF2B5EF4-FFF2-40B4-BE49-F238E27FC236}">
                  <a16:creationId xmlns:a16="http://schemas.microsoft.com/office/drawing/2014/main" id="{856FA57E-6D53-AF7A-5518-6BC02E3B341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5637" y="1980242"/>
              <a:ext cx="706847" cy="706847"/>
            </a:xfrm>
            <a:prstGeom prst="rect">
              <a:avLst/>
            </a:prstGeom>
          </p:spPr>
        </p:pic>
      </p:grpSp>
      <p:sp>
        <p:nvSpPr>
          <p:cNvPr id="59" name="Rectangle 58">
            <a:extLst>
              <a:ext uri="{FF2B5EF4-FFF2-40B4-BE49-F238E27FC236}">
                <a16:creationId xmlns:a16="http://schemas.microsoft.com/office/drawing/2014/main" id="{6E732337-3F42-BBBB-CEB0-B266ED685ACC}"/>
              </a:ext>
            </a:extLst>
          </p:cNvPr>
          <p:cNvSpPr/>
          <p:nvPr/>
        </p:nvSpPr>
        <p:spPr>
          <a:xfrm>
            <a:off x="6937005" y="1085939"/>
            <a:ext cx="2359661" cy="960369"/>
          </a:xfrm>
          <a:prstGeom prst="rect">
            <a:avLst/>
          </a:prstGeom>
          <a:noFill/>
          <a:ln w="6350">
            <a:noFill/>
            <a:headEnd type="triangle"/>
            <a:tailEnd type="none"/>
          </a:ln>
        </p:spPr>
        <p:style>
          <a:lnRef idx="1">
            <a:schemeClr val="accent1"/>
          </a:lnRef>
          <a:fillRef idx="0">
            <a:schemeClr val="accent1"/>
          </a:fillRef>
          <a:effectRef idx="0">
            <a:schemeClr val="accent1"/>
          </a:effectRef>
          <a:fontRef idx="minor">
            <a:schemeClr val="tx1"/>
          </a:fontRef>
        </p:style>
        <p:txBody>
          <a:bodyPr rtlCol="0" anchor="t"/>
          <a:lstStyle/>
          <a:p>
            <a:pPr marL="0" marR="0" lvl="0" indent="0" defTabSz="914400" rtl="0" eaLnBrk="1" fontAlgn="auto" latinLnBrk="0" hangingPunct="1">
              <a:lnSpc>
                <a:spcPct val="100000"/>
              </a:lnSpc>
              <a:spcBef>
                <a:spcPts val="0"/>
              </a:spcBef>
              <a:spcAft>
                <a:spcPts val="300"/>
              </a:spcAft>
              <a:buClrTx/>
              <a:buSzTx/>
              <a:buFontTx/>
              <a:buNone/>
              <a:tabLst/>
              <a:defRPr/>
            </a:pPr>
            <a:r>
              <a:rPr lang="en-US" sz="1400" b="1" dirty="0">
                <a:solidFill>
                  <a:srgbClr val="0055B8"/>
                </a:solidFill>
                <a:latin typeface="Segoe UI"/>
              </a:rPr>
              <a:t>Date</a:t>
            </a:r>
            <a:endParaRPr kumimoji="0" lang="en-US" sz="1400" b="1" i="0" u="none" strike="noStrike" kern="1200" cap="none" spc="0" normalizeH="0" baseline="0" noProof="0" dirty="0">
              <a:ln>
                <a:noFill/>
              </a:ln>
              <a:solidFill>
                <a:srgbClr val="0055B8"/>
              </a:solidFill>
              <a:effectLst/>
              <a:uLnTx/>
              <a:uFillTx/>
              <a:latin typeface="Segoe UI"/>
              <a:ea typeface="+mn-ea"/>
              <a:cs typeface="+mn-cs"/>
            </a:endParaRPr>
          </a:p>
          <a:p>
            <a:pPr marL="112713" indent="-112713">
              <a:spcBef>
                <a:spcPts val="200"/>
              </a:spcBef>
              <a:spcAft>
                <a:spcPts val="200"/>
              </a:spcAft>
              <a:buFont typeface="Arial" panose="020B0604020202020204" pitchFamily="34" charset="0"/>
              <a:buChar char="•"/>
              <a:defRPr/>
            </a:pPr>
            <a:r>
              <a:rPr kumimoji="0" lang="en-US" sz="1000" b="0" i="0" u="none" strike="noStrike" kern="1200" cap="none" spc="0" normalizeH="0" baseline="0" noProof="0" dirty="0">
                <a:ln>
                  <a:noFill/>
                </a:ln>
                <a:solidFill>
                  <a:srgbClr val="0055B8"/>
                </a:solidFill>
                <a:effectLst/>
                <a:uLnTx/>
                <a:uFillTx/>
                <a:latin typeface="Segoe UI"/>
                <a:ea typeface="+mn-ea"/>
                <a:cs typeface="+mn-cs"/>
              </a:rPr>
              <a:t>Attributes: </a:t>
            </a:r>
          </a:p>
          <a:p>
            <a:pPr marL="569913" lvl="1" indent="-112713">
              <a:spcBef>
                <a:spcPts val="200"/>
              </a:spcBef>
              <a:spcAft>
                <a:spcPts val="200"/>
              </a:spcAft>
              <a:buFont typeface="Arial" panose="020B0604020202020204" pitchFamily="34" charset="0"/>
              <a:buChar char="•"/>
              <a:defRPr/>
            </a:pPr>
            <a:r>
              <a:rPr lang="en-US" sz="1000" dirty="0">
                <a:latin typeface="Segoe UI"/>
              </a:rPr>
              <a:t>Year, Quarter, Month, Day</a:t>
            </a:r>
          </a:p>
          <a:p>
            <a:pPr marL="569913" lvl="1" indent="-112713">
              <a:spcBef>
                <a:spcPts val="200"/>
              </a:spcBef>
              <a:spcAft>
                <a:spcPts val="200"/>
              </a:spcAft>
              <a:buFont typeface="Arial" panose="020B0604020202020204" pitchFamily="34" charset="0"/>
              <a:buChar char="•"/>
              <a:defRPr/>
            </a:pPr>
            <a:r>
              <a:rPr kumimoji="0" lang="en-US" sz="1000" b="0" i="0" u="none" strike="noStrike" kern="1200" cap="none" spc="0" normalizeH="0" baseline="0" noProof="0" dirty="0">
                <a:ln>
                  <a:noFill/>
                </a:ln>
                <a:effectLst/>
                <a:uLnTx/>
                <a:uFillTx/>
                <a:latin typeface="Segoe UI"/>
                <a:ea typeface="+mn-ea"/>
                <a:cs typeface="+mn-cs"/>
              </a:rPr>
              <a:t>Holiday, Weekend</a:t>
            </a:r>
            <a:endParaRPr kumimoji="0" lang="en-US" sz="1000" b="0" i="0" u="none" strike="noStrike" kern="1200" cap="none" spc="0" normalizeH="0" baseline="0" noProof="0" dirty="0">
              <a:ln>
                <a:noFill/>
              </a:ln>
              <a:solidFill>
                <a:srgbClr val="0055B8"/>
              </a:solidFill>
              <a:effectLst/>
              <a:uLnTx/>
              <a:uFillTx/>
              <a:latin typeface="Segoe UI"/>
              <a:ea typeface="+mn-ea"/>
              <a:cs typeface="+mn-cs"/>
            </a:endParaRPr>
          </a:p>
        </p:txBody>
      </p:sp>
      <p:sp>
        <p:nvSpPr>
          <p:cNvPr id="64" name="Oval 63">
            <a:extLst>
              <a:ext uri="{FF2B5EF4-FFF2-40B4-BE49-F238E27FC236}">
                <a16:creationId xmlns:a16="http://schemas.microsoft.com/office/drawing/2014/main" id="{95B9AA1B-EDF1-9C79-9E08-FCB2FC59A2AF}"/>
              </a:ext>
            </a:extLst>
          </p:cNvPr>
          <p:cNvSpPr/>
          <p:nvPr/>
        </p:nvSpPr>
        <p:spPr>
          <a:xfrm>
            <a:off x="7083698" y="3130760"/>
            <a:ext cx="1819217" cy="1863951"/>
          </a:xfrm>
          <a:prstGeom prst="ellipse">
            <a:avLst/>
          </a:prstGeom>
          <a:noFill/>
          <a:ln w="9525">
            <a:solidFill>
              <a:schemeClr val="accent2"/>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69" name="Graphic 68" descr="Bar graph with upward trend outline">
            <a:extLst>
              <a:ext uri="{FF2B5EF4-FFF2-40B4-BE49-F238E27FC236}">
                <a16:creationId xmlns:a16="http://schemas.microsoft.com/office/drawing/2014/main" id="{3DBB81D8-04DD-4A87-0534-6DFA6ADBC63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645" y="3511543"/>
            <a:ext cx="914400" cy="914400"/>
          </a:xfrm>
          <a:prstGeom prst="rect">
            <a:avLst/>
          </a:prstGeom>
        </p:spPr>
      </p:pic>
      <p:sp>
        <p:nvSpPr>
          <p:cNvPr id="71" name="TextBox 70">
            <a:extLst>
              <a:ext uri="{FF2B5EF4-FFF2-40B4-BE49-F238E27FC236}">
                <a16:creationId xmlns:a16="http://schemas.microsoft.com/office/drawing/2014/main" id="{F37B3F77-4319-3A52-B37A-5A4550E92CF8}"/>
              </a:ext>
            </a:extLst>
          </p:cNvPr>
          <p:cNvSpPr txBox="1"/>
          <p:nvPr/>
        </p:nvSpPr>
        <p:spPr>
          <a:xfrm>
            <a:off x="7646125" y="4331496"/>
            <a:ext cx="723956" cy="369332"/>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300"/>
              </a:spcAft>
              <a:buClrTx/>
              <a:buSzTx/>
              <a:buFontTx/>
              <a:buNone/>
              <a:tabLst/>
              <a:defRPr/>
            </a:pPr>
            <a:r>
              <a:rPr lang="en-US" sz="1800" b="1" dirty="0">
                <a:solidFill>
                  <a:srgbClr val="0055B8"/>
                </a:solidFill>
                <a:latin typeface="Segoe UI"/>
              </a:rPr>
              <a:t>Sales</a:t>
            </a:r>
            <a:endParaRPr kumimoji="0" lang="en-US" sz="1800" b="1" i="0" u="none" strike="noStrike" kern="1200" cap="none" spc="0" normalizeH="0" baseline="0" noProof="0" dirty="0">
              <a:ln>
                <a:noFill/>
              </a:ln>
              <a:solidFill>
                <a:srgbClr val="0055B8"/>
              </a:solidFill>
              <a:effectLst/>
              <a:uLnTx/>
              <a:uFillTx/>
              <a:latin typeface="Segoe UI"/>
              <a:ea typeface="+mn-ea"/>
              <a:cs typeface="+mn-cs"/>
            </a:endParaRPr>
          </a:p>
        </p:txBody>
      </p:sp>
    </p:spTree>
    <p:extLst>
      <p:ext uri="{BB962C8B-B14F-4D97-AF65-F5344CB8AC3E}">
        <p14:creationId xmlns:p14="http://schemas.microsoft.com/office/powerpoint/2010/main" val="4251588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D0CE385A-5595-4FF0-BDA2-F5D500904ABF}"/>
              </a:ext>
            </a:extLst>
          </p:cNvPr>
          <p:cNvSpPr/>
          <p:nvPr/>
        </p:nvSpPr>
        <p:spPr>
          <a:xfrm>
            <a:off x="841020" y="1446084"/>
            <a:ext cx="11037454" cy="867160"/>
          </a:xfrm>
          <a:prstGeom prst="rect">
            <a:avLst/>
          </a:prstGeom>
        </p:spPr>
        <p:txBody>
          <a:bodyPr wrap="square" lIns="91440" tIns="45720" rIns="91440" bIns="45720" anchor="t">
            <a:spAutoFit/>
          </a:bodyPr>
          <a:lstStyle/>
          <a:p>
            <a:pPr>
              <a:lnSpc>
                <a:spcPct val="120000"/>
              </a:lnSpc>
            </a:pPr>
            <a:r>
              <a:rPr kumimoji="0" lang="en-US" sz="2200" b="0" i="0" u="none" strike="noStrike" kern="0" cap="none" spc="0" normalizeH="0" baseline="0" noProof="0" dirty="0">
                <a:ln>
                  <a:noFill/>
                </a:ln>
                <a:solidFill>
                  <a:schemeClr val="tx1">
                    <a:lumMod val="50000"/>
                  </a:schemeClr>
                </a:solidFill>
                <a:effectLst/>
                <a:uLnTx/>
                <a:uFillTx/>
                <a:latin typeface="Segoe UI Light" panose="020B0502040204020203" pitchFamily="34" charset="0"/>
                <a:cs typeface="Segoe UI Light" panose="020B0502040204020203" pitchFamily="34" charset="0"/>
              </a:rPr>
              <a:t>B</a:t>
            </a:r>
            <a:r>
              <a:rPr kumimoji="0" lang="en-US" sz="2000" b="0" i="0" u="none" strike="noStrike" kern="0" cap="none" spc="0" normalizeH="0" baseline="0" noProof="0" dirty="0">
                <a:ln>
                  <a:noFill/>
                </a:ln>
                <a:solidFill>
                  <a:schemeClr val="tx1">
                    <a:lumMod val="50000"/>
                  </a:schemeClr>
                </a:solidFill>
                <a:effectLst/>
                <a:uLnTx/>
                <a:uFillTx/>
                <a:latin typeface="Segoe UI Light" panose="020B0502040204020203" pitchFamily="34" charset="0"/>
                <a:cs typeface="Segoe UI Light" panose="020B0502040204020203" pitchFamily="34" charset="0"/>
              </a:rPr>
              <a:t>y the end of this course, you will be able to</a:t>
            </a:r>
            <a:r>
              <a:rPr kumimoji="0" lang="en-US" sz="2000" b="0" i="0" u="none" strike="noStrike" kern="0" cap="none" spc="0" normalizeH="0" noProof="0" dirty="0">
                <a:ln>
                  <a:noFill/>
                </a:ln>
                <a:solidFill>
                  <a:schemeClr val="tx1">
                    <a:lumMod val="50000"/>
                  </a:schemeClr>
                </a:solidFill>
                <a:effectLst/>
                <a:uLnTx/>
                <a:uFillTx/>
                <a:latin typeface="Segoe UI Light" panose="020B0502040204020203" pitchFamily="34" charset="0"/>
                <a:cs typeface="Segoe UI Light" panose="020B0502040204020203" pitchFamily="34" charset="0"/>
              </a:rPr>
              <a:t> use M to </a:t>
            </a:r>
            <a:r>
              <a:rPr lang="en-US" sz="2000" dirty="0">
                <a:solidFill>
                  <a:schemeClr val="tx1">
                    <a:lumMod val="50000"/>
                  </a:schemeClr>
                </a:solidFill>
                <a:latin typeface="Segoe UI Light" panose="020B0502040204020203" pitchFamily="34" charset="0"/>
                <a:cs typeface="Segoe UI Light" panose="020B0502040204020203" pitchFamily="34" charset="0"/>
              </a:rPr>
              <a:t>create formulas and calculations in a </a:t>
            </a:r>
            <a:r>
              <a:rPr lang="en-US" sz="2000" i="1" dirty="0">
                <a:solidFill>
                  <a:schemeClr val="tx1">
                    <a:lumMod val="50000"/>
                  </a:schemeClr>
                </a:solidFill>
                <a:latin typeface="Segoe UI Light" panose="020B0502040204020203" pitchFamily="34" charset="0"/>
                <a:cs typeface="Segoe UI Light" panose="020B0502040204020203" pitchFamily="34" charset="0"/>
              </a:rPr>
              <a:t>Power BI Desktop </a:t>
            </a:r>
            <a:r>
              <a:rPr lang="en-US" sz="2000" dirty="0">
                <a:solidFill>
                  <a:schemeClr val="tx1">
                    <a:lumMod val="50000"/>
                  </a:schemeClr>
                </a:solidFill>
                <a:latin typeface="Segoe UI Light" panose="020B0502040204020203" pitchFamily="34" charset="0"/>
                <a:cs typeface="Segoe UI Light" panose="020B0502040204020203" pitchFamily="34" charset="0"/>
              </a:rPr>
              <a:t>data model.</a:t>
            </a:r>
            <a:r>
              <a:rPr lang="en-US" sz="2000" kern="0" dirty="0">
                <a:solidFill>
                  <a:schemeClr val="tx1">
                    <a:lumMod val="50000"/>
                  </a:schemeClr>
                </a:solidFill>
                <a:latin typeface="Segoe UI Light" panose="020B0502040204020203" pitchFamily="34" charset="0"/>
                <a:cs typeface="Segoe UI Light" panose="020B0502040204020203" pitchFamily="34" charset="0"/>
              </a:rPr>
              <a:t> </a:t>
            </a:r>
            <a:r>
              <a:rPr kumimoji="0" lang="en-US" sz="2000" b="0" i="0" u="none" strike="noStrike" kern="0" cap="none" spc="0" normalizeH="0" baseline="0" noProof="0" dirty="0">
                <a:ln>
                  <a:noFill/>
                </a:ln>
                <a:solidFill>
                  <a:schemeClr val="tx1">
                    <a:lumMod val="50000"/>
                  </a:schemeClr>
                </a:solidFill>
                <a:effectLst/>
                <a:uLnTx/>
                <a:uFillTx/>
                <a:latin typeface="Segoe UI Light" panose="020B0502040204020203" pitchFamily="34" charset="0"/>
                <a:cs typeface="Segoe UI Light" panose="020B0502040204020203" pitchFamily="34" charset="0"/>
              </a:rPr>
              <a:t> Specifically, you will be </a:t>
            </a:r>
            <a:r>
              <a:rPr lang="en-US" sz="2000" kern="0" dirty="0">
                <a:solidFill>
                  <a:schemeClr val="tx1">
                    <a:lumMod val="50000"/>
                  </a:schemeClr>
                </a:solidFill>
                <a:latin typeface="Segoe UI Light" panose="020B0502040204020203" pitchFamily="34" charset="0"/>
                <a:cs typeface="Segoe UI Light" panose="020B0502040204020203" pitchFamily="34" charset="0"/>
              </a:rPr>
              <a:t>abl</a:t>
            </a:r>
            <a:r>
              <a:rPr lang="en-US" sz="2200" kern="0" dirty="0">
                <a:solidFill>
                  <a:schemeClr val="tx1">
                    <a:lumMod val="50000"/>
                  </a:schemeClr>
                </a:solidFill>
                <a:latin typeface="Segoe UI Light" panose="020B0502040204020203" pitchFamily="34" charset="0"/>
                <a:cs typeface="Segoe UI Light" panose="020B0502040204020203" pitchFamily="34" charset="0"/>
              </a:rPr>
              <a:t>e to:</a:t>
            </a:r>
          </a:p>
        </p:txBody>
      </p:sp>
      <p:sp>
        <p:nvSpPr>
          <p:cNvPr id="12" name="TextBox 11">
            <a:extLst>
              <a:ext uri="{FF2B5EF4-FFF2-40B4-BE49-F238E27FC236}">
                <a16:creationId xmlns:a16="http://schemas.microsoft.com/office/drawing/2014/main" id="{DC4787E7-03EE-4BF4-BDCD-C212B5301727}"/>
              </a:ext>
            </a:extLst>
          </p:cNvPr>
          <p:cNvSpPr txBox="1"/>
          <p:nvPr/>
        </p:nvSpPr>
        <p:spPr>
          <a:xfrm>
            <a:off x="455626" y="2611026"/>
            <a:ext cx="11280747" cy="3867462"/>
          </a:xfrm>
          <a:prstGeom prst="rect">
            <a:avLst/>
          </a:prstGeom>
          <a:solidFill>
            <a:schemeClr val="bg1"/>
          </a:solidFill>
        </p:spPr>
        <p:txBody>
          <a:bodyPr wrap="square" lIns="182880" tIns="146304" rIns="182880" bIns="146304" numCol="1" spcCol="640080" rtlCol="0" anchor="t">
            <a:noAutofit/>
          </a:bodyPr>
          <a:lstStyle/>
          <a:p>
            <a:pPr marL="800100" lvl="1" indent="-342900">
              <a:lnSpc>
                <a:spcPct val="120000"/>
              </a:lnSpc>
              <a:spcAft>
                <a:spcPts val="600"/>
              </a:spcAft>
              <a:buFont typeface="Arial" panose="020B0604020202020204" pitchFamily="34" charset="0"/>
              <a:buChar char="•"/>
            </a:pPr>
            <a:r>
              <a:rPr lang="en-US" dirty="0">
                <a:solidFill>
                  <a:schemeClr val="tx1">
                    <a:lumMod val="50000"/>
                  </a:schemeClr>
                </a:solidFill>
                <a:latin typeface="Segoe UI Light" panose="020B0502040204020203" pitchFamily="34" charset="0"/>
                <a:cs typeface="Segoe UI Light" panose="020B0502040204020203" pitchFamily="34" charset="0"/>
              </a:rPr>
              <a:t>Understand the </a:t>
            </a:r>
            <a:r>
              <a:rPr lang="en-US" i="1" dirty="0">
                <a:solidFill>
                  <a:schemeClr val="tx1">
                    <a:lumMod val="50000"/>
                  </a:schemeClr>
                </a:solidFill>
                <a:latin typeface="Segoe UI Light" panose="020B0502040204020203" pitchFamily="34" charset="0"/>
                <a:cs typeface="Segoe UI Light" panose="020B0502040204020203" pitchFamily="34" charset="0"/>
              </a:rPr>
              <a:t>Power BI Desktop </a:t>
            </a:r>
            <a:r>
              <a:rPr lang="en-US" dirty="0">
                <a:solidFill>
                  <a:schemeClr val="tx1">
                    <a:lumMod val="50000"/>
                  </a:schemeClr>
                </a:solidFill>
                <a:latin typeface="Segoe UI Light" panose="020B0502040204020203" pitchFamily="34" charset="0"/>
                <a:cs typeface="Segoe UI Light" panose="020B0502040204020203" pitchFamily="34" charset="0"/>
              </a:rPr>
              <a:t>data model, its components and most effective schemas  </a:t>
            </a:r>
            <a:endParaRPr lang="en-US" dirty="0">
              <a:latin typeface="Segoe UI Light" panose="020B0502040204020203" pitchFamily="34" charset="0"/>
              <a:cs typeface="Segoe UI Light" panose="020B0502040204020203" pitchFamily="34" charset="0"/>
            </a:endParaRPr>
          </a:p>
          <a:p>
            <a:pPr marL="800100" lvl="1" indent="-342900">
              <a:lnSpc>
                <a:spcPct val="120000"/>
              </a:lnSpc>
              <a:spcAft>
                <a:spcPts val="600"/>
              </a:spcAft>
              <a:buFont typeface="Arial" panose="020B0604020202020204" pitchFamily="34" charset="0"/>
              <a:buChar char="•"/>
            </a:pPr>
            <a:r>
              <a:rPr lang="en-US" dirty="0">
                <a:solidFill>
                  <a:schemeClr val="tx1">
                    <a:lumMod val="50000"/>
                  </a:schemeClr>
                </a:solidFill>
                <a:latin typeface="Segoe UI Light" panose="020B0502040204020203" pitchFamily="34" charset="0"/>
                <a:cs typeface="Segoe UI Light" panose="020B0502040204020203" pitchFamily="34" charset="0"/>
              </a:rPr>
              <a:t>Describe concepts of calculated columns and measures</a:t>
            </a:r>
          </a:p>
          <a:p>
            <a:pPr marL="800100" lvl="1" indent="-342900">
              <a:lnSpc>
                <a:spcPct val="120000"/>
              </a:lnSpc>
              <a:spcAft>
                <a:spcPts val="600"/>
              </a:spcAft>
              <a:buFont typeface="Arial" panose="020B0604020202020204" pitchFamily="34" charset="0"/>
              <a:buChar char="•"/>
            </a:pPr>
            <a:r>
              <a:rPr lang="en-US" dirty="0">
                <a:solidFill>
                  <a:schemeClr val="tx1">
                    <a:lumMod val="50000"/>
                  </a:schemeClr>
                </a:solidFill>
                <a:latin typeface="Segoe UI Light" panose="020B0502040204020203" pitchFamily="34" charset="0"/>
                <a:cs typeface="Segoe UI Light" panose="020B0502040204020203" pitchFamily="34" charset="0"/>
              </a:rPr>
              <a:t>Create queries using M </a:t>
            </a:r>
          </a:p>
          <a:p>
            <a:pPr marL="800100" lvl="1" indent="-342900">
              <a:lnSpc>
                <a:spcPct val="120000"/>
              </a:lnSpc>
              <a:spcAft>
                <a:spcPts val="600"/>
              </a:spcAft>
              <a:buFont typeface="Arial" panose="020B0604020202020204" pitchFamily="34" charset="0"/>
              <a:buChar char="•"/>
            </a:pPr>
            <a:r>
              <a:rPr lang="en-US" dirty="0">
                <a:solidFill>
                  <a:schemeClr val="tx1">
                    <a:lumMod val="50000"/>
                  </a:schemeClr>
                </a:solidFill>
                <a:latin typeface="Segoe UI Light" panose="020B0502040204020203" pitchFamily="34" charset="0"/>
                <a:cs typeface="Segoe UI Light" panose="020B0502040204020203" pitchFamily="34" charset="0"/>
              </a:rPr>
              <a:t>Understand the use of functions</a:t>
            </a:r>
          </a:p>
          <a:p>
            <a:pPr marL="800100" lvl="1" indent="-342900">
              <a:lnSpc>
                <a:spcPct val="120000"/>
              </a:lnSpc>
              <a:spcAft>
                <a:spcPts val="600"/>
              </a:spcAft>
              <a:buFont typeface="Arial" panose="020B0604020202020204" pitchFamily="34" charset="0"/>
              <a:buChar char="•"/>
            </a:pPr>
            <a:r>
              <a:rPr lang="en-US" dirty="0">
                <a:solidFill>
                  <a:schemeClr val="tx1">
                    <a:lumMod val="50000"/>
                  </a:schemeClr>
                </a:solidFill>
                <a:latin typeface="Segoe UI Light" panose="020B0502040204020203" pitchFamily="34" charset="0"/>
                <a:cs typeface="Segoe UI Light" panose="020B0502040204020203" pitchFamily="34" charset="0"/>
              </a:rPr>
              <a:t>Create and optimize a data model</a:t>
            </a:r>
          </a:p>
          <a:p>
            <a:pPr marL="800100" lvl="1" indent="-342900">
              <a:lnSpc>
                <a:spcPct val="120000"/>
              </a:lnSpc>
              <a:spcAft>
                <a:spcPts val="600"/>
              </a:spcAft>
              <a:buFont typeface="Arial" panose="020B0604020202020204" pitchFamily="34" charset="0"/>
              <a:buChar char="•"/>
            </a:pPr>
            <a:r>
              <a:rPr lang="en-US" dirty="0">
                <a:solidFill>
                  <a:schemeClr val="tx1">
                    <a:lumMod val="50000"/>
                  </a:schemeClr>
                </a:solidFill>
                <a:latin typeface="Segoe UI Light" panose="020B0502040204020203" pitchFamily="34" charset="0"/>
                <a:cs typeface="Segoe UI Light" panose="020B0502040204020203" pitchFamily="34" charset="0"/>
              </a:rPr>
              <a:t>Understand the consequences of data model design decisions</a:t>
            </a:r>
          </a:p>
          <a:p>
            <a:pPr>
              <a:lnSpc>
                <a:spcPct val="120000"/>
              </a:lnSpc>
              <a:spcAft>
                <a:spcPts val="1800"/>
              </a:spcAft>
            </a:pPr>
            <a:endParaRPr lang="en-US" dirty="0">
              <a:solidFill>
                <a:schemeClr val="tx1">
                  <a:lumMod val="50000"/>
                </a:schemeClr>
              </a:solidFill>
            </a:endParaRP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4" name="Title 13">
            <a:extLst>
              <a:ext uri="{FF2B5EF4-FFF2-40B4-BE49-F238E27FC236}">
                <a16:creationId xmlns:a16="http://schemas.microsoft.com/office/drawing/2014/main" id="{E87FF41A-757B-0977-A8EA-3CA219A767C6}"/>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Course Objectives</a:t>
            </a:r>
            <a:br>
              <a:rPr lang="en-US" sz="3600" dirty="0">
                <a:latin typeface="Segoe UI Semibold" panose="020B0702040204020203" pitchFamily="34" charset="0"/>
                <a:cs typeface="Segoe UI Semibold" panose="020B0702040204020203" pitchFamily="34" charset="0"/>
              </a:rPr>
            </a:br>
            <a:endParaRPr lang="en-US" sz="36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956134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Components of a data model – Fact Tables</a:t>
            </a:r>
          </a:p>
        </p:txBody>
      </p:sp>
      <p:sp>
        <p:nvSpPr>
          <p:cNvPr id="6" name="Rectangle 5">
            <a:extLst>
              <a:ext uri="{FF2B5EF4-FFF2-40B4-BE49-F238E27FC236}">
                <a16:creationId xmlns:a16="http://schemas.microsoft.com/office/drawing/2014/main" id="{C6794026-7015-4BF6-ADC7-4E768BE3724C}"/>
              </a:ext>
            </a:extLst>
          </p:cNvPr>
          <p:cNvSpPr/>
          <p:nvPr/>
        </p:nvSpPr>
        <p:spPr>
          <a:xfrm>
            <a:off x="8575845" y="1748119"/>
            <a:ext cx="3538728" cy="36317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Semibold" panose="020B0702040204020203" pitchFamily="34" charset="0"/>
                <a:cs typeface="Segoe UI Semibold" panose="020B0702040204020203" pitchFamily="34" charset="0"/>
              </a:rPr>
              <a:t>Fact Table</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Contains measurements, metrics, facts </a:t>
            </a:r>
            <a:r>
              <a:rPr kumimoji="0" lang="en-US" sz="1200"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(or items to be aggregated) </a:t>
            </a:r>
            <a:r>
              <a:rPr kumimoji="0" lang="en-US" sz="12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 </a:t>
            </a:r>
            <a:br>
              <a:rPr kumimoji="0" lang="en-US" sz="12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br>
            <a:r>
              <a:rPr lang="en-US" sz="1600" kern="0" dirty="0">
                <a:gradFill>
                  <a:gsLst>
                    <a:gs pos="1250">
                      <a:prstClr val="black"/>
                    </a:gs>
                    <a:gs pos="100000">
                      <a:prstClr val="black"/>
                    </a:gs>
                  </a:gsLst>
                  <a:lin ang="5400000" scaled="0"/>
                </a:gradFill>
                <a:latin typeface="Segoe UI Light"/>
              </a:rPr>
              <a:t>o</a:t>
            </a: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f a business process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kern="0" dirty="0">
              <a:gradFill>
                <a:gsLst>
                  <a:gs pos="1250">
                    <a:prstClr val="black"/>
                  </a:gs>
                  <a:gs pos="100000">
                    <a:prstClr val="black"/>
                  </a:gs>
                </a:gsLst>
                <a:lin ang="5400000" scaled="0"/>
              </a:gradFill>
              <a:latin typeface="Segoe UI Light"/>
            </a:endParaRPr>
          </a:p>
          <a:p>
            <a:pPr marR="0" lvl="0" defTabSz="914400" eaLnBrk="1" fontAlgn="auto" latinLnBrk="0" hangingPunct="1">
              <a:lnSpc>
                <a:spcPct val="100000"/>
              </a:lnSpc>
              <a:spcBef>
                <a:spcPts val="0"/>
              </a:spcBef>
              <a:spcAft>
                <a:spcPts val="0"/>
              </a:spcAft>
              <a:buClrTx/>
              <a:buSzTx/>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rPr>
              <a:t>Examples</a:t>
            </a: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4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Transactions</a:t>
            </a:r>
          </a:p>
          <a:p>
            <a:pPr marL="800100" marR="0" lvl="1" indent="-342900" defTabSz="91440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4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Sales Revenue</a:t>
            </a:r>
          </a:p>
          <a:p>
            <a:pPr marL="800100" marR="0" lvl="1" indent="-342900" defTabSz="91440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4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Units</a:t>
            </a:r>
          </a:p>
          <a:p>
            <a:pPr marL="800100" marR="0" lvl="1" indent="-342900" defTabSz="91440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4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Cost</a:t>
            </a:r>
            <a:b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br>
            <a:endParaRPr kumimoji="0" lang="en-US" sz="12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Measures are usually sliceable. </a:t>
            </a:r>
          </a:p>
          <a:p>
            <a:pPr marR="0" lvl="0" defTabSz="914400" eaLnBrk="1" fontAlgn="auto" latinLnBrk="0" hangingPunct="1">
              <a:lnSpc>
                <a:spcPct val="100000"/>
              </a:lnSpc>
              <a:spcBef>
                <a:spcPts val="0"/>
              </a:spcBef>
              <a:spcAft>
                <a:spcPts val="0"/>
              </a:spcAft>
              <a:buClrTx/>
              <a:buSzTx/>
              <a:tabLst/>
              <a:defRPr/>
            </a:pPr>
            <a:endParaRPr lang="en-US" sz="1600" kern="0" dirty="0">
              <a:gradFill>
                <a:gsLst>
                  <a:gs pos="1250">
                    <a:prstClr val="black"/>
                  </a:gs>
                  <a:gs pos="100000">
                    <a:prstClr val="black"/>
                  </a:gs>
                </a:gsLst>
                <a:lin ang="5400000" scaled="0"/>
              </a:gradFill>
              <a:latin typeface="Segoe UI Light"/>
            </a:endParaRPr>
          </a:p>
          <a:p>
            <a:pPr marR="0" lvl="0" defTabSz="914400" eaLnBrk="1" fontAlgn="auto" latinLnBrk="0" hangingPunct="1">
              <a:lnSpc>
                <a:spcPct val="100000"/>
              </a:lnSpc>
              <a:spcBef>
                <a:spcPts val="0"/>
              </a:spcBef>
              <a:spcAft>
                <a:spcPts val="0"/>
              </a:spcAft>
              <a:buClrTx/>
              <a:buSzTx/>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rPr>
              <a:t>Examples</a:t>
            </a: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 </a:t>
            </a:r>
          </a:p>
          <a:p>
            <a:pPr marL="800100" lvl="1" indent="-342900">
              <a:buFont typeface="Courier New" panose="02070309020205020404" pitchFamily="49" charset="0"/>
              <a:buChar char="o"/>
              <a:defRPr/>
            </a:pPr>
            <a:r>
              <a:rPr kumimoji="0" lang="en-US" sz="14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By Month, By Customer</a:t>
            </a:r>
            <a:endPar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endParaRPr>
          </a:p>
        </p:txBody>
      </p:sp>
      <p:pic>
        <p:nvPicPr>
          <p:cNvPr id="10" name="Picture 9">
            <a:extLst>
              <a:ext uri="{FF2B5EF4-FFF2-40B4-BE49-F238E27FC236}">
                <a16:creationId xmlns:a16="http://schemas.microsoft.com/office/drawing/2014/main" id="{4B0DFAEF-3E5E-4DE8-A80B-99767ABDED6A}"/>
              </a:ext>
            </a:extLst>
          </p:cNvPr>
          <p:cNvPicPr>
            <a:picLocks noChangeAspect="1"/>
          </p:cNvPicPr>
          <p:nvPr/>
        </p:nvPicPr>
        <p:blipFill>
          <a:blip r:embed="rId3"/>
          <a:stretch>
            <a:fillRect/>
          </a:stretch>
        </p:blipFill>
        <p:spPr>
          <a:xfrm>
            <a:off x="595337" y="1803870"/>
            <a:ext cx="7814853" cy="3520263"/>
          </a:xfrm>
          <a:prstGeom prst="rect">
            <a:avLst/>
          </a:prstGeom>
        </p:spPr>
      </p:pic>
      <p:sp>
        <p:nvSpPr>
          <p:cNvPr id="11" name="Rectangular Callout 10">
            <a:extLst>
              <a:ext uri="{FF2B5EF4-FFF2-40B4-BE49-F238E27FC236}">
                <a16:creationId xmlns:a16="http://schemas.microsoft.com/office/drawing/2014/main" id="{20B767E8-629D-47AC-BAB2-C1E387CA89A1}"/>
              </a:ext>
            </a:extLst>
          </p:cNvPr>
          <p:cNvSpPr/>
          <p:nvPr/>
        </p:nvSpPr>
        <p:spPr bwMode="auto">
          <a:xfrm>
            <a:off x="2434093" y="1253570"/>
            <a:ext cx="843323"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5" name="TextBox 4">
            <a:extLst>
              <a:ext uri="{FF2B5EF4-FFF2-40B4-BE49-F238E27FC236}">
                <a16:creationId xmlns:a16="http://schemas.microsoft.com/office/drawing/2014/main" id="{E9C11287-41D0-8EB8-6A16-93CDBCE10CE1}"/>
              </a:ext>
            </a:extLst>
          </p:cNvPr>
          <p:cNvSpPr txBox="1"/>
          <p:nvPr/>
        </p:nvSpPr>
        <p:spPr>
          <a:xfrm>
            <a:off x="712002" y="5908614"/>
            <a:ext cx="8871288" cy="400110"/>
          </a:xfrm>
          <a:prstGeom prst="rect">
            <a:avLst/>
          </a:prstGeom>
          <a:noFill/>
        </p:spPr>
        <p:txBody>
          <a:bodyPr wrap="square">
            <a:spAutoFit/>
          </a:bodyPr>
          <a:lstStyle/>
          <a:p>
            <a:r>
              <a:rPr lang="en-US" sz="2000" dirty="0">
                <a:latin typeface="Segoe UI Semilight" panose="020B0402040204020203" pitchFamily="34" charset="0"/>
                <a:cs typeface="Segoe UI Semilight" panose="020B0402040204020203" pitchFamily="34" charset="0"/>
              </a:rPr>
              <a:t>A fact table has two types of columns:  Facts and Foreign Key Columns</a:t>
            </a:r>
          </a:p>
        </p:txBody>
      </p:sp>
    </p:spTree>
    <p:extLst>
      <p:ext uri="{BB962C8B-B14F-4D97-AF65-F5344CB8AC3E}">
        <p14:creationId xmlns:p14="http://schemas.microsoft.com/office/powerpoint/2010/main" val="25457243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Components of a data model – Dimension Tables</a:t>
            </a:r>
          </a:p>
        </p:txBody>
      </p:sp>
      <p:sp>
        <p:nvSpPr>
          <p:cNvPr id="6" name="Rectangle 5">
            <a:extLst>
              <a:ext uri="{FF2B5EF4-FFF2-40B4-BE49-F238E27FC236}">
                <a16:creationId xmlns:a16="http://schemas.microsoft.com/office/drawing/2014/main" id="{C6794026-7015-4BF6-ADC7-4E768BE3724C}"/>
              </a:ext>
            </a:extLst>
          </p:cNvPr>
          <p:cNvSpPr/>
          <p:nvPr/>
        </p:nvSpPr>
        <p:spPr>
          <a:xfrm>
            <a:off x="8465820" y="1659529"/>
            <a:ext cx="3657600" cy="2431435"/>
          </a:xfrm>
          <a:prstGeom prst="rect">
            <a:avLst/>
          </a:prstGeom>
        </p:spPr>
        <p:txBody>
          <a:bodyPr wrap="square">
            <a:spAutoFit/>
          </a:bodyPr>
          <a:lstStyle/>
          <a:p>
            <a:pPr lvl="0">
              <a:defRPr/>
            </a:pPr>
            <a:r>
              <a:rPr lang="en-US" sz="2000" b="1" kern="0" dirty="0">
                <a:gradFill>
                  <a:gsLst>
                    <a:gs pos="1250">
                      <a:srgbClr val="505050"/>
                    </a:gs>
                    <a:gs pos="100000">
                      <a:srgbClr val="505050"/>
                    </a:gs>
                  </a:gsLst>
                  <a:lin ang="5400000" scaled="0"/>
                </a:gradFill>
                <a:latin typeface="Segoe UI Semibold" panose="020B0702040204020203" pitchFamily="34" charset="0"/>
                <a:cs typeface="Segoe UI Semibold" panose="020B0702040204020203" pitchFamily="34" charset="0"/>
              </a:rPr>
              <a:t>Dim Table</a:t>
            </a:r>
            <a:endParaRPr lang="en-US" sz="2000" b="1" kern="0" dirty="0">
              <a:gradFill>
                <a:gsLst>
                  <a:gs pos="1250">
                    <a:prstClr val="black"/>
                  </a:gs>
                  <a:gs pos="100000">
                    <a:prstClr val="black"/>
                  </a:gs>
                </a:gsLst>
                <a:lin ang="5400000" scaled="0"/>
              </a:gradFill>
              <a:latin typeface="Segoe UI Semibold" panose="020B0702040204020203" pitchFamily="34" charset="0"/>
              <a:cs typeface="Segoe UI Semibold" panose="020B0702040204020203" pitchFamily="34" charset="0"/>
            </a:endParaRPr>
          </a:p>
          <a:p>
            <a:pPr lvl="0">
              <a:defRPr/>
            </a:pPr>
            <a:r>
              <a:rPr lang="en-US" sz="1600" kern="0" dirty="0">
                <a:gradFill>
                  <a:gsLst>
                    <a:gs pos="1250">
                      <a:prstClr val="black"/>
                    </a:gs>
                    <a:gs pos="100000">
                      <a:prstClr val="black"/>
                    </a:gs>
                  </a:gsLst>
                  <a:lin ang="5400000" scaled="0"/>
                </a:gradFill>
                <a:latin typeface="Segoe UI Light"/>
              </a:rPr>
              <a:t>Contains descriptive attributes that:</a:t>
            </a:r>
          </a:p>
          <a:p>
            <a:pPr lvl="0">
              <a:defRPr/>
            </a:pPr>
            <a:endParaRPr lang="en-US" sz="1600" kern="0" dirty="0">
              <a:gradFill>
                <a:gsLst>
                  <a:gs pos="1250">
                    <a:prstClr val="black"/>
                  </a:gs>
                  <a:gs pos="100000">
                    <a:prstClr val="black"/>
                  </a:gs>
                </a:gsLst>
                <a:lin ang="5400000" scaled="0"/>
              </a:gradFill>
              <a:latin typeface="Segoe UI Light"/>
            </a:endParaRPr>
          </a:p>
          <a:p>
            <a:pPr marL="285750" lvl="0" indent="-285750">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a:rPr>
              <a:t>Define how a fact should roll up</a:t>
            </a:r>
          </a:p>
          <a:p>
            <a:pPr marL="285750" lvl="0" indent="-285750">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a:rPr>
              <a:t>Constitute report filters</a:t>
            </a:r>
          </a:p>
          <a:p>
            <a:pPr marL="285750" lvl="0" indent="-285750">
              <a:buFont typeface="Arial" panose="020B0604020202020204" pitchFamily="34" charset="0"/>
              <a:buChar char="•"/>
              <a:defRPr/>
            </a:pPr>
            <a:r>
              <a:rPr lang="en-US" sz="1600" kern="0" dirty="0">
                <a:gradFill>
                  <a:gsLst>
                    <a:gs pos="1250">
                      <a:prstClr val="black"/>
                    </a:gs>
                    <a:gs pos="100000">
                      <a:prstClr val="black"/>
                    </a:gs>
                  </a:gsLst>
                  <a:lin ang="5400000" scaled="0"/>
                </a:gradFill>
                <a:latin typeface="Segoe UI Light"/>
              </a:rPr>
              <a:t>Define business hierarchies</a:t>
            </a:r>
          </a:p>
          <a:p>
            <a:pPr marL="285750" lvl="0" indent="-285750">
              <a:buFont typeface="Arial" panose="020B0604020202020204" pitchFamily="34" charset="0"/>
              <a:buChar char="•"/>
              <a:defRPr/>
            </a:pPr>
            <a:endParaRPr lang="en-US" sz="1600" kern="0" dirty="0">
              <a:gradFill>
                <a:gsLst>
                  <a:gs pos="1250">
                    <a:prstClr val="black"/>
                  </a:gs>
                  <a:gs pos="100000">
                    <a:prstClr val="black"/>
                  </a:gs>
                </a:gsLst>
                <a:lin ang="5400000" scaled="0"/>
              </a:gradFill>
              <a:latin typeface="Segoe UI Light"/>
            </a:endParaRPr>
          </a:p>
          <a:p>
            <a:pPr marL="285750" lvl="0" indent="-285750">
              <a:buFont typeface="Arial" panose="020B0604020202020204" pitchFamily="34" charset="0"/>
              <a:buChar char="•"/>
              <a:defRPr/>
            </a:pPr>
            <a:endParaRPr lang="en-US" kern="0" dirty="0">
              <a:gradFill>
                <a:gsLst>
                  <a:gs pos="1250">
                    <a:prstClr val="black"/>
                  </a:gs>
                  <a:gs pos="100000">
                    <a:prstClr val="black"/>
                  </a:gs>
                </a:gsLst>
                <a:lin ang="5400000" scaled="0"/>
              </a:gradFill>
              <a:latin typeface="Segoe UI Light"/>
            </a:endParaRPr>
          </a:p>
          <a:p>
            <a:pPr lvl="0">
              <a:defRPr/>
            </a:pPr>
            <a:r>
              <a:rPr lang="en-US" kern="0" dirty="0">
                <a:gradFill>
                  <a:gsLst>
                    <a:gs pos="1250">
                      <a:prstClr val="black"/>
                    </a:gs>
                    <a:gs pos="100000">
                      <a:prstClr val="black"/>
                    </a:gs>
                  </a:gsLst>
                  <a:lin ang="5400000" scaled="0"/>
                </a:gradFill>
              </a:rPr>
              <a:t>Examples: </a:t>
            </a:r>
            <a:r>
              <a:rPr lang="en-US" sz="1400" kern="0" dirty="0">
                <a:gradFill>
                  <a:gsLst>
                    <a:gs pos="1250">
                      <a:prstClr val="black"/>
                    </a:gs>
                    <a:gs pos="100000">
                      <a:prstClr val="black"/>
                    </a:gs>
                  </a:gsLst>
                  <a:lin ang="5400000" scaled="0"/>
                </a:gradFill>
                <a:latin typeface="Segoe UI Light"/>
              </a:rPr>
              <a:t>By month, By Customer, By Geo</a:t>
            </a:r>
          </a:p>
        </p:txBody>
      </p:sp>
      <p:pic>
        <p:nvPicPr>
          <p:cNvPr id="2" name="Picture 1">
            <a:extLst>
              <a:ext uri="{FF2B5EF4-FFF2-40B4-BE49-F238E27FC236}">
                <a16:creationId xmlns:a16="http://schemas.microsoft.com/office/drawing/2014/main" id="{2CD04FD6-2B1C-4CF4-8A82-4F55A101BB8A}"/>
              </a:ext>
            </a:extLst>
          </p:cNvPr>
          <p:cNvPicPr>
            <a:picLocks noChangeAspect="1"/>
          </p:cNvPicPr>
          <p:nvPr/>
        </p:nvPicPr>
        <p:blipFill>
          <a:blip r:embed="rId3"/>
          <a:stretch>
            <a:fillRect/>
          </a:stretch>
        </p:blipFill>
        <p:spPr>
          <a:xfrm>
            <a:off x="542555" y="1289787"/>
            <a:ext cx="7536577" cy="3765277"/>
          </a:xfrm>
          <a:prstGeom prst="rect">
            <a:avLst/>
          </a:prstGeom>
        </p:spPr>
      </p:pic>
      <p:sp>
        <p:nvSpPr>
          <p:cNvPr id="12" name="TextBox 11">
            <a:extLst>
              <a:ext uri="{FF2B5EF4-FFF2-40B4-BE49-F238E27FC236}">
                <a16:creationId xmlns:a16="http://schemas.microsoft.com/office/drawing/2014/main" id="{FB34203F-3BA0-5EAD-5EAB-AC4EA0825D2D}"/>
              </a:ext>
            </a:extLst>
          </p:cNvPr>
          <p:cNvSpPr txBox="1"/>
          <p:nvPr/>
        </p:nvSpPr>
        <p:spPr>
          <a:xfrm>
            <a:off x="1870710" y="5568213"/>
            <a:ext cx="7760970" cy="923330"/>
          </a:xfrm>
          <a:prstGeom prst="rect">
            <a:avLst/>
          </a:prstGeom>
          <a:noFill/>
        </p:spPr>
        <p:txBody>
          <a:bodyPr wrap="square">
            <a:spAutoFit/>
          </a:bodyPr>
          <a:lstStyle/>
          <a:p>
            <a:r>
              <a:rPr lang="en-US" dirty="0"/>
              <a:t>“Dimensions provide the “who, what, where, when, why, and how” context surrounding a business process event</a:t>
            </a:r>
            <a:r>
              <a:rPr lang="nl-NL" dirty="0"/>
              <a:t>”</a:t>
            </a:r>
          </a:p>
          <a:p>
            <a:r>
              <a:rPr lang="nl-NL" dirty="0"/>
              <a:t>						</a:t>
            </a:r>
            <a:r>
              <a:rPr lang="en-US" dirty="0"/>
              <a:t>- Ralph Kimball</a:t>
            </a:r>
            <a:endParaRPr lang="nl-NL" dirty="0"/>
          </a:p>
        </p:txBody>
      </p:sp>
    </p:spTree>
    <p:extLst>
      <p:ext uri="{BB962C8B-B14F-4D97-AF65-F5344CB8AC3E}">
        <p14:creationId xmlns:p14="http://schemas.microsoft.com/office/powerpoint/2010/main" val="684652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Table Types Comparison</a:t>
            </a:r>
          </a:p>
        </p:txBody>
      </p:sp>
      <p:graphicFrame>
        <p:nvGraphicFramePr>
          <p:cNvPr id="4" name="Table 6">
            <a:extLst>
              <a:ext uri="{FF2B5EF4-FFF2-40B4-BE49-F238E27FC236}">
                <a16:creationId xmlns:a16="http://schemas.microsoft.com/office/drawing/2014/main" id="{F542844E-99E1-75BD-1102-59A935D042C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739086364"/>
              </p:ext>
            </p:extLst>
          </p:nvPr>
        </p:nvGraphicFramePr>
        <p:xfrm>
          <a:off x="741494" y="1643380"/>
          <a:ext cx="10040806" cy="3220720"/>
        </p:xfrm>
        <a:graphic>
          <a:graphicData uri="http://schemas.openxmlformats.org/drawingml/2006/table">
            <a:tbl>
              <a:tblPr firstRow="1" bandRow="1">
                <a:tableStyleId>{6E25E649-3F16-4E02-A733-19D2CDBF48F0}</a:tableStyleId>
              </a:tblPr>
              <a:tblGrid>
                <a:gridCol w="1655762">
                  <a:extLst>
                    <a:ext uri="{9D8B030D-6E8A-4147-A177-3AD203B41FA5}">
                      <a16:colId xmlns:a16="http://schemas.microsoft.com/office/drawing/2014/main" val="1858811642"/>
                    </a:ext>
                  </a:extLst>
                </a:gridCol>
                <a:gridCol w="3607304">
                  <a:extLst>
                    <a:ext uri="{9D8B030D-6E8A-4147-A177-3AD203B41FA5}">
                      <a16:colId xmlns:a16="http://schemas.microsoft.com/office/drawing/2014/main" val="3655754141"/>
                    </a:ext>
                  </a:extLst>
                </a:gridCol>
                <a:gridCol w="4777740">
                  <a:extLst>
                    <a:ext uri="{9D8B030D-6E8A-4147-A177-3AD203B41FA5}">
                      <a16:colId xmlns:a16="http://schemas.microsoft.com/office/drawing/2014/main" val="3195823218"/>
                    </a:ext>
                  </a:extLst>
                </a:gridCol>
              </a:tblGrid>
              <a:tr h="370840">
                <a:tc>
                  <a:txBody>
                    <a:bodyPr/>
                    <a:lstStyle/>
                    <a:p>
                      <a:endParaRPr lang="en-US" dirty="0">
                        <a:solidFill>
                          <a:schemeClr val="bg1"/>
                        </a:solidFill>
                      </a:endParaRPr>
                    </a:p>
                  </a:txBody>
                  <a:tcPr/>
                </a:tc>
                <a:tc>
                  <a:txBody>
                    <a:bodyPr/>
                    <a:lstStyle/>
                    <a:p>
                      <a:r>
                        <a:rPr lang="en-US" dirty="0">
                          <a:solidFill>
                            <a:schemeClr val="bg1"/>
                          </a:solidFill>
                        </a:rPr>
                        <a:t>Dimension table</a:t>
                      </a:r>
                    </a:p>
                  </a:txBody>
                  <a:tcPr/>
                </a:tc>
                <a:tc>
                  <a:txBody>
                    <a:bodyPr/>
                    <a:lstStyle/>
                    <a:p>
                      <a:r>
                        <a:rPr lang="en-US" dirty="0">
                          <a:solidFill>
                            <a:schemeClr val="bg1"/>
                          </a:solidFill>
                        </a:rPr>
                        <a:t>Fact table</a:t>
                      </a:r>
                    </a:p>
                  </a:txBody>
                  <a:tcPr/>
                </a:tc>
                <a:extLst>
                  <a:ext uri="{0D108BD9-81ED-4DB2-BD59-A6C34878D82A}">
                    <a16:rowId xmlns:a16="http://schemas.microsoft.com/office/drawing/2014/main" val="1839557566"/>
                  </a:ext>
                </a:extLst>
              </a:tr>
              <a:tr h="370840">
                <a:tc>
                  <a:txBody>
                    <a:bodyPr/>
                    <a:lstStyle/>
                    <a:p>
                      <a:pPr marL="0" algn="l" defTabSz="914400" rtl="0" eaLnBrk="1" latinLnBrk="0" hangingPunct="1"/>
                      <a:r>
                        <a:rPr lang="en-NZ" sz="1600" b="1" kern="1200" dirty="0">
                          <a:solidFill>
                            <a:schemeClr val="tx1"/>
                          </a:solidFill>
                        </a:rPr>
                        <a:t>Purpose</a:t>
                      </a:r>
                      <a:endParaRPr lang="en-US" sz="1600" b="1" kern="1200" dirty="0">
                        <a:solidFill>
                          <a:schemeClr val="tx1"/>
                        </a:solidFill>
                        <a:latin typeface="+mn-lt"/>
                        <a:ea typeface="+mn-ea"/>
                        <a:cs typeface="+mn-cs"/>
                      </a:endParaRPr>
                    </a:p>
                  </a:txBody>
                  <a:tcPr/>
                </a:tc>
                <a:tc>
                  <a:txBody>
                    <a:bodyPr/>
                    <a:lstStyle/>
                    <a:p>
                      <a:pPr marL="0" algn="l" defTabSz="914400" rtl="0" eaLnBrk="1" latinLnBrk="0" hangingPunct="1"/>
                      <a:r>
                        <a:rPr lang="en-NZ" sz="1600" b="0" kern="1200" dirty="0">
                          <a:solidFill>
                            <a:schemeClr val="tx1"/>
                          </a:solidFill>
                        </a:rPr>
                        <a:t>Stores business entities</a:t>
                      </a:r>
                    </a:p>
                    <a:p>
                      <a:pPr marL="0" algn="l" defTabSz="914400" rtl="0" eaLnBrk="1" latinLnBrk="0" hangingPunct="1"/>
                      <a:r>
                        <a:rPr lang="en-NZ" sz="1600" b="0" kern="1200" dirty="0">
                          <a:solidFill>
                            <a:schemeClr val="tx1"/>
                          </a:solidFill>
                          <a:latin typeface="+mn-lt"/>
                          <a:ea typeface="+mn-ea"/>
                          <a:cs typeface="+mn-cs"/>
                        </a:rPr>
                        <a:t>Descriptive</a:t>
                      </a:r>
                      <a:endParaRPr lang="en-US" sz="1600" b="0" kern="1200" dirty="0">
                        <a:solidFill>
                          <a:schemeClr val="tx1"/>
                        </a:solidFill>
                        <a:latin typeface="+mn-lt"/>
                        <a:ea typeface="+mn-ea"/>
                        <a:cs typeface="+mn-cs"/>
                      </a:endParaRPr>
                    </a:p>
                  </a:txBody>
                  <a:tcPr/>
                </a:tc>
                <a:tc>
                  <a:txBody>
                    <a:bodyPr/>
                    <a:lstStyle/>
                    <a:p>
                      <a:pPr marL="0" algn="l" defTabSz="914400" rtl="0" eaLnBrk="1" latinLnBrk="0" hangingPunct="1"/>
                      <a:r>
                        <a:rPr lang="en-NZ" sz="1600" b="0" kern="1200" dirty="0">
                          <a:solidFill>
                            <a:schemeClr val="tx1"/>
                          </a:solidFill>
                        </a:rPr>
                        <a:t>Stores events or observations</a:t>
                      </a:r>
                    </a:p>
                    <a:p>
                      <a:pPr marL="0" algn="l" defTabSz="914400" rtl="0" eaLnBrk="1" latinLnBrk="0" hangingPunct="1"/>
                      <a:r>
                        <a:rPr lang="en-NZ" sz="1600" b="0" kern="1200" dirty="0">
                          <a:solidFill>
                            <a:schemeClr val="tx1"/>
                          </a:solidFill>
                          <a:latin typeface="+mn-lt"/>
                          <a:ea typeface="+mn-ea"/>
                          <a:cs typeface="+mn-cs"/>
                        </a:rPr>
                        <a:t>Factual</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2129919266"/>
                  </a:ext>
                </a:extLst>
              </a:tr>
              <a:tr h="370840">
                <a:tc>
                  <a:txBody>
                    <a:bodyPr/>
                    <a:lstStyle/>
                    <a:p>
                      <a:pPr marL="0" algn="l" defTabSz="914400" rtl="0" eaLnBrk="1" latinLnBrk="0" hangingPunct="1"/>
                      <a:r>
                        <a:rPr lang="en-NZ" sz="1600" b="1" kern="1200" dirty="0">
                          <a:solidFill>
                            <a:schemeClr val="tx1"/>
                          </a:solidFill>
                        </a:rPr>
                        <a:t>Structure</a:t>
                      </a:r>
                      <a:endParaRPr lang="en-US" sz="1600" b="1" kern="1200" dirty="0">
                        <a:solidFill>
                          <a:schemeClr val="tx1"/>
                        </a:solidFill>
                        <a:latin typeface="+mn-lt"/>
                        <a:ea typeface="+mn-ea"/>
                        <a:cs typeface="+mn-cs"/>
                      </a:endParaRPr>
                    </a:p>
                  </a:txBody>
                  <a:tcPr/>
                </a:tc>
                <a:tc>
                  <a:txBody>
                    <a:bodyPr/>
                    <a:lstStyle/>
                    <a:p>
                      <a:pPr marL="0" algn="l" defTabSz="914400" rtl="0" eaLnBrk="1" latinLnBrk="0" hangingPunct="1"/>
                      <a:r>
                        <a:rPr lang="en-NZ" sz="1600" b="0" kern="1200" dirty="0">
                          <a:solidFill>
                            <a:schemeClr val="tx1"/>
                          </a:solidFill>
                        </a:rPr>
                        <a:t>Includes a key column and descriptive columns for filtering and grouping</a:t>
                      </a:r>
                      <a:endParaRPr lang="en-US" sz="1600" b="0" kern="1200" dirty="0">
                        <a:solidFill>
                          <a:schemeClr val="tx1"/>
                        </a:solidFill>
                        <a:latin typeface="+mn-lt"/>
                        <a:ea typeface="+mn-ea"/>
                        <a:cs typeface="+mn-cs"/>
                      </a:endParaRPr>
                    </a:p>
                  </a:txBody>
                  <a:tcPr/>
                </a:tc>
                <a:tc>
                  <a:txBody>
                    <a:bodyPr/>
                    <a:lstStyle/>
                    <a:p>
                      <a:pPr marL="0" algn="l" defTabSz="914400" rtl="0" eaLnBrk="1" latinLnBrk="0" hangingPunct="1"/>
                      <a:r>
                        <a:rPr lang="en-NZ" sz="1600" b="0" kern="1200" dirty="0">
                          <a:solidFill>
                            <a:schemeClr val="tx1"/>
                          </a:solidFill>
                        </a:rPr>
                        <a:t>Includes dimension key columns and numeric measure columns that can be summarized</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257819405"/>
                  </a:ext>
                </a:extLst>
              </a:tr>
              <a:tr h="370840">
                <a:tc>
                  <a:txBody>
                    <a:bodyPr/>
                    <a:lstStyle/>
                    <a:p>
                      <a:pPr marL="0" algn="l" defTabSz="914400" rtl="0" eaLnBrk="1" latinLnBrk="0" hangingPunct="1"/>
                      <a:r>
                        <a:rPr lang="en-NZ" sz="1600" b="1" kern="1200" dirty="0">
                          <a:solidFill>
                            <a:schemeClr val="tx1"/>
                          </a:solidFill>
                        </a:rPr>
                        <a:t>Data volume</a:t>
                      </a:r>
                      <a:endParaRPr lang="en-US" sz="1600" b="1" kern="1200" dirty="0">
                        <a:solidFill>
                          <a:schemeClr val="tx1"/>
                        </a:solidFill>
                        <a:latin typeface="+mn-lt"/>
                        <a:ea typeface="+mn-ea"/>
                        <a:cs typeface="+mn-cs"/>
                      </a:endParaRPr>
                    </a:p>
                  </a:txBody>
                  <a:tcPr/>
                </a:tc>
                <a:tc>
                  <a:txBody>
                    <a:bodyPr/>
                    <a:lstStyle/>
                    <a:p>
                      <a:pPr marL="0" algn="l" defTabSz="914400" rtl="0" eaLnBrk="1" latinLnBrk="0" hangingPunct="1"/>
                      <a:r>
                        <a:rPr lang="en-NZ" sz="1600" b="0" kern="1200" dirty="0">
                          <a:solidFill>
                            <a:schemeClr val="tx1"/>
                          </a:solidFill>
                        </a:rPr>
                        <a:t>Typically, contains fewer rows </a:t>
                      </a:r>
                    </a:p>
                    <a:p>
                      <a:pPr marL="0" algn="l" defTabSz="914400" rtl="0" eaLnBrk="1" latinLnBrk="0" hangingPunct="1"/>
                      <a:r>
                        <a:rPr lang="en-NZ" sz="1600" b="0" kern="1200" dirty="0">
                          <a:solidFill>
                            <a:schemeClr val="tx1"/>
                          </a:solidFill>
                        </a:rPr>
                        <a:t>(relative to fact tables)</a:t>
                      </a:r>
                      <a:endParaRPr lang="en-US" sz="1600" b="0" kern="1200" dirty="0">
                        <a:solidFill>
                          <a:schemeClr val="tx1"/>
                        </a:solidFill>
                        <a:latin typeface="+mn-lt"/>
                        <a:ea typeface="+mn-ea"/>
                        <a:cs typeface="+mn-cs"/>
                      </a:endParaRPr>
                    </a:p>
                  </a:txBody>
                  <a:tcPr/>
                </a:tc>
                <a:tc>
                  <a:txBody>
                    <a:bodyPr/>
                    <a:lstStyle/>
                    <a:p>
                      <a:pPr marL="0" algn="l" defTabSz="914400" rtl="0" eaLnBrk="1" latinLnBrk="0" hangingPunct="1"/>
                      <a:r>
                        <a:rPr lang="en-US" sz="1600" b="0" kern="1200" dirty="0">
                          <a:solidFill>
                            <a:schemeClr val="tx1"/>
                          </a:solidFill>
                        </a:rPr>
                        <a:t>Can contain numerous rows</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2986489120"/>
                  </a:ext>
                </a:extLst>
              </a:tr>
              <a:tr h="370840">
                <a:tc>
                  <a:txBody>
                    <a:bodyPr/>
                    <a:lstStyle/>
                    <a:p>
                      <a:pPr marL="0" algn="l" defTabSz="914400" rtl="0" eaLnBrk="1" latinLnBrk="0" hangingPunct="1"/>
                      <a:r>
                        <a:rPr lang="en-US" sz="1600" b="1" kern="1200" dirty="0">
                          <a:solidFill>
                            <a:schemeClr val="tx1"/>
                          </a:solidFill>
                          <a:latin typeface="+mn-lt"/>
                          <a:ea typeface="+mn-ea"/>
                          <a:cs typeface="+mn-cs"/>
                        </a:rPr>
                        <a:t>Shape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latin typeface="+mn-lt"/>
                          <a:ea typeface="+mn-ea"/>
                          <a:cs typeface="+mn-cs"/>
                        </a:rPr>
                        <a:t>Short &amp; Wide  </a:t>
                      </a:r>
                      <a:r>
                        <a:rPr lang="en-NZ" sz="1600" b="0" kern="1200" dirty="0">
                          <a:solidFill>
                            <a:schemeClr val="tx1"/>
                          </a:solidFill>
                        </a:rPr>
                        <a:t>(relative to fact tables)</a:t>
                      </a:r>
                      <a:endParaRPr lang="en-US" sz="1600" b="0" kern="1200" dirty="0">
                        <a:solidFill>
                          <a:schemeClr val="tx1"/>
                        </a:solidFill>
                        <a:latin typeface="+mn-lt"/>
                        <a:ea typeface="+mn-ea"/>
                        <a:cs typeface="+mn-cs"/>
                      </a:endParaRPr>
                    </a:p>
                  </a:txBody>
                  <a:tcPr/>
                </a:tc>
                <a:tc>
                  <a:txBody>
                    <a:bodyPr/>
                    <a:lstStyle/>
                    <a:p>
                      <a:pPr marL="0" algn="l" defTabSz="914400" rtl="0" eaLnBrk="1" latinLnBrk="0" hangingPunct="1"/>
                      <a:r>
                        <a:rPr lang="en-US" sz="1600" b="0" kern="1200" dirty="0">
                          <a:solidFill>
                            <a:schemeClr val="tx1"/>
                          </a:solidFill>
                          <a:latin typeface="+mn-lt"/>
                          <a:ea typeface="+mn-ea"/>
                          <a:cs typeface="+mn-cs"/>
                        </a:rPr>
                        <a:t>Long &amp; Narrow</a:t>
                      </a:r>
                    </a:p>
                  </a:txBody>
                  <a:tcPr/>
                </a:tc>
                <a:extLst>
                  <a:ext uri="{0D108BD9-81ED-4DB2-BD59-A6C34878D82A}">
                    <a16:rowId xmlns:a16="http://schemas.microsoft.com/office/drawing/2014/main" val="1522801425"/>
                  </a:ext>
                </a:extLst>
              </a:tr>
              <a:tr h="370840">
                <a:tc>
                  <a:txBody>
                    <a:bodyPr/>
                    <a:lstStyle/>
                    <a:p>
                      <a:pPr marL="0" algn="l" defTabSz="914400" rtl="0" eaLnBrk="1" latinLnBrk="0" hangingPunct="1"/>
                      <a:r>
                        <a:rPr lang="en-US" sz="1600" b="1" kern="1200" dirty="0">
                          <a:solidFill>
                            <a:schemeClr val="tx1"/>
                          </a:solidFill>
                          <a:latin typeface="+mn-lt"/>
                          <a:ea typeface="+mn-ea"/>
                          <a:cs typeface="+mn-cs"/>
                        </a:rPr>
                        <a:t>Keys</a:t>
                      </a:r>
                    </a:p>
                  </a:txBody>
                  <a:tcPr/>
                </a:tc>
                <a:tc>
                  <a:txBody>
                    <a:bodyPr/>
                    <a:lstStyle/>
                    <a:p>
                      <a:pPr marL="0" algn="l" defTabSz="914400" rtl="0" eaLnBrk="1" latinLnBrk="0" hangingPunct="1"/>
                      <a:r>
                        <a:rPr lang="en-US" sz="1600" b="0" kern="1200" dirty="0">
                          <a:solidFill>
                            <a:schemeClr val="tx1"/>
                          </a:solidFill>
                          <a:latin typeface="+mn-lt"/>
                          <a:ea typeface="+mn-ea"/>
                          <a:cs typeface="+mn-cs"/>
                        </a:rPr>
                        <a:t>Unique Primary Keys</a:t>
                      </a:r>
                    </a:p>
                  </a:txBody>
                  <a:tcPr/>
                </a:tc>
                <a:tc>
                  <a:txBody>
                    <a:bodyPr/>
                    <a:lstStyle/>
                    <a:p>
                      <a:pPr marL="0" algn="l" defTabSz="914400" rtl="0" eaLnBrk="1" latinLnBrk="0" hangingPunct="1"/>
                      <a:r>
                        <a:rPr lang="en-US" sz="1600" b="0" kern="1200" dirty="0">
                          <a:solidFill>
                            <a:schemeClr val="tx1"/>
                          </a:solidFill>
                          <a:latin typeface="+mn-lt"/>
                          <a:ea typeface="+mn-ea"/>
                          <a:cs typeface="+mn-cs"/>
                        </a:rPr>
                        <a:t>Multiple Foreign Keys</a:t>
                      </a:r>
                    </a:p>
                  </a:txBody>
                  <a:tcPr/>
                </a:tc>
                <a:extLst>
                  <a:ext uri="{0D108BD9-81ED-4DB2-BD59-A6C34878D82A}">
                    <a16:rowId xmlns:a16="http://schemas.microsoft.com/office/drawing/2014/main" val="3909621735"/>
                  </a:ext>
                </a:extLst>
              </a:tr>
              <a:tr h="370840">
                <a:tc>
                  <a:txBody>
                    <a:bodyPr/>
                    <a:lstStyle/>
                    <a:p>
                      <a:pPr marL="0" algn="l" defTabSz="914400" rtl="0" eaLnBrk="1" latinLnBrk="0" hangingPunct="1"/>
                      <a:r>
                        <a:rPr lang="en-NZ" sz="1600" b="1" kern="1200" dirty="0">
                          <a:solidFill>
                            <a:schemeClr val="tx1"/>
                          </a:solidFill>
                        </a:rPr>
                        <a:t>Query purpose</a:t>
                      </a:r>
                      <a:endParaRPr lang="en-US" sz="1600" b="1" kern="1200" dirty="0">
                        <a:solidFill>
                          <a:schemeClr val="tx1"/>
                        </a:solidFill>
                        <a:latin typeface="+mn-lt"/>
                        <a:ea typeface="+mn-ea"/>
                        <a:cs typeface="+mn-cs"/>
                      </a:endParaRPr>
                    </a:p>
                  </a:txBody>
                  <a:tcPr/>
                </a:tc>
                <a:tc>
                  <a:txBody>
                    <a:bodyPr/>
                    <a:lstStyle/>
                    <a:p>
                      <a:pPr marL="0" algn="l" defTabSz="914400" rtl="0" eaLnBrk="1" latinLnBrk="0" hangingPunct="1"/>
                      <a:r>
                        <a:rPr lang="en-US" sz="1600" b="0" kern="1200" dirty="0">
                          <a:solidFill>
                            <a:schemeClr val="tx1"/>
                          </a:solidFill>
                        </a:rPr>
                        <a:t>To filter and group</a:t>
                      </a:r>
                      <a:endParaRPr lang="en-US" sz="1600" b="0" kern="1200" dirty="0">
                        <a:solidFill>
                          <a:schemeClr val="tx1"/>
                        </a:solidFill>
                        <a:latin typeface="+mn-lt"/>
                        <a:ea typeface="+mn-ea"/>
                        <a:cs typeface="+mn-cs"/>
                      </a:endParaRPr>
                    </a:p>
                  </a:txBody>
                  <a:tcPr/>
                </a:tc>
                <a:tc>
                  <a:txBody>
                    <a:bodyPr/>
                    <a:lstStyle/>
                    <a:p>
                      <a:pPr marL="0" algn="l" defTabSz="914400" rtl="0" eaLnBrk="1" latinLnBrk="0" hangingPunct="1"/>
                      <a:r>
                        <a:rPr lang="en-US" sz="1600" b="0" kern="1200" dirty="0">
                          <a:solidFill>
                            <a:schemeClr val="tx1"/>
                          </a:solidFill>
                        </a:rPr>
                        <a:t>To summarize</a:t>
                      </a:r>
                      <a:endParaRPr lang="en-US" sz="1600" b="0" kern="1200" dirty="0">
                        <a:solidFill>
                          <a:schemeClr val="tx1"/>
                        </a:solidFill>
                        <a:latin typeface="+mn-lt"/>
                        <a:ea typeface="+mn-ea"/>
                        <a:cs typeface="+mn-cs"/>
                      </a:endParaRPr>
                    </a:p>
                  </a:txBody>
                  <a:tcPr/>
                </a:tc>
                <a:extLst>
                  <a:ext uri="{0D108BD9-81ED-4DB2-BD59-A6C34878D82A}">
                    <a16:rowId xmlns:a16="http://schemas.microsoft.com/office/drawing/2014/main" val="1575103594"/>
                  </a:ext>
                </a:extLst>
              </a:tr>
            </a:tbl>
          </a:graphicData>
        </a:graphic>
      </p:graphicFrame>
    </p:spTree>
    <p:extLst>
      <p:ext uri="{BB962C8B-B14F-4D97-AF65-F5344CB8AC3E}">
        <p14:creationId xmlns:p14="http://schemas.microsoft.com/office/powerpoint/2010/main" val="28437648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Components of a data model – Relationships</a:t>
            </a:r>
          </a:p>
        </p:txBody>
      </p:sp>
      <p:sp>
        <p:nvSpPr>
          <p:cNvPr id="4" name="Slide Number Placeholder 3">
            <a:extLst>
              <a:ext uri="{FF2B5EF4-FFF2-40B4-BE49-F238E27FC236}">
                <a16:creationId xmlns:a16="http://schemas.microsoft.com/office/drawing/2014/main" id="{EEE5EF8C-65F8-4FD3-A8FE-F57675343430}"/>
              </a:ext>
            </a:extLst>
          </p:cNvPr>
          <p:cNvSpPr>
            <a:spLocks noGrp="1"/>
          </p:cNvSpPr>
          <p:nvPr>
            <p:ph type="sldNum" sz="quarter" idx="4"/>
          </p:nvPr>
        </p:nvSpPr>
        <p:spPr/>
        <p:txBody>
          <a:bodyPr/>
          <a:lstStyle/>
          <a:p>
            <a:fld id="{3847DB54-D037-B84F-B6F1-2E8DA40D09AD}" type="slidenum">
              <a:rPr lang="en-US" smtClean="0"/>
              <a:pPr/>
              <a:t>33</a:t>
            </a:fld>
            <a:endParaRPr lang="en-US"/>
          </a:p>
        </p:txBody>
      </p:sp>
      <p:sp>
        <p:nvSpPr>
          <p:cNvPr id="6" name="Rectangle 5">
            <a:extLst>
              <a:ext uri="{FF2B5EF4-FFF2-40B4-BE49-F238E27FC236}">
                <a16:creationId xmlns:a16="http://schemas.microsoft.com/office/drawing/2014/main" id="{C6794026-7015-4BF6-ADC7-4E768BE3724C}"/>
              </a:ext>
            </a:extLst>
          </p:cNvPr>
          <p:cNvSpPr/>
          <p:nvPr/>
        </p:nvSpPr>
        <p:spPr>
          <a:xfrm>
            <a:off x="7692479" y="1605432"/>
            <a:ext cx="4034384" cy="3170099"/>
          </a:xfrm>
          <a:prstGeom prst="rect">
            <a:avLst/>
          </a:prstGeom>
        </p:spPr>
        <p:txBody>
          <a:bodyPr wrap="square">
            <a:spAutoFit/>
          </a:bodyPr>
          <a:lstStyle/>
          <a:p>
            <a:pPr lvl="0">
              <a:defRPr/>
            </a:pPr>
            <a:r>
              <a:rPr lang="en-US" sz="2000" b="1" kern="0" dirty="0">
                <a:solidFill>
                  <a:sysClr val="windowText" lastClr="000000"/>
                </a:solidFill>
                <a:latin typeface="Segoe UI Semibold" panose="020B0702040204020203" pitchFamily="34" charset="0"/>
                <a:cs typeface="Segoe UI Semibold" panose="020B0702040204020203" pitchFamily="34" charset="0"/>
              </a:rPr>
              <a:t>Relationships</a:t>
            </a:r>
          </a:p>
          <a:p>
            <a:pPr lvl="0">
              <a:defRPr/>
            </a:pPr>
            <a:endParaRPr lang="en-US" sz="2000" kern="0" dirty="0">
              <a:gradFill>
                <a:gsLst>
                  <a:gs pos="1250">
                    <a:prstClr val="black"/>
                  </a:gs>
                  <a:gs pos="100000">
                    <a:prstClr val="black"/>
                  </a:gs>
                </a:gsLst>
                <a:lin ang="5400000" scaled="0"/>
              </a:gradFill>
              <a:latin typeface="Segoe UI Semibold" panose="020B0702040204020203" pitchFamily="34" charset="0"/>
              <a:cs typeface="Segoe UI Semibold" panose="020B0702040204020203" pitchFamily="34" charset="0"/>
            </a:endParaRPr>
          </a:p>
          <a:p>
            <a:pPr marL="342900" lvl="0" indent="-342900">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Connection between 2 tables (usually Fact &amp; Dim tables) using columns from each</a:t>
            </a:r>
          </a:p>
          <a:p>
            <a:pPr marL="342900" lvl="0" indent="-342900">
              <a:buFont typeface="Arial" panose="020B0604020202020204" pitchFamily="34" charset="0"/>
              <a:buChar char="•"/>
              <a:defRPr/>
            </a:pPr>
            <a:endParaRPr lang="en-US" kern="0" dirty="0">
              <a:gradFill>
                <a:gsLst>
                  <a:gs pos="1250">
                    <a:prstClr val="black"/>
                  </a:gs>
                  <a:gs pos="100000">
                    <a:prstClr val="black"/>
                  </a:gs>
                </a:gsLst>
                <a:lin ang="5400000" scaled="0"/>
              </a:gradFill>
              <a:latin typeface="Segoe UI Light"/>
            </a:endParaRPr>
          </a:p>
          <a:p>
            <a:pPr marL="285750" lvl="0" indent="-285750">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3 kinds of Relationships </a:t>
            </a:r>
          </a:p>
          <a:p>
            <a:pPr marL="742950" lvl="1" indent="-285750">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1 to Many</a:t>
            </a:r>
          </a:p>
          <a:p>
            <a:pPr marL="742950" lvl="1" indent="-285750">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1 to 1</a:t>
            </a:r>
          </a:p>
          <a:p>
            <a:pPr marL="742950" lvl="1" indent="-285750">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Many to Many</a:t>
            </a:r>
          </a:p>
          <a:p>
            <a:pPr marL="0" lvl="1">
              <a:defRPr/>
            </a:pPr>
            <a:r>
              <a:rPr lang="en-US" sz="1600" kern="0" dirty="0">
                <a:gradFill>
                  <a:gsLst>
                    <a:gs pos="1250">
                      <a:prstClr val="black"/>
                    </a:gs>
                    <a:gs pos="100000">
                      <a:prstClr val="black"/>
                    </a:gs>
                  </a:gsLst>
                  <a:lin ang="5400000" scaled="0"/>
                </a:gradFill>
                <a:latin typeface="Segoe UI Light"/>
              </a:rPr>
              <a:t>    </a:t>
            </a:r>
            <a:r>
              <a:rPr lang="en-US" sz="1400" kern="0" dirty="0">
                <a:gradFill>
                  <a:gsLst>
                    <a:gs pos="1250">
                      <a:prstClr val="black"/>
                    </a:gs>
                    <a:gs pos="100000">
                      <a:prstClr val="black"/>
                    </a:gs>
                  </a:gsLst>
                  <a:lin ang="5400000" scaled="0"/>
                </a:gradFill>
                <a:latin typeface="Segoe UI Light"/>
              </a:rPr>
              <a:t>(with a bridge table)</a:t>
            </a:r>
            <a:endParaRPr lang="en-US" kern="0" dirty="0">
              <a:gradFill>
                <a:gsLst>
                  <a:gs pos="1250">
                    <a:prstClr val="black"/>
                  </a:gs>
                  <a:gs pos="100000">
                    <a:prstClr val="black"/>
                  </a:gs>
                </a:gsLst>
                <a:lin ang="5400000" scaled="0"/>
              </a:gradFill>
              <a:latin typeface="Segoe UI Light"/>
            </a:endParaRPr>
          </a:p>
        </p:txBody>
      </p:sp>
      <p:pic>
        <p:nvPicPr>
          <p:cNvPr id="2" name="Picture 1">
            <a:extLst>
              <a:ext uri="{FF2B5EF4-FFF2-40B4-BE49-F238E27FC236}">
                <a16:creationId xmlns:a16="http://schemas.microsoft.com/office/drawing/2014/main" id="{68300610-0C46-4953-9470-2A3D1AA8C633}"/>
              </a:ext>
            </a:extLst>
          </p:cNvPr>
          <p:cNvPicPr>
            <a:picLocks noChangeAspect="1"/>
          </p:cNvPicPr>
          <p:nvPr/>
        </p:nvPicPr>
        <p:blipFill>
          <a:blip r:embed="rId3"/>
          <a:stretch>
            <a:fillRect/>
          </a:stretch>
        </p:blipFill>
        <p:spPr>
          <a:xfrm>
            <a:off x="832323" y="1681991"/>
            <a:ext cx="6647574" cy="3778118"/>
          </a:xfrm>
          <a:prstGeom prst="rect">
            <a:avLst/>
          </a:prstGeom>
        </p:spPr>
      </p:pic>
    </p:spTree>
    <p:extLst>
      <p:ext uri="{BB962C8B-B14F-4D97-AF65-F5344CB8AC3E}">
        <p14:creationId xmlns:p14="http://schemas.microsoft.com/office/powerpoint/2010/main" val="22649368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Type of Data Models</a:t>
            </a:r>
          </a:p>
        </p:txBody>
      </p:sp>
      <p:sp>
        <p:nvSpPr>
          <p:cNvPr id="4" name="Slide Number Placeholder 3">
            <a:extLst>
              <a:ext uri="{FF2B5EF4-FFF2-40B4-BE49-F238E27FC236}">
                <a16:creationId xmlns:a16="http://schemas.microsoft.com/office/drawing/2014/main" id="{EEE5EF8C-65F8-4FD3-A8FE-F57675343430}"/>
              </a:ext>
            </a:extLst>
          </p:cNvPr>
          <p:cNvSpPr>
            <a:spLocks noGrp="1"/>
          </p:cNvSpPr>
          <p:nvPr>
            <p:ph type="sldNum" sz="quarter" idx="4"/>
          </p:nvPr>
        </p:nvSpPr>
        <p:spPr/>
        <p:txBody>
          <a:bodyPr/>
          <a:lstStyle/>
          <a:p>
            <a:fld id="{3847DB54-D037-B84F-B6F1-2E8DA40D09AD}" type="slidenum">
              <a:rPr lang="en-US" smtClean="0"/>
              <a:pPr/>
              <a:t>34</a:t>
            </a:fld>
            <a:endParaRPr lang="en-US"/>
          </a:p>
        </p:txBody>
      </p:sp>
      <p:graphicFrame>
        <p:nvGraphicFramePr>
          <p:cNvPr id="12" name="Diagram 11">
            <a:extLst>
              <a:ext uri="{FF2B5EF4-FFF2-40B4-BE49-F238E27FC236}">
                <a16:creationId xmlns:a16="http://schemas.microsoft.com/office/drawing/2014/main" id="{C421A2A7-44ED-90E6-0CC8-156E7D7AC9D3}"/>
              </a:ext>
            </a:extLst>
          </p:cNvPr>
          <p:cNvGraphicFramePr/>
          <p:nvPr/>
        </p:nvGraphicFramePr>
        <p:xfrm>
          <a:off x="2449062" y="1754438"/>
          <a:ext cx="6620510" cy="278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2E8774D2-CF40-422F-9F10-E8EE8CA0B6D7}"/>
              </a:ext>
            </a:extLst>
          </p:cNvPr>
          <p:cNvSpPr txBox="1"/>
          <p:nvPr/>
        </p:nvSpPr>
        <p:spPr>
          <a:xfrm>
            <a:off x="800100" y="1209673"/>
            <a:ext cx="11139559"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prstClr val="black"/>
                    </a:gs>
                    <a:gs pos="30000">
                      <a:prstClr val="black"/>
                    </a:gs>
                  </a:gsLst>
                  <a:lin ang="5400000" scaled="0"/>
                </a:gradFill>
                <a:effectLst/>
                <a:uLnTx/>
                <a:uFillTx/>
                <a:latin typeface="Segoe UI Semilight" panose="020B0402040204020203" pitchFamily="34" charset="0"/>
                <a:cs typeface="Segoe UI Semilight" panose="020B0402040204020203" pitchFamily="34" charset="0"/>
              </a:rPr>
              <a:t>Those are the most common model types used by Power BI other models can be supported.</a:t>
            </a:r>
          </a:p>
        </p:txBody>
      </p:sp>
    </p:spTree>
    <p:extLst>
      <p:ext uri="{BB962C8B-B14F-4D97-AF65-F5344CB8AC3E}">
        <p14:creationId xmlns:p14="http://schemas.microsoft.com/office/powerpoint/2010/main" val="37271797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Flat or Denormalized schema</a:t>
            </a:r>
          </a:p>
        </p:txBody>
      </p:sp>
      <p:sp>
        <p:nvSpPr>
          <p:cNvPr id="4" name="Slide Number Placeholder 3">
            <a:extLst>
              <a:ext uri="{FF2B5EF4-FFF2-40B4-BE49-F238E27FC236}">
                <a16:creationId xmlns:a16="http://schemas.microsoft.com/office/drawing/2014/main" id="{EEE5EF8C-65F8-4FD3-A8FE-F57675343430}"/>
              </a:ext>
            </a:extLst>
          </p:cNvPr>
          <p:cNvSpPr>
            <a:spLocks noGrp="1"/>
          </p:cNvSpPr>
          <p:nvPr>
            <p:ph type="sldNum" sz="quarter" idx="4"/>
          </p:nvPr>
        </p:nvSpPr>
        <p:spPr/>
        <p:txBody>
          <a:bodyPr/>
          <a:lstStyle/>
          <a:p>
            <a:fld id="{3847DB54-D037-B84F-B6F1-2E8DA40D09AD}" type="slidenum">
              <a:rPr lang="en-US" smtClean="0"/>
              <a:pPr/>
              <a:t>35</a:t>
            </a:fld>
            <a:endParaRPr lang="en-US"/>
          </a:p>
        </p:txBody>
      </p:sp>
      <p:sp>
        <p:nvSpPr>
          <p:cNvPr id="14" name="Rectangle 13">
            <a:extLst>
              <a:ext uri="{FF2B5EF4-FFF2-40B4-BE49-F238E27FC236}">
                <a16:creationId xmlns:a16="http://schemas.microsoft.com/office/drawing/2014/main" id="{2DD2FAC1-4998-4FEF-BCF7-B17F9D456BA2}"/>
              </a:ext>
            </a:extLst>
          </p:cNvPr>
          <p:cNvSpPr/>
          <p:nvPr/>
        </p:nvSpPr>
        <p:spPr>
          <a:xfrm>
            <a:off x="785930" y="1390259"/>
            <a:ext cx="10237293" cy="1077218"/>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All attributes for model exist in a single table</a:t>
            </a:r>
            <a:endParaRPr lang="en-US" sz="1600" kern="0" dirty="0">
              <a:gradFill>
                <a:gsLst>
                  <a:gs pos="1250">
                    <a:prstClr val="black"/>
                  </a:gs>
                  <a:gs pos="100000">
                    <a:prstClr val="black"/>
                  </a:gs>
                </a:gsLst>
                <a:lin ang="5400000" scaled="0"/>
              </a:gradFill>
              <a:latin typeface="Segoe UI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Model has extra copies of data &gt; slow performance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Size of a flat table can blow up really quickly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endParaRPr>
          </a:p>
        </p:txBody>
      </p:sp>
      <p:pic>
        <p:nvPicPr>
          <p:cNvPr id="15" name="Picture 14">
            <a:extLst>
              <a:ext uri="{FF2B5EF4-FFF2-40B4-BE49-F238E27FC236}">
                <a16:creationId xmlns:a16="http://schemas.microsoft.com/office/drawing/2014/main" id="{F0831D94-53F1-41E7-8E97-84688922CA38}"/>
              </a:ext>
            </a:extLst>
          </p:cNvPr>
          <p:cNvPicPr>
            <a:picLocks noChangeAspect="1"/>
          </p:cNvPicPr>
          <p:nvPr/>
        </p:nvPicPr>
        <p:blipFill>
          <a:blip r:embed="rId3"/>
          <a:stretch>
            <a:fillRect/>
          </a:stretch>
        </p:blipFill>
        <p:spPr>
          <a:xfrm>
            <a:off x="900211" y="2431888"/>
            <a:ext cx="10330996" cy="3857684"/>
          </a:xfrm>
          <a:prstGeom prst="rect">
            <a:avLst/>
          </a:prstGeom>
        </p:spPr>
      </p:pic>
    </p:spTree>
    <p:extLst>
      <p:ext uri="{BB962C8B-B14F-4D97-AF65-F5344CB8AC3E}">
        <p14:creationId xmlns:p14="http://schemas.microsoft.com/office/powerpoint/2010/main" val="219374579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pPr lvl="0" defTabSz="914192">
              <a:defRPr/>
            </a:pPr>
            <a:r>
              <a:rPr lang="nl-NL" sz="2800" cap="none" normalizeH="0" baseline="0" dirty="0">
                <a:latin typeface="Segoe UI Semibold" panose="020B0702040204020203" pitchFamily="34" charset="0"/>
                <a:cs typeface="Segoe UI Semibold" panose="020B0702040204020203" pitchFamily="34" charset="0"/>
              </a:rPr>
              <a:t>Star Schema</a:t>
            </a:r>
          </a:p>
        </p:txBody>
      </p:sp>
      <p:sp>
        <p:nvSpPr>
          <p:cNvPr id="21" name="Rectangle 20">
            <a:extLst>
              <a:ext uri="{FF2B5EF4-FFF2-40B4-BE49-F238E27FC236}">
                <a16:creationId xmlns:a16="http://schemas.microsoft.com/office/drawing/2014/main" id="{B2659D0F-FE20-4C1E-A578-44D358624BB1}"/>
              </a:ext>
            </a:extLst>
          </p:cNvPr>
          <p:cNvSpPr/>
          <p:nvPr/>
        </p:nvSpPr>
        <p:spPr>
          <a:xfrm>
            <a:off x="7895334" y="2187774"/>
            <a:ext cx="3617813" cy="2646878"/>
          </a:xfrm>
          <a:prstGeom prst="rect">
            <a:avLst/>
          </a:prstGeom>
        </p:spPr>
        <p:txBody>
          <a:bodyPr wrap="square">
            <a:spAutoFit/>
          </a:bodyPr>
          <a:lstStyle/>
          <a:p>
            <a:pPr marL="285750" marR="0" lvl="0" indent="-2857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effectLst/>
                <a:uLnTx/>
                <a:uFillTx/>
                <a:latin typeface="Segoe UI Light"/>
              </a:rPr>
              <a:t>Fact</a:t>
            </a:r>
            <a:r>
              <a:rPr kumimoji="0" lang="en-US" b="0" i="0" u="none" strike="noStrike" kern="0" cap="none" spc="0" normalizeH="0" baseline="0" noProof="0" dirty="0">
                <a:ln>
                  <a:noFill/>
                </a:ln>
                <a:effectLst/>
                <a:uLnTx/>
                <a:uFillTx/>
                <a:latin typeface="Segoe UI Light"/>
              </a:rPr>
              <a:t> table in the middle </a:t>
            </a:r>
          </a:p>
          <a:p>
            <a:pPr marL="285750" marR="0" lvl="0" indent="-2857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effectLst/>
                <a:uLnTx/>
                <a:uFillTx/>
                <a:latin typeface="Segoe UI Light"/>
              </a:rPr>
              <a:t>Surrounded by </a:t>
            </a:r>
            <a:r>
              <a:rPr kumimoji="0" lang="en-US" b="1" i="0" u="none" strike="noStrike" kern="0" cap="none" spc="0" normalizeH="0" baseline="0" noProof="0" dirty="0">
                <a:ln>
                  <a:noFill/>
                </a:ln>
                <a:effectLst/>
                <a:uLnTx/>
                <a:uFillTx/>
                <a:latin typeface="Segoe UI Light"/>
              </a:rPr>
              <a:t>Dims</a:t>
            </a:r>
          </a:p>
          <a:p>
            <a:pPr marL="285750" marR="0" lvl="0" indent="-2857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effectLst/>
                <a:uLnTx/>
                <a:uFillTx/>
                <a:latin typeface="Segoe UI Light"/>
              </a:rPr>
              <a:t>Looks like a ‘Star’</a:t>
            </a:r>
          </a:p>
          <a:p>
            <a:pPr marL="285750" marR="0" lvl="0" indent="-2857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effectLst/>
                <a:uLnTx/>
                <a:uFillTx/>
                <a:latin typeface="Segoe UI Light"/>
              </a:rPr>
              <a:t>Fact table is the “Many” side of the (one to many) relationship</a:t>
            </a:r>
          </a:p>
          <a:p>
            <a:pPr marL="285750" marR="0" lvl="0" indent="-285750" defTabSz="91440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effectLst/>
                <a:uLnTx/>
                <a:uFillTx/>
                <a:latin typeface="Segoe UI Light"/>
              </a:rPr>
              <a:t>The table names should be consistent and meaningful </a:t>
            </a:r>
          </a:p>
        </p:txBody>
      </p:sp>
      <p:pic>
        <p:nvPicPr>
          <p:cNvPr id="2" name="Picture 1">
            <a:extLst>
              <a:ext uri="{FF2B5EF4-FFF2-40B4-BE49-F238E27FC236}">
                <a16:creationId xmlns:a16="http://schemas.microsoft.com/office/drawing/2014/main" id="{E4C30717-6C02-456E-8F72-645DEF428EA9}"/>
              </a:ext>
            </a:extLst>
          </p:cNvPr>
          <p:cNvPicPr>
            <a:picLocks noChangeAspect="1"/>
          </p:cNvPicPr>
          <p:nvPr/>
        </p:nvPicPr>
        <p:blipFill>
          <a:blip r:embed="rId3"/>
          <a:stretch>
            <a:fillRect/>
          </a:stretch>
        </p:blipFill>
        <p:spPr>
          <a:xfrm>
            <a:off x="960791" y="1514693"/>
            <a:ext cx="6494011" cy="4070872"/>
          </a:xfrm>
          <a:prstGeom prst="rect">
            <a:avLst/>
          </a:prstGeom>
        </p:spPr>
      </p:pic>
    </p:spTree>
    <p:extLst>
      <p:ext uri="{BB962C8B-B14F-4D97-AF65-F5344CB8AC3E}">
        <p14:creationId xmlns:p14="http://schemas.microsoft.com/office/powerpoint/2010/main" val="18411065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pPr lvl="0" defTabSz="914192">
              <a:defRPr/>
            </a:pPr>
            <a:r>
              <a:rPr lang="nl-NL" sz="2800" cap="none" dirty="0">
                <a:latin typeface="Segoe UI Semibold" panose="020B0702040204020203" pitchFamily="34" charset="0"/>
                <a:cs typeface="Segoe UI Semibold" panose="020B0702040204020203" pitchFamily="34" charset="0"/>
              </a:rPr>
              <a:t>Snowflake </a:t>
            </a:r>
            <a:r>
              <a:rPr lang="nl-NL" sz="2800" cap="none" normalizeH="0" baseline="0" dirty="0">
                <a:latin typeface="Segoe UI Semibold" panose="020B0702040204020203" pitchFamily="34" charset="0"/>
                <a:cs typeface="Segoe UI Semibold" panose="020B0702040204020203" pitchFamily="34" charset="0"/>
              </a:rPr>
              <a:t>Schema</a:t>
            </a:r>
          </a:p>
        </p:txBody>
      </p:sp>
      <p:sp>
        <p:nvSpPr>
          <p:cNvPr id="19" name="Rectangle 18">
            <a:extLst>
              <a:ext uri="{FF2B5EF4-FFF2-40B4-BE49-F238E27FC236}">
                <a16:creationId xmlns:a16="http://schemas.microsoft.com/office/drawing/2014/main" id="{2D74FCF0-D8BC-4015-BEC0-6F6FAD2337BD}"/>
              </a:ext>
            </a:extLst>
          </p:cNvPr>
          <p:cNvSpPr/>
          <p:nvPr/>
        </p:nvSpPr>
        <p:spPr>
          <a:xfrm>
            <a:off x="7687221" y="2004924"/>
            <a:ext cx="3915666" cy="3462486"/>
          </a:xfrm>
          <a:prstGeom prst="rect">
            <a:avLst/>
          </a:prstGeom>
        </p:spPr>
        <p:txBody>
          <a:bodyPr wrap="square">
            <a:spAutoFit/>
          </a:bodyPr>
          <a:lstStyle/>
          <a:p>
            <a:pPr marL="285750" indent="-285750">
              <a:spcAft>
                <a:spcPts val="1800"/>
              </a:spcAft>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Center is a Star schema</a:t>
            </a:r>
          </a:p>
          <a:p>
            <a:pPr marL="285750" indent="-285750">
              <a:spcAft>
                <a:spcPts val="1800"/>
              </a:spcAft>
              <a:buFont typeface="Arial" panose="020B0604020202020204" pitchFamily="34" charset="0"/>
              <a:buChar char="•"/>
              <a:defRPr/>
            </a:pPr>
            <a:r>
              <a:rPr lang="en-US" b="1" kern="0" dirty="0">
                <a:gradFill>
                  <a:gsLst>
                    <a:gs pos="1250">
                      <a:prstClr val="black"/>
                    </a:gs>
                    <a:gs pos="100000">
                      <a:prstClr val="black"/>
                    </a:gs>
                  </a:gsLst>
                  <a:lin ang="5400000" scaled="0"/>
                </a:gradFill>
                <a:latin typeface="Segoe UI Light"/>
              </a:rPr>
              <a:t>Fact</a:t>
            </a:r>
            <a:r>
              <a:rPr lang="en-US" kern="0" dirty="0">
                <a:gradFill>
                  <a:gsLst>
                    <a:gs pos="1250">
                      <a:prstClr val="black"/>
                    </a:gs>
                    <a:gs pos="100000">
                      <a:prstClr val="black"/>
                    </a:gs>
                  </a:gsLst>
                  <a:lin ang="5400000" scaled="0"/>
                </a:gradFill>
                <a:latin typeface="Segoe UI Light"/>
              </a:rPr>
              <a:t> table in middle </a:t>
            </a:r>
          </a:p>
          <a:p>
            <a:pPr marL="342900" indent="-342900">
              <a:spcAft>
                <a:spcPts val="1800"/>
              </a:spcAft>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Surrounded by </a:t>
            </a:r>
            <a:r>
              <a:rPr lang="en-US" b="1" kern="0" dirty="0">
                <a:gradFill>
                  <a:gsLst>
                    <a:gs pos="1250">
                      <a:prstClr val="black"/>
                    </a:gs>
                    <a:gs pos="100000">
                      <a:prstClr val="black"/>
                    </a:gs>
                  </a:gsLst>
                  <a:lin ang="5400000" scaled="0"/>
                </a:gradFill>
                <a:latin typeface="Segoe UI Light"/>
              </a:rPr>
              <a:t>Dims</a:t>
            </a:r>
          </a:p>
          <a:p>
            <a:pPr marL="342900" indent="-342900">
              <a:spcAft>
                <a:spcPts val="1800"/>
              </a:spcAft>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Dims “snowflake” off of other Dims</a:t>
            </a:r>
          </a:p>
          <a:p>
            <a:pPr marL="285750" indent="-285750">
              <a:spcAft>
                <a:spcPts val="1800"/>
              </a:spcAft>
              <a:buFont typeface="Arial" panose="020B0604020202020204" pitchFamily="34" charset="0"/>
              <a:buChar char="•"/>
              <a:defRPr/>
            </a:pPr>
            <a:r>
              <a:rPr lang="en-US" kern="0" dirty="0">
                <a:gradFill>
                  <a:gsLst>
                    <a:gs pos="1250">
                      <a:prstClr val="black"/>
                    </a:gs>
                    <a:gs pos="100000">
                      <a:prstClr val="black"/>
                    </a:gs>
                  </a:gsLst>
                  <a:lin ang="5400000" scaled="0"/>
                </a:gradFill>
                <a:latin typeface="Segoe UI Light"/>
              </a:rPr>
              <a:t>If you have many, it looks like a ‘Snowflake’</a:t>
            </a:r>
          </a:p>
          <a:p>
            <a:pPr marL="285750" indent="-285750">
              <a:spcAft>
                <a:spcPts val="1800"/>
              </a:spcAft>
              <a:buFont typeface="Arial" panose="020B0604020202020204" pitchFamily="34" charset="0"/>
              <a:buChar char="•"/>
              <a:defRPr/>
            </a:pPr>
            <a:r>
              <a:rPr lang="en-US" kern="0" dirty="0">
                <a:gradFill>
                  <a:gsLst>
                    <a:gs pos="1250">
                      <a:srgbClr val="505050"/>
                    </a:gs>
                    <a:gs pos="100000">
                      <a:srgbClr val="505050"/>
                    </a:gs>
                  </a:gsLst>
                  <a:lin ang="5400000" scaled="0"/>
                </a:gradFill>
                <a:latin typeface="Segoe UI Light"/>
              </a:rPr>
              <a:t>Dim or Fact tables can be the “Many” side of the relationship</a:t>
            </a:r>
            <a:endParaRPr lang="en-US" sz="2400" kern="0" dirty="0">
              <a:gradFill>
                <a:gsLst>
                  <a:gs pos="1250">
                    <a:prstClr val="black"/>
                  </a:gs>
                  <a:gs pos="100000">
                    <a:prstClr val="black"/>
                  </a:gs>
                </a:gsLst>
                <a:lin ang="5400000" scaled="0"/>
              </a:gradFill>
              <a:latin typeface="Segoe UI Light"/>
            </a:endParaRPr>
          </a:p>
        </p:txBody>
      </p:sp>
      <p:sp>
        <p:nvSpPr>
          <p:cNvPr id="22" name="TextBox 21">
            <a:extLst>
              <a:ext uri="{FF2B5EF4-FFF2-40B4-BE49-F238E27FC236}">
                <a16:creationId xmlns:a16="http://schemas.microsoft.com/office/drawing/2014/main" id="{0C4718D2-6F1D-4E3A-9739-8CED2D97E1F3}"/>
              </a:ext>
            </a:extLst>
          </p:cNvPr>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prstClr val="white"/>
                </a:solidFill>
                <a:effectLst/>
                <a:uLnTx/>
                <a:uFillTx/>
              </a:rPr>
              <a:t>Snowflake</a:t>
            </a:r>
          </a:p>
        </p:txBody>
      </p:sp>
      <p:pic>
        <p:nvPicPr>
          <p:cNvPr id="2" name="Picture 1">
            <a:extLst>
              <a:ext uri="{FF2B5EF4-FFF2-40B4-BE49-F238E27FC236}">
                <a16:creationId xmlns:a16="http://schemas.microsoft.com/office/drawing/2014/main" id="{97684032-18A0-47D6-9B86-88EC316F5343}"/>
              </a:ext>
            </a:extLst>
          </p:cNvPr>
          <p:cNvPicPr>
            <a:picLocks noChangeAspect="1"/>
          </p:cNvPicPr>
          <p:nvPr/>
        </p:nvPicPr>
        <p:blipFill>
          <a:blip r:embed="rId3"/>
          <a:stretch>
            <a:fillRect/>
          </a:stretch>
        </p:blipFill>
        <p:spPr>
          <a:xfrm>
            <a:off x="916754" y="1717669"/>
            <a:ext cx="6181224" cy="3422662"/>
          </a:xfrm>
          <a:prstGeom prst="rect">
            <a:avLst/>
          </a:prstGeom>
        </p:spPr>
      </p:pic>
    </p:spTree>
    <p:extLst>
      <p:ext uri="{BB962C8B-B14F-4D97-AF65-F5344CB8AC3E}">
        <p14:creationId xmlns:p14="http://schemas.microsoft.com/office/powerpoint/2010/main" val="90302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r>
              <a:rPr lang="nl-NL" sz="2800" cap="none" normalizeH="0" baseline="0" dirty="0">
                <a:latin typeface="Segoe UI Semibold" panose="020B0702040204020203" pitchFamily="34" charset="0"/>
                <a:cs typeface="Segoe UI Semibold" panose="020B0702040204020203" pitchFamily="34" charset="0"/>
              </a:rPr>
              <a:t>Granularity &amp; Multiple Fact</a:t>
            </a:r>
          </a:p>
        </p:txBody>
      </p:sp>
      <p:sp>
        <p:nvSpPr>
          <p:cNvPr id="16" name="Rectangle 15">
            <a:extLst>
              <a:ext uri="{FF2B5EF4-FFF2-40B4-BE49-F238E27FC236}">
                <a16:creationId xmlns:a16="http://schemas.microsoft.com/office/drawing/2014/main" id="{D401DFB4-7272-46C2-B573-94625E879FE5}"/>
              </a:ext>
            </a:extLst>
          </p:cNvPr>
          <p:cNvSpPr/>
          <p:nvPr/>
        </p:nvSpPr>
        <p:spPr>
          <a:xfrm>
            <a:off x="6873025" y="1480591"/>
            <a:ext cx="4358182" cy="3154710"/>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Grain (</a:t>
            </a:r>
            <a: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rPr>
              <a:t>granularity) </a:t>
            </a:r>
            <a: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Example:</a:t>
            </a:r>
          </a:p>
          <a:p>
            <a:pPr marL="742950" lvl="1" indent="-285750">
              <a:buFont typeface="Courier New" panose="02070309020205020404" pitchFamily="49" charset="0"/>
              <a:buChar char="o"/>
              <a:defRPr/>
            </a:pPr>
            <a:r>
              <a:rPr kumimoji="0" lang="en-US" sz="160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One row per order or per Item</a:t>
            </a:r>
          </a:p>
          <a:p>
            <a:pPr marL="742950" lvl="1" indent="-285750">
              <a:buFont typeface="Courier New" panose="02070309020205020404" pitchFamily="49" charset="0"/>
              <a:buChar char="o"/>
              <a:defRPr/>
            </a:pPr>
            <a:r>
              <a:rPr kumimoji="0" lang="en-US" sz="160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If your facts have </a:t>
            </a:r>
            <a:r>
              <a:rPr kumimoji="0" lang="en-US"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very different granularities</a:t>
            </a:r>
            <a: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 split them into </a:t>
            </a:r>
            <a:r>
              <a:rPr kumimoji="0" lang="en-US" b="1"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Multiple Fact </a:t>
            </a:r>
            <a:r>
              <a:rPr kumimoji="0" lang="en-US" b="0" i="0" u="none" strike="noStrike" kern="0" cap="none" spc="0" normalizeH="0" baseline="0" noProof="0" dirty="0">
                <a:ln>
                  <a:noFill/>
                </a:ln>
                <a:gradFill>
                  <a:gsLst>
                    <a:gs pos="1250">
                      <a:prstClr val="black"/>
                    </a:gs>
                    <a:gs pos="100000">
                      <a:prstClr val="black"/>
                    </a:gs>
                  </a:gsLst>
                  <a:lin ang="5400000" scaled="0"/>
                </a:gradFill>
                <a:effectLst/>
                <a:uLnTx/>
                <a:uFillTx/>
                <a:latin typeface="Segoe UI Light"/>
              </a:rPr>
              <a:t>tables &amp; connect them to shared dimensions at the lowest common granularity.</a:t>
            </a:r>
          </a:p>
        </p:txBody>
      </p:sp>
      <p:sp>
        <p:nvSpPr>
          <p:cNvPr id="17" name="Rectangle 16">
            <a:extLst>
              <a:ext uri="{FF2B5EF4-FFF2-40B4-BE49-F238E27FC236}">
                <a16:creationId xmlns:a16="http://schemas.microsoft.com/office/drawing/2014/main" id="{D919AEF0-8183-430E-8819-D35B3CCEC123}"/>
              </a:ext>
            </a:extLst>
          </p:cNvPr>
          <p:cNvSpPr/>
          <p:nvPr/>
        </p:nvSpPr>
        <p:spPr>
          <a:xfrm>
            <a:off x="960792" y="5355358"/>
            <a:ext cx="6956778" cy="838691"/>
          </a:xfrm>
          <a:prstGeom prst="rect">
            <a:avLst/>
          </a:prstGeom>
        </p:spPr>
        <p:txBody>
          <a:bodyPr wrap="square">
            <a:spAutoFit/>
          </a:bodyPr>
          <a:lstStyle/>
          <a:p>
            <a:pPr>
              <a:defRPr/>
            </a:pPr>
            <a:r>
              <a:rPr lang="en-US" b="1" kern="0">
                <a:gradFill>
                  <a:gsLst>
                    <a:gs pos="1250">
                      <a:prstClr val="black"/>
                    </a:gs>
                    <a:gs pos="100000">
                      <a:prstClr val="black"/>
                    </a:gs>
                  </a:gsLst>
                  <a:lin ang="5400000" scaled="0"/>
                </a:gradFill>
                <a:latin typeface="Segoe UI Light"/>
              </a:rPr>
              <a:t>Sales</a:t>
            </a:r>
            <a:r>
              <a:rPr lang="en-US" kern="0">
                <a:gradFill>
                  <a:gsLst>
                    <a:gs pos="1250">
                      <a:prstClr val="black"/>
                    </a:gs>
                    <a:gs pos="100000">
                      <a:prstClr val="black"/>
                    </a:gs>
                  </a:gsLst>
                  <a:lin ang="5400000" scaled="0"/>
                </a:gradFill>
                <a:latin typeface="Segoe UI Light"/>
              </a:rPr>
              <a:t> (Daily by Product)</a:t>
            </a:r>
            <a:br>
              <a:rPr lang="en-US" kern="0">
                <a:gradFill>
                  <a:gsLst>
                    <a:gs pos="1250">
                      <a:prstClr val="black"/>
                    </a:gs>
                    <a:gs pos="100000">
                      <a:prstClr val="black"/>
                    </a:gs>
                  </a:gsLst>
                  <a:lin ang="5400000" scaled="0"/>
                </a:gradFill>
                <a:latin typeface="Segoe UI Light"/>
              </a:rPr>
            </a:br>
            <a:endParaRPr lang="en-US" sz="1050" kern="0">
              <a:gradFill>
                <a:gsLst>
                  <a:gs pos="1250">
                    <a:prstClr val="black"/>
                  </a:gs>
                  <a:gs pos="100000">
                    <a:prstClr val="black"/>
                  </a:gs>
                </a:gsLst>
                <a:lin ang="5400000" scaled="0"/>
              </a:gradFill>
              <a:latin typeface="Segoe UI Light"/>
            </a:endParaRPr>
          </a:p>
          <a:p>
            <a:pPr>
              <a:defRPr/>
            </a:pPr>
            <a:r>
              <a:rPr lang="en-US" b="1" kern="0">
                <a:gradFill>
                  <a:gsLst>
                    <a:gs pos="1250">
                      <a:prstClr val="black"/>
                    </a:gs>
                    <a:gs pos="100000">
                      <a:prstClr val="black"/>
                    </a:gs>
                  </a:gsLst>
                  <a:lin ang="5400000" scaled="0"/>
                </a:gradFill>
                <a:latin typeface="Segoe UI Light"/>
              </a:rPr>
              <a:t>Budget</a:t>
            </a:r>
            <a:r>
              <a:rPr lang="en-US" kern="0">
                <a:gradFill>
                  <a:gsLst>
                    <a:gs pos="1250">
                      <a:prstClr val="black"/>
                    </a:gs>
                    <a:gs pos="100000">
                      <a:prstClr val="black"/>
                    </a:gs>
                  </a:gsLst>
                  <a:lin ang="5400000" scaled="0"/>
                </a:gradFill>
                <a:latin typeface="Segoe UI Light"/>
              </a:rPr>
              <a:t> (Monthly by Product Category &amp; Product Segment)</a:t>
            </a:r>
          </a:p>
        </p:txBody>
      </p:sp>
      <p:pic>
        <p:nvPicPr>
          <p:cNvPr id="20" name="Picture 19">
            <a:extLst>
              <a:ext uri="{FF2B5EF4-FFF2-40B4-BE49-F238E27FC236}">
                <a16:creationId xmlns:a16="http://schemas.microsoft.com/office/drawing/2014/main" id="{740EB55A-A4AF-41D4-A2A9-B09DEE332DB4}"/>
              </a:ext>
            </a:extLst>
          </p:cNvPr>
          <p:cNvPicPr>
            <a:picLocks noChangeAspect="1"/>
          </p:cNvPicPr>
          <p:nvPr/>
        </p:nvPicPr>
        <p:blipFill>
          <a:blip r:embed="rId3"/>
          <a:stretch>
            <a:fillRect/>
          </a:stretch>
        </p:blipFill>
        <p:spPr>
          <a:xfrm>
            <a:off x="960792" y="1964605"/>
            <a:ext cx="5650781" cy="2829171"/>
          </a:xfrm>
          <a:prstGeom prst="rect">
            <a:avLst/>
          </a:prstGeom>
        </p:spPr>
      </p:pic>
    </p:spTree>
    <p:extLst>
      <p:ext uri="{BB962C8B-B14F-4D97-AF65-F5344CB8AC3E}">
        <p14:creationId xmlns:p14="http://schemas.microsoft.com/office/powerpoint/2010/main" val="41223015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923356" y="2123397"/>
            <a:ext cx="4449827" cy="609398"/>
          </a:xfrm>
        </p:spPr>
        <p:txBody>
          <a:bodyPr/>
          <a:lstStyle/>
          <a:p>
            <a:r>
              <a:rPr lang="en-US" sz="4400" cap="none" dirty="0">
                <a:latin typeface="Segoe UI Semibold" panose="020B0702040204020203" pitchFamily="34" charset="0"/>
              </a:rPr>
              <a:t>Data Modeling</a:t>
            </a:r>
            <a:endParaRPr lang="en-US" sz="4400"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2858763"/>
            <a:ext cx="4548068" cy="889539"/>
          </a:xfrm>
        </p:spPr>
        <p:txBody>
          <a:bodyPr/>
          <a:lstStyle/>
          <a:p>
            <a:r>
              <a:rPr lang="en-US" sz="4400" dirty="0"/>
              <a:t>Module 2 Lab</a:t>
            </a:r>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848163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097AE7E-CEB3-47C2-BB0A-F874FA580697}"/>
              </a:ext>
            </a:extLst>
          </p:cNvPr>
          <p:cNvSpPr txBox="1"/>
          <p:nvPr/>
        </p:nvSpPr>
        <p:spPr>
          <a:xfrm>
            <a:off x="279812" y="413503"/>
            <a:ext cx="9681210" cy="769441"/>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sz="4400" dirty="0">
                <a:solidFill>
                  <a:schemeClr val="bg1"/>
                </a:solidFill>
                <a:latin typeface="Segoe UI" panose="020B0502040204020203" pitchFamily="34" charset="0"/>
                <a:cs typeface="Segoe UI" panose="020B0502040204020203" pitchFamily="34" charset="0"/>
              </a:rPr>
              <a:t>Course Agenda</a:t>
            </a:r>
          </a:p>
        </p:txBody>
      </p:sp>
      <p:graphicFrame>
        <p:nvGraphicFramePr>
          <p:cNvPr id="6" name="Table 5">
            <a:extLst>
              <a:ext uri="{FF2B5EF4-FFF2-40B4-BE49-F238E27FC236}">
                <a16:creationId xmlns:a16="http://schemas.microsoft.com/office/drawing/2014/main" id="{ACBEA019-CBEF-484D-8732-3B635591277C}"/>
              </a:ext>
            </a:extLst>
          </p:cNvPr>
          <p:cNvGraphicFramePr>
            <a:graphicFrameLocks noGrp="1"/>
          </p:cNvGraphicFramePr>
          <p:nvPr>
            <p:extLst>
              <p:ext uri="{D42A27DB-BD31-4B8C-83A1-F6EECF244321}">
                <p14:modId xmlns:p14="http://schemas.microsoft.com/office/powerpoint/2010/main" val="62773573"/>
              </p:ext>
            </p:extLst>
          </p:nvPr>
        </p:nvGraphicFramePr>
        <p:xfrm>
          <a:off x="916756" y="1355643"/>
          <a:ext cx="9576079" cy="4311061"/>
        </p:xfrm>
        <a:graphic>
          <a:graphicData uri="http://schemas.openxmlformats.org/drawingml/2006/table">
            <a:tbl>
              <a:tblPr firstRow="1">
                <a:tableStyleId>{2D5ABB26-0587-4C30-8999-92F81FD0307C}</a:tableStyleId>
              </a:tblPr>
              <a:tblGrid>
                <a:gridCol w="1398940">
                  <a:extLst>
                    <a:ext uri="{9D8B030D-6E8A-4147-A177-3AD203B41FA5}">
                      <a16:colId xmlns:a16="http://schemas.microsoft.com/office/drawing/2014/main" val="3079094763"/>
                    </a:ext>
                  </a:extLst>
                </a:gridCol>
                <a:gridCol w="5576835">
                  <a:extLst>
                    <a:ext uri="{9D8B030D-6E8A-4147-A177-3AD203B41FA5}">
                      <a16:colId xmlns:a16="http://schemas.microsoft.com/office/drawing/2014/main" val="3683571870"/>
                    </a:ext>
                  </a:extLst>
                </a:gridCol>
                <a:gridCol w="2600304">
                  <a:extLst>
                    <a:ext uri="{9D8B030D-6E8A-4147-A177-3AD203B41FA5}">
                      <a16:colId xmlns:a16="http://schemas.microsoft.com/office/drawing/2014/main" val="556327279"/>
                    </a:ext>
                  </a:extLst>
                </a:gridCol>
              </a:tblGrid>
              <a:tr h="314149">
                <a:tc>
                  <a:txBody>
                    <a:bodyPr/>
                    <a:lstStyle/>
                    <a:p>
                      <a:pPr algn="l"/>
                      <a:endParaRPr lang="en-US" sz="1100" dirty="0"/>
                    </a:p>
                  </a:txBody>
                  <a:tcPr anchor="ctr"/>
                </a:tc>
                <a:tc>
                  <a:txBody>
                    <a:bodyPr/>
                    <a:lstStyle/>
                    <a:p>
                      <a:pPr algn="l"/>
                      <a:r>
                        <a:rPr lang="en-US" sz="1100" dirty="0"/>
                        <a:t>Subject</a:t>
                      </a:r>
                    </a:p>
                  </a:txBody>
                  <a:tcPr anchor="ctr"/>
                </a:tc>
                <a:tc>
                  <a:txBody>
                    <a:bodyPr/>
                    <a:lstStyle/>
                    <a:p>
                      <a:pPr algn="l"/>
                      <a:r>
                        <a:rPr lang="en-US" sz="1100" dirty="0"/>
                        <a:t>Suggested time</a:t>
                      </a:r>
                    </a:p>
                  </a:txBody>
                  <a:tcPr anchor="ctr"/>
                </a:tc>
                <a:extLst>
                  <a:ext uri="{0D108BD9-81ED-4DB2-BD59-A6C34878D82A}">
                    <a16:rowId xmlns:a16="http://schemas.microsoft.com/office/drawing/2014/main" val="1715852650"/>
                  </a:ext>
                </a:extLst>
              </a:tr>
              <a:tr h="235613">
                <a:tc>
                  <a:txBody>
                    <a:bodyPr/>
                    <a:lstStyle/>
                    <a:p>
                      <a:pPr algn="l"/>
                      <a:endParaRPr lang="en-US" sz="1100" dirty="0"/>
                    </a:p>
                  </a:txBody>
                  <a:tcPr anchor="ctr"/>
                </a:tc>
                <a:tc>
                  <a:txBody>
                    <a:bodyPr/>
                    <a:lstStyle/>
                    <a:p>
                      <a:pPr algn="l"/>
                      <a:r>
                        <a:rPr kumimoji="0" lang="en-US" sz="1100" b="0" i="0" u="none" strike="noStrike" kern="0" cap="none" spc="0" normalizeH="0" baseline="0" noProof="0" dirty="0">
                          <a:ln>
                            <a:noFill/>
                          </a:ln>
                          <a:solidFill>
                            <a:schemeClr val="tx1">
                              <a:lumMod val="50000"/>
                            </a:schemeClr>
                          </a:solidFill>
                          <a:effectLst/>
                          <a:uLnTx/>
                          <a:uFillTx/>
                        </a:rPr>
                        <a:t>Introductions and Overview </a:t>
                      </a:r>
                      <a:endParaRPr lang="en-US" sz="1100" dirty="0"/>
                    </a:p>
                  </a:txBody>
                  <a:tcPr anchor="ctr"/>
                </a:tc>
                <a:tc>
                  <a:txBody>
                    <a:bodyPr/>
                    <a:lstStyle/>
                    <a:p>
                      <a:pPr algn="l"/>
                      <a:r>
                        <a:rPr lang="en-US" sz="1100" dirty="0"/>
                        <a:t>15 min</a:t>
                      </a:r>
                    </a:p>
                  </a:txBody>
                  <a:tcPr anchor="ctr"/>
                </a:tc>
                <a:extLst>
                  <a:ext uri="{0D108BD9-81ED-4DB2-BD59-A6C34878D82A}">
                    <a16:rowId xmlns:a16="http://schemas.microsoft.com/office/drawing/2014/main" val="1954015326"/>
                  </a:ext>
                </a:extLst>
              </a:tr>
              <a:tr h="268243">
                <a:tc>
                  <a:txBody>
                    <a:bodyPr/>
                    <a:lstStyle/>
                    <a:p>
                      <a:pPr algn="l"/>
                      <a:r>
                        <a:rPr lang="en-US" sz="1100" dirty="0"/>
                        <a:t>Module 1</a:t>
                      </a:r>
                    </a:p>
                  </a:txBody>
                  <a:tcPr anchor="ctr"/>
                </a:tc>
                <a:tc>
                  <a:txBody>
                    <a:bodyPr/>
                    <a:lstStyle/>
                    <a:p>
                      <a:pPr algn="l"/>
                      <a:r>
                        <a:rPr kumimoji="0" lang="en-US" sz="1100" b="0" i="0" u="none" strike="noStrike" kern="0" cap="none" spc="0" normalizeH="0" baseline="0" noProof="0" dirty="0">
                          <a:ln>
                            <a:noFill/>
                          </a:ln>
                          <a:solidFill>
                            <a:schemeClr val="tx1">
                              <a:lumMod val="50000"/>
                            </a:schemeClr>
                          </a:solidFill>
                          <a:effectLst/>
                          <a:uLnTx/>
                          <a:uFillTx/>
                        </a:rPr>
                        <a:t>Getting and shaping the Data </a:t>
                      </a:r>
                      <a:endParaRPr lang="en-US" sz="1100" dirty="0"/>
                    </a:p>
                  </a:txBody>
                  <a:tcPr anchor="ctr"/>
                </a:tc>
                <a:tc>
                  <a:txBody>
                    <a:bodyPr/>
                    <a:lstStyle/>
                    <a:p>
                      <a:pPr algn="l"/>
                      <a:r>
                        <a:rPr lang="en-US" sz="1100" dirty="0"/>
                        <a:t>30 min</a:t>
                      </a:r>
                    </a:p>
                  </a:txBody>
                  <a:tcPr anchor="ctr"/>
                </a:tc>
                <a:extLst>
                  <a:ext uri="{0D108BD9-81ED-4DB2-BD59-A6C34878D82A}">
                    <a16:rowId xmlns:a16="http://schemas.microsoft.com/office/drawing/2014/main" val="2260007192"/>
                  </a:ext>
                </a:extLst>
              </a:tr>
              <a:tr h="263661">
                <a:tc>
                  <a:txBody>
                    <a:bodyPr/>
                    <a:lstStyle/>
                    <a:p>
                      <a:pPr algn="l"/>
                      <a:r>
                        <a:rPr lang="en-US" sz="1100" dirty="0"/>
                        <a:t>Lab 01 </a:t>
                      </a:r>
                    </a:p>
                  </a:txBody>
                  <a:tcPr anchor="ctr"/>
                </a:tc>
                <a:tc>
                  <a:txBody>
                    <a:bodyPr/>
                    <a:lstStyle/>
                    <a:p>
                      <a:pPr algn="l"/>
                      <a:r>
                        <a:rPr lang="en-US" sz="1100" dirty="0"/>
                        <a:t>Getting the data </a:t>
                      </a:r>
                    </a:p>
                  </a:txBody>
                  <a:tcPr anchor="ctr"/>
                </a:tc>
                <a:tc>
                  <a:txBody>
                    <a:bodyPr/>
                    <a:lstStyle/>
                    <a:p>
                      <a:pPr algn="l"/>
                      <a:r>
                        <a:rPr lang="en-US" sz="1100" dirty="0"/>
                        <a:t>15 min</a:t>
                      </a:r>
                    </a:p>
                  </a:txBody>
                  <a:tcPr anchor="ctr"/>
                </a:tc>
                <a:extLst>
                  <a:ext uri="{0D108BD9-81ED-4DB2-BD59-A6C34878D82A}">
                    <a16:rowId xmlns:a16="http://schemas.microsoft.com/office/drawing/2014/main" val="1434663635"/>
                  </a:ext>
                </a:extLst>
              </a:tr>
              <a:tr h="291448">
                <a:tc>
                  <a:txBody>
                    <a:bodyPr/>
                    <a:lstStyle/>
                    <a:p>
                      <a:pPr algn="l"/>
                      <a:r>
                        <a:rPr lang="en-US" sz="1100" dirty="0"/>
                        <a:t>Module 2</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Basic Data Modeling</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1443705738"/>
                  </a:ext>
                </a:extLst>
              </a:tr>
              <a:tr h="291448">
                <a:tc>
                  <a:txBody>
                    <a:bodyPr/>
                    <a:lstStyle/>
                    <a:p>
                      <a:pPr algn="l"/>
                      <a:r>
                        <a:rPr lang="en-US" sz="1100" dirty="0"/>
                        <a:t>Lab 02</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Creating Dimensions, Fact and Shaping the data</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239524687"/>
                  </a:ext>
                </a:extLst>
              </a:tr>
              <a:tr h="291448">
                <a:tc>
                  <a:txBody>
                    <a:bodyPr/>
                    <a:lstStyle/>
                    <a:p>
                      <a:pPr algn="l"/>
                      <a:r>
                        <a:rPr lang="en-US" sz="1100" dirty="0"/>
                        <a:t>Module 3</a:t>
                      </a:r>
                    </a:p>
                  </a:txBody>
                  <a:tcPr anchor="ctr"/>
                </a:tc>
                <a:tc>
                  <a:txBody>
                    <a:bodyPr/>
                    <a:lstStyle/>
                    <a:p>
                      <a:pPr algn="l"/>
                      <a:r>
                        <a:rPr lang="en-US" sz="1100" dirty="0"/>
                        <a:t>Getting started with M </a:t>
                      </a:r>
                      <a:r>
                        <a:rPr lang="en-US" sz="1100" dirty="0">
                          <a:solidFill>
                            <a:schemeClr val="tx1">
                              <a:lumMod val="50000"/>
                            </a:schemeClr>
                          </a:solidFill>
                        </a:rPr>
                        <a:t>(Power Query Language) </a:t>
                      </a:r>
                      <a:endParaRPr lang="en-US" sz="1100" dirty="0"/>
                    </a:p>
                  </a:txBody>
                  <a:tcPr anchor="ctr"/>
                </a:tc>
                <a:tc>
                  <a:txBody>
                    <a:bodyPr/>
                    <a:lstStyle/>
                    <a:p>
                      <a:pPr algn="l"/>
                      <a:r>
                        <a:rPr lang="en-US" sz="1100" dirty="0"/>
                        <a:t>30 min</a:t>
                      </a:r>
                    </a:p>
                  </a:txBody>
                  <a:tcPr anchor="ctr"/>
                </a:tc>
                <a:extLst>
                  <a:ext uri="{0D108BD9-81ED-4DB2-BD59-A6C34878D82A}">
                    <a16:rowId xmlns:a16="http://schemas.microsoft.com/office/drawing/2014/main" val="262409654"/>
                  </a:ext>
                </a:extLst>
              </a:tr>
              <a:tr h="291448">
                <a:tc>
                  <a:txBody>
                    <a:bodyPr/>
                    <a:lstStyle/>
                    <a:p>
                      <a:pPr algn="l"/>
                      <a:r>
                        <a:rPr lang="en-US" sz="1100" dirty="0"/>
                        <a:t>Lab 03</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Creating Relationships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438237995"/>
                  </a:ext>
                </a:extLst>
              </a:tr>
              <a:tr h="291448">
                <a:tc>
                  <a:txBody>
                    <a:bodyPr/>
                    <a:lstStyle/>
                    <a:p>
                      <a:pPr algn="l"/>
                      <a:r>
                        <a:rPr lang="en-US" sz="1100" dirty="0"/>
                        <a:t>Module 4</a:t>
                      </a:r>
                    </a:p>
                  </a:txBody>
                  <a:tcPr anchor="ctr"/>
                </a:tc>
                <a:tc>
                  <a:txBody>
                    <a:bodyPr/>
                    <a:lstStyle/>
                    <a:p>
                      <a:pPr algn="l"/>
                      <a:r>
                        <a:rPr lang="en-US" sz="1100" dirty="0"/>
                        <a:t>Understanding Logic Operators </a:t>
                      </a:r>
                    </a:p>
                  </a:txBody>
                  <a:tcPr anchor="ctr"/>
                </a:tc>
                <a:tc>
                  <a:txBody>
                    <a:bodyPr/>
                    <a:lstStyle/>
                    <a:p>
                      <a:pPr algn="l"/>
                      <a:r>
                        <a:rPr lang="en-US" sz="1100" dirty="0"/>
                        <a:t>30 min </a:t>
                      </a:r>
                    </a:p>
                  </a:txBody>
                  <a:tcPr anchor="ctr"/>
                </a:tc>
                <a:extLst>
                  <a:ext uri="{0D108BD9-81ED-4DB2-BD59-A6C34878D82A}">
                    <a16:rowId xmlns:a16="http://schemas.microsoft.com/office/drawing/2014/main" val="14154873"/>
                  </a:ext>
                </a:extLst>
              </a:tr>
              <a:tr h="291448">
                <a:tc>
                  <a:txBody>
                    <a:bodyPr/>
                    <a:lstStyle/>
                    <a:p>
                      <a:pPr algn="l"/>
                      <a:endParaRPr lang="en-US" sz="1100" dirty="0"/>
                    </a:p>
                  </a:txBody>
                  <a:tcPr anchor="ctr"/>
                </a:tc>
                <a:tc>
                  <a:txBody>
                    <a:bodyPr/>
                    <a:lstStyle/>
                    <a:p>
                      <a:pPr algn="l"/>
                      <a:r>
                        <a:rPr lang="en-US" sz="1100" dirty="0"/>
                        <a:t>Break </a:t>
                      </a:r>
                    </a:p>
                  </a:txBody>
                  <a:tcPr anchor="ctr"/>
                </a:tc>
                <a:tc>
                  <a:txBody>
                    <a:bodyPr/>
                    <a:lstStyle/>
                    <a:p>
                      <a:pPr algn="l"/>
                      <a:r>
                        <a:rPr lang="en-US" sz="1100" dirty="0"/>
                        <a:t>30 min</a:t>
                      </a:r>
                    </a:p>
                  </a:txBody>
                  <a:tcPr anchor="ctr"/>
                </a:tc>
                <a:extLst>
                  <a:ext uri="{0D108BD9-81ED-4DB2-BD59-A6C34878D82A}">
                    <a16:rowId xmlns:a16="http://schemas.microsoft.com/office/drawing/2014/main" val="543798209"/>
                  </a:ext>
                </a:extLst>
              </a:tr>
              <a:tr h="2914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Module 5</a:t>
                      </a:r>
                    </a:p>
                  </a:txBody>
                  <a:tcPr anchor="ctr"/>
                </a:tc>
                <a:tc>
                  <a:txBody>
                    <a:bodyPr/>
                    <a:lstStyle/>
                    <a:p>
                      <a:pPr algn="l"/>
                      <a:r>
                        <a:rPr lang="en-US" sz="1100" kern="0" dirty="0">
                          <a:solidFill>
                            <a:schemeClr val="tx1">
                              <a:lumMod val="50000"/>
                            </a:schemeClr>
                          </a:solidFill>
                        </a:rPr>
                        <a:t>Calculated Columns vs Calculated Measures</a:t>
                      </a:r>
                    </a:p>
                  </a:txBody>
                  <a:tcPr anchor="ctr"/>
                </a:tc>
                <a:tc>
                  <a:txBody>
                    <a:bodyPr/>
                    <a:lstStyle/>
                    <a:p>
                      <a:pPr algn="l"/>
                      <a:r>
                        <a:rPr lang="en-US" sz="1100" kern="0" dirty="0">
                          <a:solidFill>
                            <a:schemeClr val="tx1">
                              <a:lumMod val="50000"/>
                            </a:schemeClr>
                          </a:solidFill>
                        </a:rPr>
                        <a:t>15 min</a:t>
                      </a:r>
                    </a:p>
                  </a:txBody>
                  <a:tcPr anchor="ctr"/>
                </a:tc>
                <a:extLst>
                  <a:ext uri="{0D108BD9-81ED-4DB2-BD59-A6C34878D82A}">
                    <a16:rowId xmlns:a16="http://schemas.microsoft.com/office/drawing/2014/main" val="1236939563"/>
                  </a:ext>
                </a:extLst>
              </a:tr>
              <a:tr h="291448">
                <a:tc>
                  <a:txBody>
                    <a:bodyPr/>
                    <a:lstStyle/>
                    <a:p>
                      <a:pPr algn="l"/>
                      <a:r>
                        <a:rPr lang="en-US" sz="1100" dirty="0"/>
                        <a:t>Module 6</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0" dirty="0">
                          <a:solidFill>
                            <a:schemeClr val="tx1">
                              <a:lumMod val="50000"/>
                            </a:schemeClr>
                          </a:solidFill>
                        </a:rPr>
                        <a:t>Power BI Performance Factors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45 min</a:t>
                      </a:r>
                    </a:p>
                  </a:txBody>
                  <a:tcPr anchor="ctr"/>
                </a:tc>
                <a:extLst>
                  <a:ext uri="{0D108BD9-81ED-4DB2-BD59-A6C34878D82A}">
                    <a16:rowId xmlns:a16="http://schemas.microsoft.com/office/drawing/2014/main" val="119785019"/>
                  </a:ext>
                </a:extLst>
              </a:tr>
              <a:tr h="291448">
                <a:tc>
                  <a:txBody>
                    <a:bodyPr/>
                    <a:lstStyle/>
                    <a:p>
                      <a:pPr algn="l"/>
                      <a:r>
                        <a:rPr lang="en-US" sz="1100" dirty="0"/>
                        <a:t>Module 7</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1">
                              <a:lumMod val="50000"/>
                            </a:schemeClr>
                          </a:solidFill>
                          <a:effectLst/>
                          <a:uLnTx/>
                          <a:uFillTx/>
                        </a:rPr>
                        <a:t>Power BI Modeling Best Practices</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30 min</a:t>
                      </a:r>
                    </a:p>
                  </a:txBody>
                  <a:tcPr anchor="ctr"/>
                </a:tc>
                <a:extLst>
                  <a:ext uri="{0D108BD9-81ED-4DB2-BD59-A6C34878D82A}">
                    <a16:rowId xmlns:a16="http://schemas.microsoft.com/office/drawing/2014/main" val="3550154070"/>
                  </a:ext>
                </a:extLst>
              </a:tr>
              <a:tr h="291448">
                <a:tc>
                  <a:txBody>
                    <a:bodyPr/>
                    <a:lstStyle/>
                    <a:p>
                      <a:pPr algn="l"/>
                      <a:r>
                        <a:rPr lang="en-US" sz="1100" dirty="0"/>
                        <a:t>Lab 7</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Performance Analyzer</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15 min</a:t>
                      </a:r>
                    </a:p>
                  </a:txBody>
                  <a:tcPr anchor="ctr"/>
                </a:tc>
                <a:extLst>
                  <a:ext uri="{0D108BD9-81ED-4DB2-BD59-A6C34878D82A}">
                    <a16:rowId xmlns:a16="http://schemas.microsoft.com/office/drawing/2014/main" val="2202360502"/>
                  </a:ext>
                </a:extLst>
              </a:tr>
              <a:tr h="291448">
                <a:tc>
                  <a:txBody>
                    <a:bodyPr/>
                    <a:lstStyle/>
                    <a:p>
                      <a:pPr algn="l"/>
                      <a:r>
                        <a:rPr lang="en-US" sz="1100" dirty="0"/>
                        <a:t>Module 8</a:t>
                      </a:r>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t>Development Tool:  Tabular Editor</a:t>
                      </a:r>
                      <a:endParaRPr kumimoji="0" lang="en-US" sz="1100" b="0" i="0" u="none" strike="noStrike" kern="0" cap="none" spc="0" normalizeH="0" baseline="0" noProof="0" dirty="0">
                        <a:ln>
                          <a:noFill/>
                        </a:ln>
                        <a:solidFill>
                          <a:schemeClr val="tx1">
                            <a:lumMod val="50000"/>
                          </a:schemeClr>
                        </a:solidFill>
                        <a:effectLst/>
                        <a:uLnTx/>
                        <a:uFillTx/>
                      </a:endParaRPr>
                    </a:p>
                  </a:txBody>
                  <a:tcPr anchor="ctr"/>
                </a:tc>
                <a:tc>
                  <a:txBody>
                    <a:bodyPr/>
                    <a:lstStyle/>
                    <a:p>
                      <a:pPr algn="l"/>
                      <a:r>
                        <a:rPr lang="en-US" sz="1100" dirty="0"/>
                        <a:t>20 min</a:t>
                      </a:r>
                    </a:p>
                  </a:txBody>
                  <a:tcPr anchor="ctr"/>
                </a:tc>
                <a:extLst>
                  <a:ext uri="{0D108BD9-81ED-4DB2-BD59-A6C34878D82A}">
                    <a16:rowId xmlns:a16="http://schemas.microsoft.com/office/drawing/2014/main" val="2978547890"/>
                  </a:ext>
                </a:extLst>
              </a:tr>
            </a:tbl>
          </a:graphicData>
        </a:graphic>
      </p:graphicFrame>
      <p:sp>
        <p:nvSpPr>
          <p:cNvPr id="14" name="Title 13">
            <a:extLst>
              <a:ext uri="{FF2B5EF4-FFF2-40B4-BE49-F238E27FC236}">
                <a16:creationId xmlns:a16="http://schemas.microsoft.com/office/drawing/2014/main" id="{E1BA7838-1784-49BE-58B9-4F5741869AC3}"/>
              </a:ext>
            </a:extLst>
          </p:cNvPr>
          <p:cNvSpPr>
            <a:spLocks noGrp="1"/>
          </p:cNvSpPr>
          <p:nvPr>
            <p:ph type="title"/>
          </p:nvPr>
        </p:nvSpPr>
        <p:spPr/>
        <p:txBody>
          <a:bodyPr/>
          <a:lstStyle/>
          <a:p>
            <a:r>
              <a:rPr lang="en-US" sz="3600" dirty="0">
                <a:solidFill>
                  <a:schemeClr val="tx1"/>
                </a:solidFill>
                <a:latin typeface="Segoe UI" panose="020B0502040204020203" pitchFamily="34" charset="0"/>
                <a:cs typeface="Segoe UI" panose="020B0502040204020203" pitchFamily="34" charset="0"/>
              </a:rPr>
              <a:t>Course Agenda</a:t>
            </a:r>
            <a:br>
              <a:rPr lang="en-US" sz="3600" dirty="0">
                <a:solidFill>
                  <a:schemeClr val="tx1"/>
                </a:solidFill>
                <a:latin typeface="Segoe UI" panose="020B0502040204020203" pitchFamily="34" charset="0"/>
                <a:cs typeface="Segoe UI" panose="020B0502040204020203" pitchFamily="34" charset="0"/>
              </a:rPr>
            </a:br>
            <a:endParaRPr lang="en-US" sz="3600" dirty="0">
              <a:solidFill>
                <a:schemeClr val="tx1"/>
              </a:solidFill>
            </a:endParaRPr>
          </a:p>
        </p:txBody>
      </p:sp>
    </p:spTree>
    <p:extLst>
      <p:ext uri="{BB962C8B-B14F-4D97-AF65-F5344CB8AC3E}">
        <p14:creationId xmlns:p14="http://schemas.microsoft.com/office/powerpoint/2010/main" val="10322413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B9BB-19A0-BE5C-F1E3-A311076B7EAF}"/>
              </a:ext>
            </a:extLst>
          </p:cNvPr>
          <p:cNvSpPr>
            <a:spLocks noGrp="1"/>
          </p:cNvSpPr>
          <p:nvPr>
            <p:ph type="title"/>
          </p:nvPr>
        </p:nvSpPr>
        <p:spPr>
          <a:xfrm>
            <a:off x="4182201" y="1118475"/>
            <a:ext cx="5112940" cy="412454"/>
          </a:xfrm>
        </p:spPr>
        <p:txBody>
          <a:bodyPr/>
          <a:lstStyle/>
          <a:p>
            <a:r>
              <a:rPr lang="en-US" sz="4000" cap="none" dirty="0">
                <a:latin typeface="Segoe UI Semibold" panose="020B0702040204020203" pitchFamily="34" charset="0"/>
                <a:cs typeface="Segoe UI Semibold" panose="020B0702040204020203" pitchFamily="34" charset="0"/>
              </a:rPr>
              <a:t>Module 2 Labs</a:t>
            </a:r>
            <a:endParaRPr lang="en-US" sz="3600" dirty="0"/>
          </a:p>
        </p:txBody>
      </p:sp>
      <p:sp>
        <p:nvSpPr>
          <p:cNvPr id="7" name="Rectangle 6">
            <a:extLst>
              <a:ext uri="{FF2B5EF4-FFF2-40B4-BE49-F238E27FC236}">
                <a16:creationId xmlns:a16="http://schemas.microsoft.com/office/drawing/2014/main" id="{39993C53-22D6-F442-B069-E417B6BA826F}"/>
              </a:ext>
            </a:extLst>
          </p:cNvPr>
          <p:cNvSpPr/>
          <p:nvPr/>
        </p:nvSpPr>
        <p:spPr>
          <a:xfrm>
            <a:off x="3937210" y="1944619"/>
            <a:ext cx="6922235" cy="4256367"/>
          </a:xfrm>
          <a:prstGeom prst="rect">
            <a:avLst/>
          </a:prstGeom>
        </p:spPr>
        <p:txBody>
          <a:bodyPr vert="horz" lIns="91440" tIns="45720" rIns="91440" bIns="45720" rtlCol="0" anchor="t">
            <a:noAutofit/>
          </a:bodyPr>
          <a:lstStyle/>
          <a:p>
            <a:pPr marL="285750" lvl="0" indent="-285750">
              <a:lnSpc>
                <a:spcPct val="150000"/>
              </a:lnSpc>
              <a:buFont typeface="Arial" panose="020B0604020202020204" pitchFamily="34" charset="0"/>
              <a:buChar char="•"/>
              <a:defRPr/>
            </a:pPr>
            <a:r>
              <a:rPr lang="en-US" sz="2400" dirty="0">
                <a:latin typeface="Segoe UI Semilight" panose="020B0402040204020203" pitchFamily="34" charset="0"/>
                <a:ea typeface="ＭＳ Ｐゴシック"/>
                <a:cs typeface="Segoe UI Semilight" panose="020B0402040204020203" pitchFamily="34" charset="0"/>
              </a:rPr>
              <a:t>Lab 2a – Create </a:t>
            </a:r>
            <a:r>
              <a:rPr lang="en-US" sz="2400" dirty="0" err="1">
                <a:latin typeface="Segoe UI Semilight" panose="020B0402040204020203" pitchFamily="34" charset="0"/>
                <a:ea typeface="ＭＳ Ｐゴシック"/>
                <a:cs typeface="Segoe UI Semilight" panose="020B0402040204020203" pitchFamily="34" charset="0"/>
              </a:rPr>
              <a:t>CatSegDim</a:t>
            </a:r>
            <a:r>
              <a:rPr lang="en-US" sz="2400" dirty="0">
                <a:latin typeface="Segoe UI Semilight" panose="020B0402040204020203" pitchFamily="34" charset="0"/>
                <a:ea typeface="ＭＳ Ｐゴシック"/>
                <a:cs typeface="Segoe UI Semilight" panose="020B0402040204020203" pitchFamily="34" charset="0"/>
              </a:rPr>
              <a:t> Dimension</a:t>
            </a:r>
          </a:p>
          <a:p>
            <a:pPr marL="285750" lvl="0" indent="-285750">
              <a:lnSpc>
                <a:spcPct val="150000"/>
              </a:lnSpc>
              <a:buFont typeface="Arial" panose="020B0604020202020204" pitchFamily="34" charset="0"/>
              <a:buChar char="•"/>
              <a:defRPr/>
            </a:pPr>
            <a:r>
              <a:rPr lang="en-US" sz="2400" dirty="0">
                <a:latin typeface="Segoe UI Semilight" panose="020B0402040204020203" pitchFamily="34" charset="0"/>
                <a:ea typeface="ＭＳ Ｐゴシック"/>
                <a:cs typeface="Segoe UI Semilight" panose="020B0402040204020203" pitchFamily="34" charset="0"/>
              </a:rPr>
              <a:t>Lab 2b – Update Dimension</a:t>
            </a:r>
          </a:p>
          <a:p>
            <a:pPr marL="285750" lvl="0" indent="-285750">
              <a:lnSpc>
                <a:spcPct val="150000"/>
              </a:lnSpc>
              <a:buFont typeface="Arial" panose="020B0604020202020204" pitchFamily="34" charset="0"/>
              <a:buChar char="•"/>
              <a:defRPr/>
            </a:pPr>
            <a:r>
              <a:rPr lang="en-US" sz="2400" dirty="0">
                <a:latin typeface="Segoe UI Semilight" panose="020B0402040204020203" pitchFamily="34" charset="0"/>
                <a:ea typeface="ＭＳ Ｐゴシック"/>
                <a:cs typeface="Segoe UI Semilight" panose="020B0402040204020203" pitchFamily="34" charset="0"/>
              </a:rPr>
              <a:t>Lab 2c – Create Customer Dimension</a:t>
            </a:r>
          </a:p>
          <a:p>
            <a:pPr marL="285750" lvl="0" indent="-285750">
              <a:lnSpc>
                <a:spcPct val="150000"/>
              </a:lnSpc>
              <a:buFont typeface="Arial" panose="020B0604020202020204" pitchFamily="34" charset="0"/>
              <a:buChar char="•"/>
              <a:defRPr/>
            </a:pPr>
            <a:r>
              <a:rPr lang="en-US" sz="2400" dirty="0">
                <a:latin typeface="Segoe UI Semilight" panose="020B0402040204020203" pitchFamily="34" charset="0"/>
                <a:ea typeface="ＭＳ Ｐゴシック"/>
                <a:cs typeface="Segoe UI Semilight" panose="020B0402040204020203" pitchFamily="34" charset="0"/>
              </a:rPr>
              <a:t>Lab 2d – Create Budget Fact Table</a:t>
            </a:r>
            <a:endParaRPr lang="en-US" sz="2400" dirty="0">
              <a:solidFill>
                <a:schemeClr val="tx1">
                  <a:lumMod val="50000"/>
                </a:schemeClr>
              </a:solidFill>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A28E01DB-A835-CC34-5A9B-114EF904B7E0}"/>
              </a:ext>
            </a:extLst>
          </p:cNvPr>
          <p:cNvSpPr txBox="1"/>
          <p:nvPr/>
        </p:nvSpPr>
        <p:spPr>
          <a:xfrm>
            <a:off x="68511" y="249412"/>
            <a:ext cx="3204179" cy="646331"/>
          </a:xfrm>
          <a:prstGeom prst="rect">
            <a:avLst/>
          </a:prstGeom>
          <a:noFill/>
        </p:spPr>
        <p:txBody>
          <a:bodyPr wrap="square">
            <a:spAutoFit/>
          </a:bodyPr>
          <a:lstStyle/>
          <a:p>
            <a:pPr algn="ctr"/>
            <a:r>
              <a:rPr lang="en-US" sz="3600" cap="none" dirty="0">
                <a:solidFill>
                  <a:schemeClr val="bg1"/>
                </a:solidFill>
                <a:ea typeface="Segoe UI Black" panose="020B0A02040204020203" pitchFamily="34" charset="0"/>
                <a:cs typeface="Segoe UI Light" panose="020B0502040204020203" pitchFamily="34" charset="0"/>
              </a:rPr>
              <a:t>Data Modeling</a:t>
            </a:r>
            <a:endParaRPr lang="en-US" sz="3600" dirty="0">
              <a:solidFill>
                <a:schemeClr val="bg1"/>
              </a:solidFill>
              <a:ea typeface="Segoe UI Black" panose="020B0A02040204020203"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BB2BF0C8-4CF7-E2BC-6FC7-47DADCA6A0E0}"/>
              </a:ext>
            </a:extLst>
          </p:cNvPr>
          <p:cNvGrpSpPr/>
          <p:nvPr/>
        </p:nvGrpSpPr>
        <p:grpSpPr>
          <a:xfrm>
            <a:off x="10345734" y="128968"/>
            <a:ext cx="1777755" cy="873715"/>
            <a:chOff x="167515" y="1"/>
            <a:chExt cx="1777755" cy="873715"/>
          </a:xfrm>
        </p:grpSpPr>
        <p:sp>
          <p:nvSpPr>
            <p:cNvPr id="14" name="Text Placeholder 1">
              <a:extLst>
                <a:ext uri="{FF2B5EF4-FFF2-40B4-BE49-F238E27FC236}">
                  <a16:creationId xmlns:a16="http://schemas.microsoft.com/office/drawing/2014/main" id="{2B72BDF7-0754-1DD5-D1E2-F947303BD4EC}"/>
                </a:ext>
              </a:extLst>
            </p:cNvPr>
            <p:cNvSpPr txBox="1">
              <a:spLocks/>
            </p:cNvSpPr>
            <p:nvPr/>
          </p:nvSpPr>
          <p:spPr>
            <a:xfrm>
              <a:off x="167515" y="1"/>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5" name="Title 3">
              <a:extLst>
                <a:ext uri="{FF2B5EF4-FFF2-40B4-BE49-F238E27FC236}">
                  <a16:creationId xmlns:a16="http://schemas.microsoft.com/office/drawing/2014/main" id="{BDF407BC-2A45-AD86-A244-3912BDEAFA0D}"/>
                </a:ext>
              </a:extLst>
            </p:cNvPr>
            <p:cNvSpPr txBox="1">
              <a:spLocks/>
            </p:cNvSpPr>
            <p:nvPr/>
          </p:nvSpPr>
          <p:spPr>
            <a:xfrm>
              <a:off x="569537" y="318962"/>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6" name="Picture 15" descr="A picture containing plate, light&#10;&#10;Description automatically generated">
              <a:extLst>
                <a:ext uri="{FF2B5EF4-FFF2-40B4-BE49-F238E27FC236}">
                  <a16:creationId xmlns:a16="http://schemas.microsoft.com/office/drawing/2014/main" id="{B23D77F0-B3F9-F586-8106-36CFE2ECE866}"/>
                </a:ext>
              </a:extLst>
            </p:cNvPr>
            <p:cNvPicPr>
              <a:picLocks noChangeAspect="1"/>
            </p:cNvPicPr>
            <p:nvPr/>
          </p:nvPicPr>
          <p:blipFill>
            <a:blip r:embed="rId3"/>
            <a:stretch>
              <a:fillRect/>
            </a:stretch>
          </p:blipFill>
          <p:spPr>
            <a:xfrm>
              <a:off x="363368" y="323903"/>
              <a:ext cx="412338" cy="274716"/>
            </a:xfrm>
            <a:prstGeom prst="rect">
              <a:avLst/>
            </a:prstGeom>
          </p:spPr>
        </p:pic>
        <p:sp>
          <p:nvSpPr>
            <p:cNvPr id="17" name="Text Placeholder 1">
              <a:extLst>
                <a:ext uri="{FF2B5EF4-FFF2-40B4-BE49-F238E27FC236}">
                  <a16:creationId xmlns:a16="http://schemas.microsoft.com/office/drawing/2014/main" id="{37F06975-C7F6-669F-F926-67336F89042C}"/>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4429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1966" y="2233641"/>
            <a:ext cx="4548068" cy="609398"/>
          </a:xfrm>
        </p:spPr>
        <p:txBody>
          <a:bodyPr/>
          <a:lstStyle/>
          <a:p>
            <a:r>
              <a:rPr lang="en-US" sz="4400" cap="none" dirty="0">
                <a:latin typeface="Segoe UI Semibold" panose="020B0702040204020203" pitchFamily="34" charset="0"/>
              </a:rPr>
              <a:t>Data Modeling</a:t>
            </a:r>
            <a:endParaRPr lang="en-US" sz="4400"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3341637"/>
            <a:ext cx="4548068" cy="677108"/>
          </a:xfrm>
        </p:spPr>
        <p:txBody>
          <a:bodyPr/>
          <a:lstStyle/>
          <a:p>
            <a:pPr>
              <a:lnSpc>
                <a:spcPct val="100000"/>
              </a:lnSpc>
              <a:spcBef>
                <a:spcPts val="0"/>
              </a:spcBef>
            </a:pPr>
            <a:r>
              <a:rPr lang="en-US" sz="4400" dirty="0"/>
              <a:t>Knowledge Check</a:t>
            </a:r>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1975337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Module 2 Knowledge Check Questions</a:t>
            </a:r>
          </a:p>
        </p:txBody>
      </p:sp>
      <p:sp>
        <p:nvSpPr>
          <p:cNvPr id="16" name="Rectangle 15">
            <a:extLst>
              <a:ext uri="{FF2B5EF4-FFF2-40B4-BE49-F238E27FC236}">
                <a16:creationId xmlns:a16="http://schemas.microsoft.com/office/drawing/2014/main" id="{D401DFB4-7272-46C2-B573-94625E879FE5}"/>
              </a:ext>
            </a:extLst>
          </p:cNvPr>
          <p:cNvSpPr/>
          <p:nvPr/>
        </p:nvSpPr>
        <p:spPr>
          <a:xfrm>
            <a:off x="916754" y="1276551"/>
            <a:ext cx="9510606" cy="4832092"/>
          </a:xfrm>
          <a:prstGeom prst="rect">
            <a:avLst/>
          </a:prstGeom>
        </p:spPr>
        <p:txBody>
          <a:bodyPr wrap="square">
            <a:spAutoFit/>
          </a:bodyPr>
          <a:lstStyle/>
          <a:p>
            <a:pPr marL="457200" marR="0" lvl="0" indent="-457200" fontAlgn="auto">
              <a:lnSpc>
                <a:spcPct val="120000"/>
              </a:lnSpc>
              <a:spcBef>
                <a:spcPts val="0"/>
              </a:spcBef>
              <a:spcAft>
                <a:spcPts val="800"/>
              </a:spcAft>
              <a:buClrTx/>
              <a:buSzTx/>
              <a:buFont typeface="+mj-lt"/>
              <a:buAutoNum type="arabicPeriod"/>
              <a:tabLst/>
              <a:defRPr/>
            </a:pPr>
            <a:r>
              <a:rPr lang="en-US" sz="2000" b="1" dirty="0">
                <a:solidFill>
                  <a:srgbClr val="000000"/>
                </a:solidFill>
                <a:latin typeface="Segoe UI Semilight" panose="020B0402040204020203" pitchFamily="34" charset="0"/>
                <a:cs typeface="Segoe UI Semilight" panose="020B0402040204020203" pitchFamily="34" charset="0"/>
              </a:rPr>
              <a:t>What is a data model in the context of Power BI?</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A Cube</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Star Schema</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Collection of Tables and Relationships</a:t>
            </a:r>
          </a:p>
          <a:p>
            <a:pPr marL="800100" lvl="1" indent="-342900">
              <a:buFont typeface="+mj-lt"/>
              <a:buAutoNum type="alphaLcPeriod"/>
              <a:defRPr/>
            </a:pPr>
            <a:endParaRPr lang="en-US" dirty="0">
              <a:solidFill>
                <a:prstClr val="black"/>
              </a:solidFill>
              <a:latin typeface="Segoe UI Semilight" panose="020B0402040204020203" pitchFamily="34" charset="0"/>
              <a:cs typeface="Segoe UI Semilight" panose="020B0402040204020203" pitchFamily="34" charset="0"/>
            </a:endParaRPr>
          </a:p>
          <a:p>
            <a:pPr marL="457200" indent="-457200">
              <a:lnSpc>
                <a:spcPct val="120000"/>
              </a:lnSpc>
              <a:spcAft>
                <a:spcPts val="800"/>
              </a:spcAft>
              <a:buFont typeface="+mj-lt"/>
              <a:buAutoNum type="arabicPeriod"/>
              <a:defRPr/>
            </a:pPr>
            <a:r>
              <a:rPr kumimoji="0" lang="en-US" sz="2000" b="1"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What is the core of the dimensional model?</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Star</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Fact Table</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Dimension Table</a:t>
            </a:r>
            <a:endParaRPr kumimoji="0" lang="en-US" sz="2000" b="1"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endParaRPr>
          </a:p>
          <a:p>
            <a:pPr marL="457200" marR="0" lvl="0" indent="-457200" algn="l" defTabSz="914400" rtl="0" eaLnBrk="1" fontAlgn="auto" latinLnBrk="0" hangingPunct="1">
              <a:lnSpc>
                <a:spcPct val="120000"/>
              </a:lnSpc>
              <a:spcBef>
                <a:spcPts val="0"/>
              </a:spcBef>
              <a:spcAft>
                <a:spcPts val="800"/>
              </a:spcAft>
              <a:buClrTx/>
              <a:buSzTx/>
              <a:buFont typeface="+mj-lt"/>
              <a:buAutoNum type="arabicPeriod"/>
              <a:tabLst/>
              <a:defRPr/>
            </a:pPr>
            <a:r>
              <a:rPr kumimoji="0" lang="en-US" sz="2000" b="1"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Why is it important to have a good data model?</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Improves understandability of the data</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Decreases resilience to change</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Processes may take longer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762440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Module 2 Knowledge Check Questions</a:t>
            </a:r>
          </a:p>
        </p:txBody>
      </p:sp>
      <p:sp>
        <p:nvSpPr>
          <p:cNvPr id="16" name="Rectangle 15">
            <a:extLst>
              <a:ext uri="{FF2B5EF4-FFF2-40B4-BE49-F238E27FC236}">
                <a16:creationId xmlns:a16="http://schemas.microsoft.com/office/drawing/2014/main" id="{D401DFB4-7272-46C2-B573-94625E879FE5}"/>
              </a:ext>
            </a:extLst>
          </p:cNvPr>
          <p:cNvSpPr/>
          <p:nvPr/>
        </p:nvSpPr>
        <p:spPr>
          <a:xfrm>
            <a:off x="916754" y="1276551"/>
            <a:ext cx="9510606" cy="6176050"/>
          </a:xfrm>
          <a:prstGeom prst="rect">
            <a:avLst/>
          </a:prstGeom>
        </p:spPr>
        <p:txBody>
          <a:bodyPr wrap="square">
            <a:spAutoFit/>
          </a:bodyPr>
          <a:lstStyle/>
          <a:p>
            <a:pPr marL="457200" marR="0" lvl="0" indent="-457200" algn="l" defTabSz="914400" rtl="0" eaLnBrk="1" fontAlgn="auto" latinLnBrk="0" hangingPunct="1">
              <a:lnSpc>
                <a:spcPct val="120000"/>
              </a:lnSpc>
              <a:spcBef>
                <a:spcPts val="0"/>
              </a:spcBef>
              <a:spcAft>
                <a:spcPts val="800"/>
              </a:spcAft>
              <a:buClrTx/>
              <a:buSzTx/>
              <a:buFont typeface="+mj-lt"/>
              <a:buAutoNum type="arabicPeriod" startAt="4"/>
              <a:tabLst/>
              <a:defRPr/>
            </a:pPr>
            <a:r>
              <a:rPr kumimoji="0" lang="en-US" sz="2000" b="1"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What table should measures exist in?</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Dimension table</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Fact table</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Date table</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a:p>
            <a:pPr marL="457200" marR="0" lvl="0" indent="-457200" algn="l" defTabSz="914400" rtl="0" eaLnBrk="1" fontAlgn="auto" latinLnBrk="0" hangingPunct="1">
              <a:lnSpc>
                <a:spcPct val="120000"/>
              </a:lnSpc>
              <a:spcBef>
                <a:spcPts val="0"/>
              </a:spcBef>
              <a:spcAft>
                <a:spcPts val="800"/>
              </a:spcAft>
              <a:buClrTx/>
              <a:buSzTx/>
              <a:buFont typeface="+mj-lt"/>
              <a:buAutoNum type="arabicPeriod" startAt="4"/>
              <a:tabLst/>
              <a:defRPr/>
            </a:pPr>
            <a:r>
              <a:rPr kumimoji="0" lang="en-US" sz="2000" b="1"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What are some advantages of a star schema over a flat or denormalized model?</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Dimension tables save space by reducing the amount of data that needs to be repeated over and over in every row</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Relationships between tables can be leveraged for more complex measures</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it is less complex to understand</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r>
              <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There is only one table</a:t>
            </a:r>
          </a:p>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kumimoji="0" lang="en-US" sz="18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a:p>
            <a:pPr marL="342900" indent="-342900">
              <a:buFont typeface="+mj-lt"/>
              <a:buAutoNum type="arabicPeriod" startAt="4"/>
              <a:defRPr/>
            </a:pPr>
            <a:r>
              <a:rPr kumimoji="0" lang="en-US" sz="2000" b="1" i="0" u="none" strike="noStrike" kern="1200" cap="none" spc="0" normalizeH="0" baseline="0" noProof="0" dirty="0">
                <a:ln>
                  <a:noFill/>
                </a:ln>
                <a:solidFill>
                  <a:srgbClr val="000000"/>
                </a:solidFill>
                <a:effectLst/>
                <a:uLnTx/>
                <a:uFillTx/>
                <a:latin typeface="Segoe UI Semilight" panose="020B0402040204020203" pitchFamily="34" charset="0"/>
                <a:cs typeface="Segoe UI Semilight" panose="020B0402040204020203" pitchFamily="34" charset="0"/>
              </a:rPr>
              <a:t>How might you improve the performance of a Power BI model?</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a star schema instead of a flat or denormalized model</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Set appropriate data types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Remove unnecessary columns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Use data aggregations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All of the above</a:t>
            </a:r>
          </a:p>
          <a:p>
            <a:pPr marL="0" lvl="0" indent="0">
              <a:lnSpc>
                <a:spcPct val="100000"/>
              </a:lnSpc>
              <a:spcAft>
                <a:spcPct val="0"/>
              </a:spcAft>
              <a:buFontTx/>
              <a:buNone/>
              <a:defRPr/>
            </a:pPr>
            <a:br>
              <a:rPr lang="en-US" altLang="en-US" sz="2000" dirty="0">
                <a:solidFill>
                  <a:srgbClr val="000000"/>
                </a:solidFill>
                <a:latin typeface="Segoe UI"/>
              </a:rPr>
            </a:br>
            <a:endParaRPr kumimoji="0" lang="en-US" sz="2400" b="0" i="0" u="none" strike="noStrike" kern="1200" cap="none" spc="0" normalizeH="0" baseline="0" noProof="0" dirty="0">
              <a:ln>
                <a:noFill/>
              </a:ln>
              <a:solidFill>
                <a:prstClr val="black">
                  <a:lumMod val="50000"/>
                </a:prstClr>
              </a:solidFill>
              <a:effectLst/>
              <a:uLnTx/>
              <a:uFillTx/>
              <a:latin typeface="Segoe UI"/>
              <a:ea typeface="+mn-ea"/>
              <a:cs typeface="+mn-cs"/>
            </a:endParaRPr>
          </a:p>
        </p:txBody>
      </p:sp>
    </p:spTree>
    <p:extLst>
      <p:ext uri="{BB962C8B-B14F-4D97-AF65-F5344CB8AC3E}">
        <p14:creationId xmlns:p14="http://schemas.microsoft.com/office/powerpoint/2010/main" val="22828334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923356" y="2360165"/>
            <a:ext cx="2590799" cy="498598"/>
          </a:xfrm>
        </p:spPr>
        <p:txBody>
          <a:bodyPr/>
          <a:lstStyle/>
          <a:p>
            <a:r>
              <a:rPr lang="en-US" cap="none" dirty="0">
                <a:latin typeface="Segoe UI Semibold" panose="020B0702040204020203" pitchFamily="34" charset="0"/>
              </a:rPr>
              <a:t>Module 3</a:t>
            </a:r>
            <a:endParaRPr lang="en-US"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2858763"/>
            <a:ext cx="4548068" cy="1508105"/>
          </a:xfrm>
        </p:spPr>
        <p:txBody>
          <a:bodyPr/>
          <a:lstStyle/>
          <a:p>
            <a:r>
              <a:rPr lang="en-US" sz="4400" dirty="0"/>
              <a:t>M Language</a:t>
            </a:r>
          </a:p>
          <a:p>
            <a:pPr>
              <a:lnSpc>
                <a:spcPct val="100000"/>
              </a:lnSpc>
              <a:spcBef>
                <a:spcPts val="0"/>
              </a:spcBef>
            </a:pPr>
            <a:r>
              <a:rPr lang="en-US" sz="2400" dirty="0"/>
              <a:t>a.k.a.</a:t>
            </a:r>
            <a:r>
              <a:rPr lang="en-US" sz="3200" dirty="0"/>
              <a:t> Power Query</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2142246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B9BB-19A0-BE5C-F1E3-A311076B7EAF}"/>
              </a:ext>
            </a:extLst>
          </p:cNvPr>
          <p:cNvSpPr>
            <a:spLocks noGrp="1"/>
          </p:cNvSpPr>
          <p:nvPr>
            <p:ph type="title"/>
          </p:nvPr>
        </p:nvSpPr>
        <p:spPr>
          <a:xfrm>
            <a:off x="3937210" y="1738392"/>
            <a:ext cx="5112940" cy="412454"/>
          </a:xfrm>
        </p:spPr>
        <p:txBody>
          <a:bodyPr/>
          <a:lstStyle/>
          <a:p>
            <a:r>
              <a:rPr lang="en-US" sz="4000" cap="none" dirty="0">
                <a:latin typeface="Segoe UI Semibold" panose="020B0702040204020203" pitchFamily="34" charset="0"/>
                <a:cs typeface="Segoe UI Semibold" panose="020B0702040204020203" pitchFamily="34" charset="0"/>
              </a:rPr>
              <a:t>Module 3 Objectives</a:t>
            </a:r>
            <a:endParaRPr lang="en-US" sz="3600" dirty="0">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39993C53-22D6-F442-B069-E417B6BA826F}"/>
              </a:ext>
            </a:extLst>
          </p:cNvPr>
          <p:cNvSpPr/>
          <p:nvPr/>
        </p:nvSpPr>
        <p:spPr>
          <a:xfrm>
            <a:off x="3813630" y="2516489"/>
            <a:ext cx="6922235" cy="3593812"/>
          </a:xfrm>
          <a:prstGeom prst="rect">
            <a:avLst/>
          </a:prstGeo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Get introduced to M</a:t>
            </a:r>
          </a:p>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key components and syntax</a:t>
            </a:r>
          </a:p>
        </p:txBody>
      </p:sp>
      <p:sp>
        <p:nvSpPr>
          <p:cNvPr id="11" name="TextBox 10">
            <a:extLst>
              <a:ext uri="{FF2B5EF4-FFF2-40B4-BE49-F238E27FC236}">
                <a16:creationId xmlns:a16="http://schemas.microsoft.com/office/drawing/2014/main" id="{A28E01DB-A835-CC34-5A9B-114EF904B7E0}"/>
              </a:ext>
            </a:extLst>
          </p:cNvPr>
          <p:cNvSpPr txBox="1"/>
          <p:nvPr/>
        </p:nvSpPr>
        <p:spPr>
          <a:xfrm>
            <a:off x="158698" y="274619"/>
            <a:ext cx="3181507" cy="646331"/>
          </a:xfrm>
          <a:prstGeom prst="rect">
            <a:avLst/>
          </a:prstGeom>
          <a:noFill/>
        </p:spPr>
        <p:txBody>
          <a:bodyPr wrap="square">
            <a:spAutoFit/>
          </a:bodyPr>
          <a:lstStyle/>
          <a:p>
            <a:r>
              <a:rPr lang="en-US" sz="3600" cap="none" dirty="0">
                <a:solidFill>
                  <a:schemeClr val="bg1"/>
                </a:solidFill>
                <a:ea typeface="Segoe UI Black" panose="020B0A02040204020203" pitchFamily="34" charset="0"/>
                <a:cs typeface="Segoe UI Semibold" panose="020B0702040204020203" pitchFamily="34" charset="0"/>
              </a:rPr>
              <a:t>M Language</a:t>
            </a:r>
            <a:endParaRPr lang="en-US" sz="3600" dirty="0">
              <a:solidFill>
                <a:schemeClr val="bg1"/>
              </a:solidFill>
              <a:ea typeface="Segoe UI Black" panose="020B0A02040204020203" pitchFamily="34" charset="0"/>
              <a:cs typeface="Segoe UI Semibold" panose="020B0702040204020203" pitchFamily="34" charset="0"/>
            </a:endParaRPr>
          </a:p>
        </p:txBody>
      </p:sp>
      <p:grpSp>
        <p:nvGrpSpPr>
          <p:cNvPr id="13" name="Group 12">
            <a:extLst>
              <a:ext uri="{FF2B5EF4-FFF2-40B4-BE49-F238E27FC236}">
                <a16:creationId xmlns:a16="http://schemas.microsoft.com/office/drawing/2014/main" id="{BB2BF0C8-4CF7-E2BC-6FC7-47DADCA6A0E0}"/>
              </a:ext>
            </a:extLst>
          </p:cNvPr>
          <p:cNvGrpSpPr/>
          <p:nvPr/>
        </p:nvGrpSpPr>
        <p:grpSpPr>
          <a:xfrm>
            <a:off x="10575427" y="130569"/>
            <a:ext cx="1581902" cy="904072"/>
            <a:chOff x="363368" y="-30356"/>
            <a:chExt cx="1581902" cy="904072"/>
          </a:xfrm>
        </p:grpSpPr>
        <p:sp>
          <p:nvSpPr>
            <p:cNvPr id="14" name="Text Placeholder 1">
              <a:extLst>
                <a:ext uri="{FF2B5EF4-FFF2-40B4-BE49-F238E27FC236}">
                  <a16:creationId xmlns:a16="http://schemas.microsoft.com/office/drawing/2014/main" id="{2B72BDF7-0754-1DD5-D1E2-F947303BD4EC}"/>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5" name="Title 3">
              <a:extLst>
                <a:ext uri="{FF2B5EF4-FFF2-40B4-BE49-F238E27FC236}">
                  <a16:creationId xmlns:a16="http://schemas.microsoft.com/office/drawing/2014/main" id="{BDF407BC-2A45-AD86-A244-3912BDEAFA0D}"/>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6" name="Picture 15" descr="A picture containing plate, light&#10;&#10;Description automatically generated">
              <a:extLst>
                <a:ext uri="{FF2B5EF4-FFF2-40B4-BE49-F238E27FC236}">
                  <a16:creationId xmlns:a16="http://schemas.microsoft.com/office/drawing/2014/main" id="{B23D77F0-B3F9-F586-8106-36CFE2ECE866}"/>
                </a:ext>
              </a:extLst>
            </p:cNvPr>
            <p:cNvPicPr>
              <a:picLocks noChangeAspect="1"/>
            </p:cNvPicPr>
            <p:nvPr/>
          </p:nvPicPr>
          <p:blipFill>
            <a:blip r:embed="rId3"/>
            <a:stretch>
              <a:fillRect/>
            </a:stretch>
          </p:blipFill>
          <p:spPr>
            <a:xfrm>
              <a:off x="363368" y="323903"/>
              <a:ext cx="412338" cy="274716"/>
            </a:xfrm>
            <a:prstGeom prst="rect">
              <a:avLst/>
            </a:prstGeom>
          </p:spPr>
        </p:pic>
        <p:sp>
          <p:nvSpPr>
            <p:cNvPr id="17" name="Text Placeholder 1">
              <a:extLst>
                <a:ext uri="{FF2B5EF4-FFF2-40B4-BE49-F238E27FC236}">
                  <a16:creationId xmlns:a16="http://schemas.microsoft.com/office/drawing/2014/main" id="{37F06975-C7F6-669F-F926-67336F89042C}"/>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37890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67DEC0-8D4E-4077-ABB2-FB2E65EB1BDF}"/>
              </a:ext>
            </a:extLst>
          </p:cNvPr>
          <p:cNvSpPr>
            <a:spLocks noGrp="1"/>
          </p:cNvSpPr>
          <p:nvPr>
            <p:ph type="title"/>
          </p:nvPr>
        </p:nvSpPr>
        <p:spPr>
          <a:xfrm>
            <a:off x="714761" y="828413"/>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What is M?</a:t>
            </a:r>
          </a:p>
        </p:txBody>
      </p:sp>
      <p:sp>
        <p:nvSpPr>
          <p:cNvPr id="7" name="Title 1">
            <a:extLst>
              <a:ext uri="{FF2B5EF4-FFF2-40B4-BE49-F238E27FC236}">
                <a16:creationId xmlns:a16="http://schemas.microsoft.com/office/drawing/2014/main" id="{4777CDF1-297B-4E46-8034-EDC0F2C83C74}"/>
              </a:ext>
            </a:extLst>
          </p:cNvPr>
          <p:cNvSpPr txBox="1">
            <a:spLocks/>
          </p:cNvSpPr>
          <p:nvPr/>
        </p:nvSpPr>
        <p:spPr>
          <a:xfrm>
            <a:off x="714761" y="1188818"/>
            <a:ext cx="3834568" cy="453660"/>
          </a:xfrm>
          <a:prstGeom prst="rect">
            <a:avLst/>
          </a:prstGeom>
        </p:spPr>
        <p:txBody>
          <a:bodyPr vert="horz" lIns="91440" tIns="45720" rIns="91440" bIns="45720" rtlCol="0" anchor="t">
            <a:noAutofit/>
          </a:bodyPr>
          <a:lstStyle>
            <a:lvl1pPr>
              <a:lnSpc>
                <a:spcPct val="90000"/>
              </a:lnSpc>
              <a:spcBef>
                <a:spcPct val="0"/>
              </a:spcBef>
              <a:buNone/>
              <a:defRPr sz="3600" b="0" i="0">
                <a:latin typeface="Segoe UI Light" charset="0"/>
                <a:ea typeface="Segoe UI Light" charset="0"/>
                <a:cs typeface="Segoe UI Light" charset="0"/>
              </a:defRPr>
            </a:lvl1pPr>
          </a:lstStyle>
          <a:p>
            <a:r>
              <a:rPr lang="en-US" sz="1600" kern="0" dirty="0">
                <a:latin typeface="Segoe UI" panose="020B0502040204020203" pitchFamily="34" charset="0"/>
                <a:ea typeface="+mn-ea"/>
                <a:cs typeface="Segoe UI" panose="020B0502040204020203" pitchFamily="34" charset="0"/>
              </a:rPr>
              <a:t>Formerly known as Power Query</a:t>
            </a:r>
            <a:endParaRPr lang="en-US" sz="2400" dirty="0">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1F8A5725-BF5A-4894-ABD3-BE915306765F}"/>
              </a:ext>
            </a:extLst>
          </p:cNvPr>
          <p:cNvSpPr/>
          <p:nvPr/>
        </p:nvSpPr>
        <p:spPr>
          <a:xfrm>
            <a:off x="714761" y="1796654"/>
            <a:ext cx="10707532" cy="601623"/>
          </a:xfrm>
          <a:prstGeom prst="rect">
            <a:avLst/>
          </a:prstGeom>
        </p:spPr>
        <p:txBody>
          <a:bodyPr vert="horz" lIns="91440" tIns="45720" rIns="91440" bIns="45720" rtlCol="0" anchor="t">
            <a:noAutofit/>
          </a:bodyPr>
          <a:lstStyle/>
          <a:p>
            <a:pPr marL="342900" indent="-342900">
              <a:spcBef>
                <a:spcPts val="1000"/>
              </a:spcBef>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M has amazing capabilities to transform data to optimize it for the data model</a:t>
            </a:r>
          </a:p>
        </p:txBody>
      </p:sp>
      <p:grpSp>
        <p:nvGrpSpPr>
          <p:cNvPr id="12" name="Group 11">
            <a:extLst>
              <a:ext uri="{FF2B5EF4-FFF2-40B4-BE49-F238E27FC236}">
                <a16:creationId xmlns:a16="http://schemas.microsoft.com/office/drawing/2014/main" id="{82B51179-EFA5-DEEC-9619-F2B6B7231A3A}"/>
              </a:ext>
            </a:extLst>
          </p:cNvPr>
          <p:cNvGrpSpPr/>
          <p:nvPr/>
        </p:nvGrpSpPr>
        <p:grpSpPr>
          <a:xfrm>
            <a:off x="10575427" y="130569"/>
            <a:ext cx="1581902" cy="904072"/>
            <a:chOff x="363368" y="-30356"/>
            <a:chExt cx="1581902" cy="904072"/>
          </a:xfrm>
        </p:grpSpPr>
        <p:sp>
          <p:nvSpPr>
            <p:cNvPr id="13" name="Text Placeholder 1">
              <a:extLst>
                <a:ext uri="{FF2B5EF4-FFF2-40B4-BE49-F238E27FC236}">
                  <a16:creationId xmlns:a16="http://schemas.microsoft.com/office/drawing/2014/main" id="{194B9C28-B418-01F2-4974-18ED2CE9E2D8}"/>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4" name="Title 3">
              <a:extLst>
                <a:ext uri="{FF2B5EF4-FFF2-40B4-BE49-F238E27FC236}">
                  <a16:creationId xmlns:a16="http://schemas.microsoft.com/office/drawing/2014/main" id="{72E43727-7958-DAE5-AC66-5B797EAC2006}"/>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5" name="Picture 14" descr="A picture containing plate, light&#10;&#10;Description automatically generated">
              <a:extLst>
                <a:ext uri="{FF2B5EF4-FFF2-40B4-BE49-F238E27FC236}">
                  <a16:creationId xmlns:a16="http://schemas.microsoft.com/office/drawing/2014/main" id="{AFBC5AB2-B6C8-7698-8661-54693BC96224}"/>
                </a:ext>
              </a:extLst>
            </p:cNvPr>
            <p:cNvPicPr>
              <a:picLocks noChangeAspect="1"/>
            </p:cNvPicPr>
            <p:nvPr/>
          </p:nvPicPr>
          <p:blipFill>
            <a:blip r:embed="rId3"/>
            <a:stretch>
              <a:fillRect/>
            </a:stretch>
          </p:blipFill>
          <p:spPr>
            <a:xfrm>
              <a:off x="363368" y="323903"/>
              <a:ext cx="412338" cy="274716"/>
            </a:xfrm>
            <a:prstGeom prst="rect">
              <a:avLst/>
            </a:prstGeom>
          </p:spPr>
        </p:pic>
        <p:sp>
          <p:nvSpPr>
            <p:cNvPr id="16" name="Text Placeholder 1">
              <a:extLst>
                <a:ext uri="{FF2B5EF4-FFF2-40B4-BE49-F238E27FC236}">
                  <a16:creationId xmlns:a16="http://schemas.microsoft.com/office/drawing/2014/main" id="{5CB7B6A1-FE35-81F0-F548-62091DFE2CAD}"/>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
        <p:nvSpPr>
          <p:cNvPr id="2" name="Title 1">
            <a:extLst>
              <a:ext uri="{FF2B5EF4-FFF2-40B4-BE49-F238E27FC236}">
                <a16:creationId xmlns:a16="http://schemas.microsoft.com/office/drawing/2014/main" id="{55AC393F-B11F-96C4-FC07-47525F5100F3}"/>
              </a:ext>
            </a:extLst>
          </p:cNvPr>
          <p:cNvSpPr txBox="1">
            <a:spLocks/>
          </p:cNvSpPr>
          <p:nvPr/>
        </p:nvSpPr>
        <p:spPr>
          <a:xfrm>
            <a:off x="676072" y="2476472"/>
            <a:ext cx="10707532" cy="3553115"/>
          </a:xfrm>
          <a:prstGeom prst="rect">
            <a:avLst/>
          </a:prstGeom>
        </p:spPr>
        <p:txBody>
          <a:bodyPr vert="horz" wrap="square" lIns="146304" tIns="91440" rIns="146304" bIns="91440" rtlCol="0" anchor="t" anchorCtr="0">
            <a:noAutofit/>
          </a:bodyPr>
          <a:lstStyle>
            <a:lvl1pPr algn="l" defTabSz="913505" rtl="0" eaLnBrk="1" fontAlgn="base" hangingPunct="1">
              <a:lnSpc>
                <a:spcPct val="90000"/>
              </a:lnSpc>
              <a:spcBef>
                <a:spcPct val="0"/>
              </a:spcBef>
              <a:spcAft>
                <a:spcPct val="0"/>
              </a:spcAft>
              <a:defRPr lang="en-US" sz="5294" kern="1200" spc="-100">
                <a:ln w="3175">
                  <a:noFill/>
                </a:ln>
                <a:solidFill>
                  <a:schemeClr val="bg1"/>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marL="0" indent="0">
              <a:buNone/>
            </a:pPr>
            <a:r>
              <a:rPr lang="en-US" sz="1800" spc="0" dirty="0">
                <a:solidFill>
                  <a:schemeClr val="tx1"/>
                </a:solidFill>
                <a:latin typeface="Segoe UI Semilight" panose="020B0402040204020203" pitchFamily="34" charset="0"/>
                <a:ea typeface="+mn-ea"/>
                <a:cs typeface="Segoe UI Semilight" panose="020B0402040204020203" pitchFamily="34" charset="0"/>
              </a:rPr>
              <a:t>The Power Query Formula Language is a powerful </a:t>
            </a:r>
            <a:r>
              <a:rPr lang="en-US" sz="1800" b="1" spc="0" dirty="0">
                <a:solidFill>
                  <a:schemeClr val="tx1"/>
                </a:solidFill>
                <a:latin typeface="Segoe UI Semilight" panose="020B0402040204020203" pitchFamily="34" charset="0"/>
                <a:ea typeface="+mn-ea"/>
                <a:cs typeface="Segoe UI Semilight" panose="020B0402040204020203" pitchFamily="34" charset="0"/>
              </a:rPr>
              <a:t>query language </a:t>
            </a:r>
            <a:r>
              <a:rPr lang="en-US" sz="1800" spc="0" dirty="0">
                <a:solidFill>
                  <a:schemeClr val="tx1"/>
                </a:solidFill>
                <a:latin typeface="Segoe UI Semilight" panose="020B0402040204020203" pitchFamily="34" charset="0"/>
                <a:ea typeface="+mn-ea"/>
                <a:cs typeface="Segoe UI Semilight" panose="020B0402040204020203" pitchFamily="34" charset="0"/>
              </a:rPr>
              <a:t>optimized for building queries that mashup data. It's a functional, case sensitive language.</a:t>
            </a:r>
          </a:p>
          <a:p>
            <a:pPr marL="0" indent="0">
              <a:buNone/>
            </a:pPr>
            <a:endParaRPr lang="en-US" sz="1800" spc="0" dirty="0">
              <a:solidFill>
                <a:schemeClr val="tx1"/>
              </a:solidFill>
              <a:latin typeface="Segoe UI Semilight" panose="020B0402040204020203" pitchFamily="34" charset="0"/>
              <a:ea typeface="+mn-ea"/>
              <a:cs typeface="Segoe UI Semilight" panose="020B0402040204020203" pitchFamily="34" charset="0"/>
            </a:endParaRPr>
          </a:p>
          <a:p>
            <a:pPr marL="0" indent="0">
              <a:buNone/>
            </a:pPr>
            <a:endParaRPr lang="en-US" sz="1800" spc="0" dirty="0">
              <a:solidFill>
                <a:schemeClr val="tx1"/>
              </a:solidFill>
              <a:latin typeface="Segoe UI Semilight" panose="020B0402040204020203" pitchFamily="34" charset="0"/>
              <a:ea typeface="+mn-ea"/>
              <a:cs typeface="Segoe UI Semilight" panose="020B0402040204020203" pitchFamily="34" charset="0"/>
            </a:endParaRPr>
          </a:p>
          <a:p>
            <a:pPr marL="0" indent="0">
              <a:buNone/>
            </a:pPr>
            <a:r>
              <a:rPr lang="en-US" sz="1800" spc="0" dirty="0">
                <a:solidFill>
                  <a:schemeClr val="tx1"/>
                </a:solidFill>
                <a:latin typeface="Segoe UI Semilight" panose="020B0402040204020203" pitchFamily="34" charset="0"/>
                <a:ea typeface="+mn-ea"/>
                <a:cs typeface="Segoe UI Semilight" panose="020B0402040204020203" pitchFamily="34" charset="0"/>
              </a:rPr>
              <a:t>For computer language theorists: </a:t>
            </a:r>
          </a:p>
          <a:p>
            <a:pPr marL="0" indent="0">
              <a:buNone/>
            </a:pPr>
            <a:r>
              <a:rPr lang="en-US" sz="1800" spc="0" dirty="0">
                <a:solidFill>
                  <a:schemeClr val="tx1"/>
                </a:solidFill>
                <a:latin typeface="Segoe UI Semilight" panose="020B0402040204020203" pitchFamily="34" charset="0"/>
                <a:ea typeface="+mn-ea"/>
                <a:cs typeface="Segoe UI Semilight" panose="020B0402040204020203" pitchFamily="34" charset="0"/>
              </a:rPr>
              <a:t>Power Query is a mostly pure, higher-order, dynamically typed, partially lazy, functional language. You can create a variety of data mashup queries from simple to advanced scenarios.</a:t>
            </a:r>
          </a:p>
        </p:txBody>
      </p:sp>
      <p:sp>
        <p:nvSpPr>
          <p:cNvPr id="4" name="TextBox 3">
            <a:extLst>
              <a:ext uri="{FF2B5EF4-FFF2-40B4-BE49-F238E27FC236}">
                <a16:creationId xmlns:a16="http://schemas.microsoft.com/office/drawing/2014/main" id="{E524B32D-0B88-4F53-7DF2-653F44CD2F7D}"/>
              </a:ext>
            </a:extLst>
          </p:cNvPr>
          <p:cNvSpPr txBox="1"/>
          <p:nvPr/>
        </p:nvSpPr>
        <p:spPr>
          <a:xfrm>
            <a:off x="9538212" y="6107782"/>
            <a:ext cx="1845392" cy="307777"/>
          </a:xfrm>
          <a:prstGeom prst="rect">
            <a:avLst/>
          </a:prstGeom>
          <a:noFill/>
        </p:spPr>
        <p:txBody>
          <a:bodyPr wrap="square">
            <a:spAutoFit/>
          </a:bodyPr>
          <a:lstStyle/>
          <a:p>
            <a:r>
              <a:rPr lang="en-US" sz="1400" dirty="0">
                <a:solidFill>
                  <a:schemeClr val="tx1"/>
                </a:solidFill>
                <a:latin typeface="Segoe UI" panose="020B0502040204020203" pitchFamily="34" charset="0"/>
                <a:cs typeface="Segoe UI" panose="020B0502040204020203" pitchFamily="34" charset="0"/>
              </a:rPr>
              <a:t>Source: </a:t>
            </a:r>
            <a:r>
              <a:rPr lang="en-US" sz="1400" dirty="0">
                <a:solidFill>
                  <a:srgbClr val="00B0F0"/>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MSDN</a:t>
            </a:r>
            <a:endParaRPr lang="en-US" sz="1400" dirty="0"/>
          </a:p>
        </p:txBody>
      </p:sp>
    </p:spTree>
    <p:extLst>
      <p:ext uri="{BB962C8B-B14F-4D97-AF65-F5344CB8AC3E}">
        <p14:creationId xmlns:p14="http://schemas.microsoft.com/office/powerpoint/2010/main" val="1562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67DEC0-8D4E-4077-ABB2-FB2E65EB1BDF}"/>
              </a:ext>
            </a:extLst>
          </p:cNvPr>
          <p:cNvSpPr>
            <a:spLocks noGrp="1"/>
          </p:cNvSpPr>
          <p:nvPr>
            <p:ph type="title"/>
          </p:nvPr>
        </p:nvSpPr>
        <p:spPr>
          <a:xfrm>
            <a:off x="714761" y="828413"/>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How do I use M?</a:t>
            </a:r>
          </a:p>
        </p:txBody>
      </p:sp>
      <p:grpSp>
        <p:nvGrpSpPr>
          <p:cNvPr id="12" name="Group 11">
            <a:extLst>
              <a:ext uri="{FF2B5EF4-FFF2-40B4-BE49-F238E27FC236}">
                <a16:creationId xmlns:a16="http://schemas.microsoft.com/office/drawing/2014/main" id="{82B51179-EFA5-DEEC-9619-F2B6B7231A3A}"/>
              </a:ext>
            </a:extLst>
          </p:cNvPr>
          <p:cNvGrpSpPr/>
          <p:nvPr/>
        </p:nvGrpSpPr>
        <p:grpSpPr>
          <a:xfrm>
            <a:off x="10575427" y="130569"/>
            <a:ext cx="1581902" cy="904072"/>
            <a:chOff x="363368" y="-30356"/>
            <a:chExt cx="1581902" cy="904072"/>
          </a:xfrm>
        </p:grpSpPr>
        <p:sp>
          <p:nvSpPr>
            <p:cNvPr id="13" name="Text Placeholder 1">
              <a:extLst>
                <a:ext uri="{FF2B5EF4-FFF2-40B4-BE49-F238E27FC236}">
                  <a16:creationId xmlns:a16="http://schemas.microsoft.com/office/drawing/2014/main" id="{194B9C28-B418-01F2-4974-18ED2CE9E2D8}"/>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4" name="Title 3">
              <a:extLst>
                <a:ext uri="{FF2B5EF4-FFF2-40B4-BE49-F238E27FC236}">
                  <a16:creationId xmlns:a16="http://schemas.microsoft.com/office/drawing/2014/main" id="{72E43727-7958-DAE5-AC66-5B797EAC2006}"/>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5" name="Picture 14" descr="A picture containing plate, light&#10;&#10;Description automatically generated">
              <a:extLst>
                <a:ext uri="{FF2B5EF4-FFF2-40B4-BE49-F238E27FC236}">
                  <a16:creationId xmlns:a16="http://schemas.microsoft.com/office/drawing/2014/main" id="{AFBC5AB2-B6C8-7698-8661-54693BC96224}"/>
                </a:ext>
              </a:extLst>
            </p:cNvPr>
            <p:cNvPicPr>
              <a:picLocks noChangeAspect="1"/>
            </p:cNvPicPr>
            <p:nvPr/>
          </p:nvPicPr>
          <p:blipFill>
            <a:blip r:embed="rId3"/>
            <a:stretch>
              <a:fillRect/>
            </a:stretch>
          </p:blipFill>
          <p:spPr>
            <a:xfrm>
              <a:off x="363368" y="323903"/>
              <a:ext cx="412338" cy="274716"/>
            </a:xfrm>
            <a:prstGeom prst="rect">
              <a:avLst/>
            </a:prstGeom>
          </p:spPr>
        </p:pic>
        <p:sp>
          <p:nvSpPr>
            <p:cNvPr id="16" name="Text Placeholder 1">
              <a:extLst>
                <a:ext uri="{FF2B5EF4-FFF2-40B4-BE49-F238E27FC236}">
                  <a16:creationId xmlns:a16="http://schemas.microsoft.com/office/drawing/2014/main" id="{5CB7B6A1-FE35-81F0-F548-62091DFE2CAD}"/>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grpSp>
        <p:nvGrpSpPr>
          <p:cNvPr id="3" name="Group 2">
            <a:extLst>
              <a:ext uri="{FF2B5EF4-FFF2-40B4-BE49-F238E27FC236}">
                <a16:creationId xmlns:a16="http://schemas.microsoft.com/office/drawing/2014/main" id="{DCFAA812-F3C8-F29A-EBF7-E20409CB3C62}"/>
              </a:ext>
            </a:extLst>
          </p:cNvPr>
          <p:cNvGrpSpPr/>
          <p:nvPr/>
        </p:nvGrpSpPr>
        <p:grpSpPr>
          <a:xfrm>
            <a:off x="1118440" y="1548170"/>
            <a:ext cx="8819140" cy="4258125"/>
            <a:chOff x="1743887" y="1910907"/>
            <a:chExt cx="7652932" cy="4258125"/>
          </a:xfrm>
        </p:grpSpPr>
        <p:graphicFrame>
          <p:nvGraphicFramePr>
            <p:cNvPr id="6" name="Diagram 5">
              <a:extLst>
                <a:ext uri="{FF2B5EF4-FFF2-40B4-BE49-F238E27FC236}">
                  <a16:creationId xmlns:a16="http://schemas.microsoft.com/office/drawing/2014/main" id="{BAD94B49-E114-F1B0-B6BE-17162B2BAE40}"/>
                </a:ext>
              </a:extLst>
            </p:cNvPr>
            <p:cNvGraphicFramePr/>
            <p:nvPr/>
          </p:nvGraphicFramePr>
          <p:xfrm>
            <a:off x="1743887" y="1910907"/>
            <a:ext cx="7652932" cy="37947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289D7B8B-74F1-CD6E-44F4-5564CA705927}"/>
                </a:ext>
              </a:extLst>
            </p:cNvPr>
            <p:cNvSpPr txBox="1"/>
            <p:nvPr/>
          </p:nvSpPr>
          <p:spPr>
            <a:xfrm>
              <a:off x="1743888" y="5584257"/>
              <a:ext cx="1377611" cy="584775"/>
            </a:xfrm>
            <a:prstGeom prst="rect">
              <a:avLst/>
            </a:prstGeom>
            <a:noFill/>
          </p:spPr>
          <p:txBody>
            <a:bodyPr wrap="square" rtlCol="0">
              <a:spAutoFit/>
            </a:bodyPr>
            <a:lstStyle/>
            <a:p>
              <a:r>
                <a:rPr lang="en-US" sz="3200" dirty="0">
                  <a:latin typeface="+mj-lt"/>
                </a:rPr>
                <a:t>Simple</a:t>
              </a:r>
              <a:endParaRPr lang="en-US" sz="2800" dirty="0">
                <a:latin typeface="+mj-lt"/>
              </a:endParaRPr>
            </a:p>
          </p:txBody>
        </p:sp>
        <p:sp>
          <p:nvSpPr>
            <p:cNvPr id="10" name="TextBox 9">
              <a:extLst>
                <a:ext uri="{FF2B5EF4-FFF2-40B4-BE49-F238E27FC236}">
                  <a16:creationId xmlns:a16="http://schemas.microsoft.com/office/drawing/2014/main" id="{C726BF90-8F88-65A8-F626-48BE5636670B}"/>
                </a:ext>
              </a:extLst>
            </p:cNvPr>
            <p:cNvSpPr txBox="1"/>
            <p:nvPr/>
          </p:nvSpPr>
          <p:spPr>
            <a:xfrm>
              <a:off x="7302938" y="5584257"/>
              <a:ext cx="2093881" cy="584775"/>
            </a:xfrm>
            <a:prstGeom prst="rect">
              <a:avLst/>
            </a:prstGeom>
            <a:noFill/>
          </p:spPr>
          <p:txBody>
            <a:bodyPr wrap="square" rtlCol="0">
              <a:spAutoFit/>
            </a:bodyPr>
            <a:lstStyle/>
            <a:p>
              <a:pPr algn="r"/>
              <a:r>
                <a:rPr lang="en-US" sz="3200" b="1" dirty="0">
                  <a:solidFill>
                    <a:srgbClr val="505050"/>
                  </a:solidFill>
                </a:rPr>
                <a:t>Advanced</a:t>
              </a:r>
              <a:endParaRPr lang="en-US" sz="2800" b="1" dirty="0">
                <a:solidFill>
                  <a:srgbClr val="505050"/>
                </a:solidFill>
              </a:endParaRPr>
            </a:p>
          </p:txBody>
        </p:sp>
        <p:sp>
          <p:nvSpPr>
            <p:cNvPr id="11" name="Isosceles Triangle 10">
              <a:extLst>
                <a:ext uri="{FF2B5EF4-FFF2-40B4-BE49-F238E27FC236}">
                  <a16:creationId xmlns:a16="http://schemas.microsoft.com/office/drawing/2014/main" id="{EAC76A45-DA73-4B4A-1030-E540F4CA8C7E}"/>
                </a:ext>
              </a:extLst>
            </p:cNvPr>
            <p:cNvSpPr/>
            <p:nvPr/>
          </p:nvSpPr>
          <p:spPr>
            <a:xfrm rot="16200000">
              <a:off x="5159498" y="3797356"/>
              <a:ext cx="320326" cy="42443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pSp>
    </p:spTree>
    <p:extLst>
      <p:ext uri="{BB962C8B-B14F-4D97-AF65-F5344CB8AC3E}">
        <p14:creationId xmlns:p14="http://schemas.microsoft.com/office/powerpoint/2010/main" val="657784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Key Concepts of M</a:t>
            </a:r>
          </a:p>
        </p:txBody>
      </p:sp>
      <p:sp>
        <p:nvSpPr>
          <p:cNvPr id="2" name="Rectangle 1">
            <a:extLst>
              <a:ext uri="{FF2B5EF4-FFF2-40B4-BE49-F238E27FC236}">
                <a16:creationId xmlns:a16="http://schemas.microsoft.com/office/drawing/2014/main" id="{822F4C7B-B539-4069-9F21-225650E724DE}"/>
              </a:ext>
            </a:extLst>
          </p:cNvPr>
          <p:cNvSpPr/>
          <p:nvPr/>
        </p:nvSpPr>
        <p:spPr bwMode="auto">
          <a:xfrm>
            <a:off x="294486" y="1851890"/>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11017BCD-47A0-4584-960F-BFFB97ADC017}"/>
              </a:ext>
            </a:extLst>
          </p:cNvPr>
          <p:cNvSpPr/>
          <p:nvPr/>
        </p:nvSpPr>
        <p:spPr bwMode="auto">
          <a:xfrm>
            <a:off x="4056358" y="1829029"/>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5E719B-45F1-42BF-B815-4062D4EE8970}"/>
              </a:ext>
            </a:extLst>
          </p:cNvPr>
          <p:cNvSpPr/>
          <p:nvPr/>
        </p:nvSpPr>
        <p:spPr bwMode="auto">
          <a:xfrm>
            <a:off x="7818230" y="1829028"/>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97735C-8DB1-49AA-8B4A-657D607C939C}"/>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graphicFrame>
        <p:nvGraphicFramePr>
          <p:cNvPr id="4" name="Table 5">
            <a:extLst>
              <a:ext uri="{FF2B5EF4-FFF2-40B4-BE49-F238E27FC236}">
                <a16:creationId xmlns:a16="http://schemas.microsoft.com/office/drawing/2014/main" id="{5025768F-FE25-4F32-AB7A-A0D1F2723718}"/>
              </a:ext>
            </a:extLst>
          </p:cNvPr>
          <p:cNvGraphicFramePr>
            <a:graphicFrameLocks noGrp="1"/>
          </p:cNvGraphicFramePr>
          <p:nvPr>
            <p:extLst>
              <p:ext uri="{D42A27DB-BD31-4B8C-83A1-F6EECF244321}">
                <p14:modId xmlns:p14="http://schemas.microsoft.com/office/powerpoint/2010/main" val="3217120094"/>
              </p:ext>
            </p:extLst>
          </p:nvPr>
        </p:nvGraphicFramePr>
        <p:xfrm>
          <a:off x="457200" y="1909567"/>
          <a:ext cx="11235600" cy="4299712"/>
        </p:xfrm>
        <a:graphic>
          <a:graphicData uri="http://schemas.openxmlformats.org/drawingml/2006/table">
            <a:tbl>
              <a:tblPr firstRow="1" bandRow="1">
                <a:tableStyleId>{2D5ABB26-0587-4C30-8999-92F81FD0307C}</a:tableStyleId>
              </a:tblPr>
              <a:tblGrid>
                <a:gridCol w="3745200">
                  <a:extLst>
                    <a:ext uri="{9D8B030D-6E8A-4147-A177-3AD203B41FA5}">
                      <a16:colId xmlns:a16="http://schemas.microsoft.com/office/drawing/2014/main" val="2677576162"/>
                    </a:ext>
                  </a:extLst>
                </a:gridCol>
                <a:gridCol w="3745200">
                  <a:extLst>
                    <a:ext uri="{9D8B030D-6E8A-4147-A177-3AD203B41FA5}">
                      <a16:colId xmlns:a16="http://schemas.microsoft.com/office/drawing/2014/main" val="2239731637"/>
                    </a:ext>
                  </a:extLst>
                </a:gridCol>
                <a:gridCol w="3745200">
                  <a:extLst>
                    <a:ext uri="{9D8B030D-6E8A-4147-A177-3AD203B41FA5}">
                      <a16:colId xmlns:a16="http://schemas.microsoft.com/office/drawing/2014/main" val="1857355980"/>
                    </a:ext>
                  </a:extLst>
                </a:gridCol>
              </a:tblGrid>
              <a:tr h="370840">
                <a:tc>
                  <a:txBody>
                    <a:bodyPr/>
                    <a:lstStyle/>
                    <a:p>
                      <a:r>
                        <a:rPr lang="en-US" sz="2000" b="1" dirty="0">
                          <a:solidFill>
                            <a:srgbClr val="505050"/>
                          </a:solidFill>
                          <a:latin typeface="Segoe UI Semibold" panose="020B0702040204020203" pitchFamily="34" charset="0"/>
                          <a:cs typeface="Segoe UI Semibold" panose="020B0702040204020203" pitchFamily="34" charset="0"/>
                        </a:rPr>
                        <a:t>M Values</a:t>
                      </a:r>
                    </a:p>
                  </a:txBody>
                  <a:tcPr/>
                </a:tc>
                <a:tc>
                  <a:txBody>
                    <a:bodyPr/>
                    <a:lstStyle/>
                    <a:p>
                      <a:r>
                        <a:rPr lang="en-US" sz="2000" b="1" dirty="0">
                          <a:solidFill>
                            <a:srgbClr val="505050"/>
                          </a:solidFill>
                          <a:latin typeface="Segoe UI Semibold" panose="020B0702040204020203" pitchFamily="34" charset="0"/>
                          <a:cs typeface="Segoe UI Semibold" panose="020B0702040204020203" pitchFamily="34" charset="0"/>
                        </a:rPr>
                        <a:t>M Functions</a:t>
                      </a:r>
                    </a:p>
                  </a:txBody>
                  <a:tcPr/>
                </a:tc>
                <a:tc>
                  <a:txBody>
                    <a:bodyPr/>
                    <a:lstStyle/>
                    <a:p>
                      <a:r>
                        <a:rPr lang="en-US" sz="2000" b="1" dirty="0">
                          <a:solidFill>
                            <a:srgbClr val="505050"/>
                          </a:solidFill>
                          <a:latin typeface="Segoe UI Semibold" panose="020B0702040204020203" pitchFamily="34" charset="0"/>
                          <a:cs typeface="Segoe UI Semibold" panose="020B0702040204020203" pitchFamily="34" charset="0"/>
                        </a:rPr>
                        <a:t>M Syntax</a:t>
                      </a:r>
                    </a:p>
                  </a:txBody>
                  <a:tcPr/>
                </a:tc>
                <a:extLst>
                  <a:ext uri="{0D108BD9-81ED-4DB2-BD59-A6C34878D82A}">
                    <a16:rowId xmlns:a16="http://schemas.microsoft.com/office/drawing/2014/main" val="354173668"/>
                  </a:ext>
                </a:extLst>
              </a:tr>
              <a:tr h="370840">
                <a:tc>
                  <a:txBody>
                    <a:bodyPr/>
                    <a:lstStyle/>
                    <a:p>
                      <a:r>
                        <a:rPr lang="en-US" sz="1400" dirty="0">
                          <a:latin typeface="Segoe UI Light" panose="020B0502040204020203" pitchFamily="34" charset="0"/>
                          <a:cs typeface="Segoe UI Light" panose="020B0502040204020203" pitchFamily="34" charset="0"/>
                        </a:rPr>
                        <a:t>Used to create new artifacts and literals</a:t>
                      </a:r>
                    </a:p>
                  </a:txBody>
                  <a:tcPr/>
                </a:tc>
                <a:tc>
                  <a:txBody>
                    <a:bodyPr/>
                    <a:lstStyle/>
                    <a:p>
                      <a:r>
                        <a:rPr lang="en-US" sz="1400" dirty="0">
                          <a:latin typeface="Segoe UI Light" panose="020B0502040204020203" pitchFamily="34" charset="0"/>
                          <a:cs typeface="Segoe UI Light" panose="020B0502040204020203" pitchFamily="34" charset="0"/>
                        </a:rPr>
                        <a:t>Foundation of transformations</a:t>
                      </a:r>
                    </a:p>
                  </a:txBody>
                  <a:tcPr/>
                </a:tc>
                <a:tc>
                  <a:txBody>
                    <a:bodyPr/>
                    <a:lstStyle/>
                    <a:p>
                      <a:r>
                        <a:rPr lang="en-US" sz="1400" dirty="0">
                          <a:latin typeface="Segoe UI Light" panose="020B0502040204020203" pitchFamily="34" charset="0"/>
                          <a:cs typeface="Segoe UI Light" panose="020B0502040204020203" pitchFamily="34" charset="0"/>
                        </a:rPr>
                        <a:t>How your queries are structured</a:t>
                      </a:r>
                    </a:p>
                  </a:txBody>
                  <a:tcPr/>
                </a:tc>
                <a:extLst>
                  <a:ext uri="{0D108BD9-81ED-4DB2-BD59-A6C34878D82A}">
                    <a16:rowId xmlns:a16="http://schemas.microsoft.com/office/drawing/2014/main" val="2519408392"/>
                  </a:ext>
                </a:extLst>
              </a:tr>
              <a:tr h="370840">
                <a:tc>
                  <a:txBody>
                    <a:bodyPr/>
                    <a:lstStyle/>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#date(2016,01,01)</a:t>
                      </a:r>
                    </a:p>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#date(YYYY,MM,DD)</a:t>
                      </a:r>
                    </a:p>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#datetime(2016,02,26, 09,15,00)</a:t>
                      </a:r>
                    </a:p>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#datetime(YYYY,MM,DD,HH,MM,SS)</a:t>
                      </a:r>
                    </a:p>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#table({"X","Y"},{{0,1},{1,0}})</a:t>
                      </a:r>
                    </a:p>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 = 100, b = 200]</a:t>
                      </a:r>
                    </a:p>
                  </a:txBody>
                  <a:tcPr/>
                </a:tc>
                <a:tc>
                  <a:txBody>
                    <a:bodyPr/>
                    <a:lstStyle/>
                    <a:p>
                      <a:pPr marL="285750" indent="-285750">
                        <a:lnSpc>
                          <a:spcPct val="90000"/>
                        </a:lnSpc>
                        <a:spcAft>
                          <a:spcPts val="600"/>
                        </a:spcAft>
                        <a:buFont typeface="Arial" panose="020B0604020202020204" pitchFamily="34" charset="0"/>
                        <a:buChar char="•"/>
                      </a:pPr>
                      <a:r>
                        <a:rPr lang="en-US" sz="1600" b="1" dirty="0">
                          <a:solidFill>
                            <a:srgbClr val="505050"/>
                          </a:solidFill>
                          <a:latin typeface="Segoe UI Light" panose="020B0502040204020203" pitchFamily="34" charset="0"/>
                          <a:cs typeface="Segoe UI Light" panose="020B0502040204020203" pitchFamily="34" charset="0"/>
                        </a:rPr>
                        <a:t>Syntax</a:t>
                      </a:r>
                      <a:r>
                        <a:rPr lang="en-US" sz="1600" b="1" dirty="0">
                          <a:latin typeface="Segoe UI Light" panose="020B0502040204020203" pitchFamily="34" charset="0"/>
                          <a:cs typeface="Segoe UI Light" panose="020B0502040204020203" pitchFamily="34" charset="0"/>
                        </a:rPr>
                        <a:t>:  </a:t>
                      </a: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Object.Action</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285750" indent="-285750">
                        <a:lnSpc>
                          <a:spcPct val="90000"/>
                        </a:lnSpc>
                        <a:spcAft>
                          <a:spcPts val="600"/>
                        </a:spcAft>
                        <a:buFont typeface="Arial" panose="020B0604020202020204" pitchFamily="34" charset="0"/>
                        <a:buChar char="•"/>
                      </a:pPr>
                      <a:r>
                        <a:rPr lang="en-US" sz="1600" b="1" dirty="0">
                          <a:solidFill>
                            <a:srgbClr val="505050"/>
                          </a:solidFill>
                          <a:latin typeface="Segoe UI Light" panose="020B0502040204020203" pitchFamily="34" charset="0"/>
                          <a:cs typeface="Segoe UI Light" panose="020B0502040204020203" pitchFamily="34" charset="0"/>
                        </a:rPr>
                        <a:t>Objects</a:t>
                      </a:r>
                      <a:r>
                        <a:rPr lang="en-US" sz="1600" b="1" dirty="0">
                          <a:latin typeface="Segoe UI Light" panose="020B0502040204020203" pitchFamily="34" charset="0"/>
                          <a:cs typeface="Segoe UI Light" panose="020B0502040204020203" pitchFamily="34" charset="0"/>
                        </a:rPr>
                        <a:t>: </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Table, List, Record, Text, Number, Date, etc.</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285750" indent="-285750">
                        <a:lnSpc>
                          <a:spcPct val="90000"/>
                        </a:lnSpc>
                        <a:spcAft>
                          <a:spcPts val="600"/>
                        </a:spcAft>
                        <a:buFont typeface="Arial" panose="020B0604020202020204" pitchFamily="34" charset="0"/>
                        <a:buChar char="•"/>
                      </a:pPr>
                      <a:r>
                        <a:rPr lang="en-US" sz="1600" b="1" dirty="0">
                          <a:solidFill>
                            <a:srgbClr val="505050"/>
                          </a:solidFill>
                          <a:latin typeface="Segoe UI Light" panose="020B0502040204020203" pitchFamily="34" charset="0"/>
                          <a:cs typeface="Segoe UI Light" panose="020B0502040204020203" pitchFamily="34" charset="0"/>
                        </a:rPr>
                        <a:t>Actions (Camel Case):</a:t>
                      </a:r>
                      <a:r>
                        <a:rPr lang="en-US" sz="1600" dirty="0">
                          <a:solidFill>
                            <a:srgbClr val="505050"/>
                          </a:solidFill>
                          <a:latin typeface="Segoe UI Light" panose="020B0502040204020203" pitchFamily="34" charset="0"/>
                          <a:cs typeface="Segoe UI Light" panose="020B0502040204020203" pitchFamily="34" charset="0"/>
                        </a:rPr>
                        <a:t>  </a:t>
                      </a:r>
                      <a:b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ToList</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DayOfWeek</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ToNumber</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FromText</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etc.</a:t>
                      </a:r>
                    </a:p>
                    <a:p>
                      <a:pPr marL="285750" indent="-285750">
                        <a:lnSpc>
                          <a:spcPct val="90000"/>
                        </a:lnSpc>
                        <a:spcAft>
                          <a:spcPts val="600"/>
                        </a:spcAft>
                        <a:buFont typeface="Arial" panose="020B0604020202020204" pitchFamily="34" charset="0"/>
                        <a:buChar char="•"/>
                      </a:pPr>
                      <a:endPar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285750" marR="0" lvl="0" indent="-285750" algn="l" defTabSz="914367"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b="1" dirty="0">
                          <a:solidFill>
                            <a:srgbClr val="505050"/>
                          </a:solidFill>
                          <a:latin typeface="Segoe UI Light" panose="020B0502040204020203" pitchFamily="34" charset="0"/>
                          <a:cs typeface="Segoe UI Light" panose="020B0502040204020203" pitchFamily="34" charset="0"/>
                        </a:rPr>
                        <a:t>Examples</a:t>
                      </a:r>
                      <a:r>
                        <a:rPr lang="en-US" sz="1600" b="1" dirty="0">
                          <a:latin typeface="Segoe UI Light" panose="020B0502040204020203" pitchFamily="34" charset="0"/>
                          <a:cs typeface="Segoe UI Light" panose="020B0502040204020203" pitchFamily="34" charset="0"/>
                        </a:rPr>
                        <a:t>:</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b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Table.SelectRows</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Date.FromText</a:t>
                      </a:r>
                      <a:r>
                        <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a:t>
                      </a:r>
                      <a:r>
                        <a:rPr lang="en-US" sz="16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Number.FromText</a:t>
                      </a:r>
                      <a:endParaRPr lang="en-US" sz="16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txBody>
                  <a:tcPr/>
                </a:tc>
                <a:tc>
                  <a:txBody>
                    <a:bodyPr/>
                    <a:lstStyle/>
                    <a:p>
                      <a:pPr marL="285750" lvl="1"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let in each</a:t>
                      </a:r>
                    </a:p>
                    <a:p>
                      <a:pPr marL="285750"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if then else </a:t>
                      </a:r>
                    </a:p>
                    <a:p>
                      <a:pPr marL="285750"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true false error</a:t>
                      </a:r>
                    </a:p>
                    <a:p>
                      <a:pPr marL="285750"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and or not</a:t>
                      </a:r>
                    </a:p>
                    <a:p>
                      <a:pPr marL="285750"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try otherwise </a:t>
                      </a:r>
                    </a:p>
                    <a:p>
                      <a:pPr marL="285750" indent="-285750">
                        <a:lnSpc>
                          <a:spcPct val="90000"/>
                        </a:lnSpc>
                        <a:spcAft>
                          <a:spcPts val="600"/>
                        </a:spcAft>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as is meta section shared type</a:t>
                      </a:r>
                    </a:p>
                    <a:p>
                      <a:pPr marL="285750" indent="-285750">
                        <a:buFont typeface="Arial" panose="020B0604020202020204" pitchFamily="34" charset="0"/>
                        <a:buChar char="•"/>
                      </a:pP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505718815"/>
                  </a:ext>
                </a:extLst>
              </a:tr>
            </a:tbl>
          </a:graphicData>
        </a:graphic>
      </p:graphicFrame>
    </p:spTree>
    <p:extLst>
      <p:ext uri="{BB962C8B-B14F-4D97-AF65-F5344CB8AC3E}">
        <p14:creationId xmlns:p14="http://schemas.microsoft.com/office/powerpoint/2010/main" val="42061343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cap="none" spc="0" dirty="0">
                <a:ln>
                  <a:noFill/>
                </a:ln>
                <a:latin typeface="Segoe UI" panose="020B0502040204020203" pitchFamily="34" charset="0"/>
              </a:rPr>
              <a:t>Primitive Type </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Values</a:t>
            </a:r>
          </a:p>
        </p:txBody>
      </p:sp>
      <p:sp>
        <p:nvSpPr>
          <p:cNvPr id="3" name="Rectangle 2">
            <a:extLst>
              <a:ext uri="{FF2B5EF4-FFF2-40B4-BE49-F238E27FC236}">
                <a16:creationId xmlns:a16="http://schemas.microsoft.com/office/drawing/2014/main" id="{11017BCD-47A0-4584-960F-BFFB97ADC017}"/>
              </a:ext>
            </a:extLst>
          </p:cNvPr>
          <p:cNvSpPr/>
          <p:nvPr/>
        </p:nvSpPr>
        <p:spPr bwMode="auto">
          <a:xfrm>
            <a:off x="4056358" y="1829029"/>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25E719B-45F1-42BF-B815-4062D4EE8970}"/>
              </a:ext>
            </a:extLst>
          </p:cNvPr>
          <p:cNvSpPr/>
          <p:nvPr/>
        </p:nvSpPr>
        <p:spPr bwMode="auto">
          <a:xfrm>
            <a:off x="7818230" y="1829028"/>
            <a:ext cx="3622309" cy="44661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97735C-8DB1-49AA-8B4A-657D607C939C}"/>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56B2D1CA-3158-467F-95C5-6FE1A1E85A46}"/>
              </a:ext>
            </a:extLst>
          </p:cNvPr>
          <p:cNvGraphicFramePr>
            <a:graphicFrameLocks noGrp="1"/>
          </p:cNvGraphicFramePr>
          <p:nvPr>
            <p:extLst>
              <p:ext uri="{D42A27DB-BD31-4B8C-83A1-F6EECF244321}">
                <p14:modId xmlns:p14="http://schemas.microsoft.com/office/powerpoint/2010/main" val="1673440607"/>
              </p:ext>
            </p:extLst>
          </p:nvPr>
        </p:nvGraphicFramePr>
        <p:xfrm>
          <a:off x="660196" y="1637940"/>
          <a:ext cx="11109871" cy="4351336"/>
        </p:xfrm>
        <a:graphic>
          <a:graphicData uri="http://schemas.openxmlformats.org/drawingml/2006/table">
            <a:tbl>
              <a:tblPr/>
              <a:tblGrid>
                <a:gridCol w="1938670">
                  <a:extLst>
                    <a:ext uri="{9D8B030D-6E8A-4147-A177-3AD203B41FA5}">
                      <a16:colId xmlns:a16="http://schemas.microsoft.com/office/drawing/2014/main" val="3367326232"/>
                    </a:ext>
                  </a:extLst>
                </a:gridCol>
                <a:gridCol w="3491866">
                  <a:extLst>
                    <a:ext uri="{9D8B030D-6E8A-4147-A177-3AD203B41FA5}">
                      <a16:colId xmlns:a16="http://schemas.microsoft.com/office/drawing/2014/main" val="2388008421"/>
                    </a:ext>
                  </a:extLst>
                </a:gridCol>
                <a:gridCol w="1026112">
                  <a:extLst>
                    <a:ext uri="{9D8B030D-6E8A-4147-A177-3AD203B41FA5}">
                      <a16:colId xmlns:a16="http://schemas.microsoft.com/office/drawing/2014/main" val="3564795212"/>
                    </a:ext>
                  </a:extLst>
                </a:gridCol>
                <a:gridCol w="1114192">
                  <a:extLst>
                    <a:ext uri="{9D8B030D-6E8A-4147-A177-3AD203B41FA5}">
                      <a16:colId xmlns:a16="http://schemas.microsoft.com/office/drawing/2014/main" val="3450789611"/>
                    </a:ext>
                  </a:extLst>
                </a:gridCol>
                <a:gridCol w="3539031">
                  <a:extLst>
                    <a:ext uri="{9D8B030D-6E8A-4147-A177-3AD203B41FA5}">
                      <a16:colId xmlns:a16="http://schemas.microsoft.com/office/drawing/2014/main" val="991810047"/>
                    </a:ext>
                  </a:extLst>
                </a:gridCol>
              </a:tblGrid>
              <a:tr h="395576">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Example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endParaRPr lang="en-US" sz="1500" b="1" dirty="0">
                        <a:solidFill>
                          <a:srgbClr val="000000"/>
                        </a:solidFill>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dirty="0">
                          <a:solidFill>
                            <a:srgbClr val="505050"/>
                          </a:solidFill>
                          <a:effectLst/>
                          <a:latin typeface="Segoe UI" panose="020B0502040204020203" pitchFamily="34" charset="0"/>
                          <a:cs typeface="Segoe UI" panose="020B0502040204020203" pitchFamily="34" charset="0"/>
                        </a:rPr>
                        <a:t>Example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395576">
                <a:tc>
                  <a:txBody>
                    <a:bodyPr/>
                    <a:lstStyle/>
                    <a:p>
                      <a:pPr latinLnBrk="0"/>
                      <a:r>
                        <a:rPr lang="en-US" sz="1400" dirty="0">
                          <a:effectLst/>
                          <a:latin typeface="Segoe UI" panose="020B0502040204020203" pitchFamily="34" charset="0"/>
                          <a:cs typeface="Segoe UI" panose="020B0502040204020203" pitchFamily="34" charset="0"/>
                        </a:rPr>
                        <a:t>binary</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latin typeface="Segoe UI" panose="020B0502040204020203" pitchFamily="34" charset="0"/>
                          <a:cs typeface="Segoe UI" panose="020B0502040204020203" pitchFamily="34" charset="0"/>
                        </a:rPr>
                        <a:t>#binary("AQID")</a:t>
                      </a:r>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sz="1400" dirty="0">
                          <a:effectLst/>
                          <a:latin typeface="Segoe UI" panose="020B0502040204020203" pitchFamily="34" charset="0"/>
                          <a:cs typeface="Segoe UI" panose="020B0502040204020203" pitchFamily="34" charset="0"/>
                        </a:rPr>
                        <a:t>list</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effectLst/>
                          <a:latin typeface="Segoe UI" panose="020B0502040204020203" pitchFamily="34" charset="0"/>
                          <a:cs typeface="Segoe UI" panose="020B0502040204020203" pitchFamily="34" charset="0"/>
                        </a:rPr>
                        <a:t>{“foo”, “bar”, 10}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395576">
                <a:tc>
                  <a:txBody>
                    <a:bodyPr/>
                    <a:lstStyle/>
                    <a:p>
                      <a:pPr latinLnBrk="0"/>
                      <a:r>
                        <a:rPr lang="en-US" sz="1400" dirty="0">
                          <a:effectLst/>
                          <a:latin typeface="Segoe UI" panose="020B0502040204020203" pitchFamily="34" charset="0"/>
                          <a:cs typeface="Segoe UI" panose="020B0502040204020203" pitchFamily="34" charset="0"/>
                        </a:rPr>
                        <a:t>date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#date(2021,7,10)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sz="1500" dirty="0">
                          <a:effectLst/>
                          <a:latin typeface="Segoe UI" panose="020B0502040204020203" pitchFamily="34" charset="0"/>
                          <a:cs typeface="Segoe UI" panose="020B0502040204020203" pitchFamily="34" charset="0"/>
                        </a:rPr>
                        <a:t>record</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dirty="0">
                          <a:effectLst/>
                          <a:latin typeface="Segoe UI" panose="020B0502040204020203" pitchFamily="34" charset="0"/>
                          <a:cs typeface="Segoe UI" panose="020B0502040204020203" pitchFamily="34" charset="0"/>
                        </a:rPr>
                        <a:t>[a = 10, b = 20]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395576">
                <a:tc>
                  <a:txBody>
                    <a:bodyPr/>
                    <a:lstStyle/>
                    <a:p>
                      <a:pPr latinLnBrk="0"/>
                      <a:r>
                        <a:rPr lang="en-US" sz="1400" dirty="0">
                          <a:effectLst/>
                          <a:latin typeface="Segoe UI" panose="020B0502040204020203" pitchFamily="34" charset="0"/>
                          <a:cs typeface="Segoe UI" panose="020B0502040204020203" pitchFamily="34" charset="0"/>
                        </a:rPr>
                        <a:t>time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#time(18,30,0)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sz="1400" dirty="0">
                          <a:effectLst/>
                          <a:latin typeface="Segoe UI" panose="020B0502040204020203" pitchFamily="34" charset="0"/>
                          <a:cs typeface="Segoe UI" panose="020B0502040204020203" pitchFamily="34" charset="0"/>
                        </a:rPr>
                        <a:t>type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err="1">
                          <a:effectLst/>
                          <a:latin typeface="Segoe UI" panose="020B0502040204020203" pitchFamily="34" charset="0"/>
                          <a:cs typeface="Segoe UI" panose="020B0502040204020203" pitchFamily="34" charset="0"/>
                        </a:rPr>
                        <a:t>Value.Type</a:t>
                      </a:r>
                      <a:r>
                        <a:rPr lang="en-US" sz="1400" dirty="0">
                          <a:effectLst/>
                          <a:latin typeface="Segoe UI" panose="020B0502040204020203" pitchFamily="34" charset="0"/>
                          <a:cs typeface="Segoe UI" panose="020B0502040204020203" pitchFamily="34" charset="0"/>
                        </a:rPr>
                        <a:t>(10)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395576">
                <a:tc>
                  <a:txBody>
                    <a:bodyPr/>
                    <a:lstStyle/>
                    <a:p>
                      <a:pPr latinLnBrk="0"/>
                      <a:r>
                        <a:rPr lang="en-US" sz="1400" dirty="0">
                          <a:effectLst/>
                          <a:latin typeface="Segoe UI" panose="020B0502040204020203" pitchFamily="34" charset="0"/>
                          <a:cs typeface="Segoe UI" panose="020B0502040204020203" pitchFamily="34" charset="0"/>
                        </a:rPr>
                        <a:t>datetime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#datetime(2021,7,10,18,30,0)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395576">
                <a:tc>
                  <a:txBody>
                    <a:bodyPr/>
                    <a:lstStyle/>
                    <a:p>
                      <a:pPr latinLnBrk="0"/>
                      <a:r>
                        <a:rPr lang="en-US" sz="1400" dirty="0">
                          <a:effectLst/>
                          <a:latin typeface="Segoe UI" panose="020B0502040204020203" pitchFamily="34" charset="0"/>
                          <a:cs typeface="Segoe UI" panose="020B0502040204020203" pitchFamily="34" charset="0"/>
                        </a:rPr>
                        <a:t>datetimezone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#datetimezone(2021,7,10,18,30,0,0,6)</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395576">
                <a:tc>
                  <a:txBody>
                    <a:bodyPr/>
                    <a:lstStyle/>
                    <a:p>
                      <a:pPr latinLnBrk="0"/>
                      <a:r>
                        <a:rPr lang="en-US" sz="1400" dirty="0">
                          <a:effectLst/>
                          <a:latin typeface="Segoe UI" panose="020B0502040204020203" pitchFamily="34" charset="0"/>
                          <a:cs typeface="Segoe UI" panose="020B0502040204020203" pitchFamily="34" charset="0"/>
                        </a:rPr>
                        <a:t>duration</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#duration(1,0,0,0)</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395576">
                <a:tc>
                  <a:txBody>
                    <a:bodyPr/>
                    <a:lstStyle/>
                    <a:p>
                      <a:pPr latinLnBrk="0"/>
                      <a:r>
                        <a:rPr lang="en-US" sz="1400" dirty="0">
                          <a:effectLst/>
                          <a:latin typeface="Segoe UI" panose="020B0502040204020203" pitchFamily="34" charset="0"/>
                          <a:cs typeface="Segoe UI" panose="020B0502040204020203" pitchFamily="34" charset="0"/>
                        </a:rPr>
                        <a:t>logical</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true and false</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395576">
                <a:tc>
                  <a:txBody>
                    <a:bodyPr/>
                    <a:lstStyle/>
                    <a:p>
                      <a:pPr latinLnBrk="0"/>
                      <a:r>
                        <a:rPr lang="en-US" sz="1400" dirty="0">
                          <a:effectLst/>
                          <a:latin typeface="Segoe UI" panose="020B0502040204020203" pitchFamily="34" charset="0"/>
                          <a:cs typeface="Segoe UI" panose="020B0502040204020203" pitchFamily="34" charset="0"/>
                        </a:rPr>
                        <a:t>null</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null</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395576">
                <a:tc>
                  <a:txBody>
                    <a:bodyPr/>
                    <a:lstStyle/>
                    <a:p>
                      <a:pPr latinLnBrk="0"/>
                      <a:r>
                        <a:rPr lang="en-US" sz="1400" dirty="0">
                          <a:effectLst/>
                          <a:latin typeface="Segoe UI" panose="020B0502040204020203" pitchFamily="34" charset="0"/>
                          <a:cs typeface="Segoe UI" panose="020B0502040204020203" pitchFamily="34" charset="0"/>
                        </a:rPr>
                        <a:t>number</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0, 1, -1, 1.5</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395576">
                <a:tc>
                  <a:txBody>
                    <a:bodyPr/>
                    <a:lstStyle/>
                    <a:p>
                      <a:pPr latinLnBrk="0"/>
                      <a:r>
                        <a:rPr lang="en-US" sz="1400" dirty="0">
                          <a:effectLst/>
                          <a:latin typeface="Segoe UI" panose="020B0502040204020203" pitchFamily="34" charset="0"/>
                          <a:cs typeface="Segoe UI" panose="020B0502040204020203" pitchFamily="34" charset="0"/>
                        </a:rPr>
                        <a:t>text</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400" dirty="0">
                          <a:effectLst/>
                          <a:latin typeface="Segoe UI" panose="020B0502040204020203" pitchFamily="34" charset="0"/>
                          <a:cs typeface="Segoe UI" panose="020B0502040204020203" pitchFamily="34" charset="0"/>
                        </a:rPr>
                        <a:t>“hello, world”</a:t>
                      </a: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endParaRPr lang="en-US" sz="1400" dirty="0">
                        <a:effectLst/>
                        <a:latin typeface="Segoe UI" panose="020B0502040204020203" pitchFamily="34" charset="0"/>
                        <a:cs typeface="Segoe UI" panose="020B0502040204020203" pitchFamily="34" charset="0"/>
                      </a:endParaRPr>
                    </a:p>
                  </a:txBody>
                  <a:tcPr marL="64849" marR="64849" marT="81061" marB="81061"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4184273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5115" y="2077179"/>
            <a:ext cx="4548068" cy="498598"/>
          </a:xfrm>
        </p:spPr>
        <p:txBody>
          <a:bodyPr/>
          <a:lstStyle/>
          <a:p>
            <a:r>
              <a:rPr lang="en-US" cap="none" dirty="0">
                <a:latin typeface="Segoe UI Semibold" panose="020B0702040204020203" pitchFamily="34" charset="0"/>
              </a:rPr>
              <a:t>Module 1</a:t>
            </a:r>
            <a:endParaRPr lang="en-US"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2858763"/>
            <a:ext cx="4548068" cy="1354217"/>
          </a:xfrm>
        </p:spPr>
        <p:txBody>
          <a:bodyPr/>
          <a:lstStyle/>
          <a:p>
            <a:pPr>
              <a:lnSpc>
                <a:spcPct val="100000"/>
              </a:lnSpc>
              <a:spcBef>
                <a:spcPts val="0"/>
              </a:spcBef>
            </a:pPr>
            <a:r>
              <a:rPr lang="en-US" sz="4400" dirty="0"/>
              <a:t>Getting and Shaping the Data</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3724285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Text Functions</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graphicFrame>
        <p:nvGraphicFramePr>
          <p:cNvPr id="2" name="Table 1">
            <a:extLst>
              <a:ext uri="{FF2B5EF4-FFF2-40B4-BE49-F238E27FC236}">
                <a16:creationId xmlns:a16="http://schemas.microsoft.com/office/drawing/2014/main" id="{077358F5-BBCF-4932-A692-A0800AAA3A96}"/>
              </a:ext>
            </a:extLst>
          </p:cNvPr>
          <p:cNvGraphicFramePr>
            <a:graphicFrameLocks noGrp="1"/>
          </p:cNvGraphicFramePr>
          <p:nvPr>
            <p:extLst>
              <p:ext uri="{D42A27DB-BD31-4B8C-83A1-F6EECF244321}">
                <p14:modId xmlns:p14="http://schemas.microsoft.com/office/powerpoint/2010/main" val="4236081636"/>
              </p:ext>
            </p:extLst>
          </p:nvPr>
        </p:nvGraphicFramePr>
        <p:xfrm>
          <a:off x="322644" y="2415358"/>
          <a:ext cx="11603101" cy="3915719"/>
        </p:xfrm>
        <a:graphic>
          <a:graphicData uri="http://schemas.openxmlformats.org/drawingml/2006/table">
            <a:tbl>
              <a:tblPr firstRow="1" bandRow="1">
                <a:tableStyleId>{7E9639D4-E3E2-4D34-9284-5A2195B3D0D7}</a:tableStyleId>
              </a:tblPr>
              <a:tblGrid>
                <a:gridCol w="4184958">
                  <a:extLst>
                    <a:ext uri="{9D8B030D-6E8A-4147-A177-3AD203B41FA5}">
                      <a16:colId xmlns:a16="http://schemas.microsoft.com/office/drawing/2014/main" val="3624074238"/>
                    </a:ext>
                  </a:extLst>
                </a:gridCol>
                <a:gridCol w="5349892">
                  <a:extLst>
                    <a:ext uri="{9D8B030D-6E8A-4147-A177-3AD203B41FA5}">
                      <a16:colId xmlns:a16="http://schemas.microsoft.com/office/drawing/2014/main" val="4291145906"/>
                    </a:ext>
                  </a:extLst>
                </a:gridCol>
                <a:gridCol w="2068251">
                  <a:extLst>
                    <a:ext uri="{9D8B030D-6E8A-4147-A177-3AD203B41FA5}">
                      <a16:colId xmlns:a16="http://schemas.microsoft.com/office/drawing/2014/main" val="1971054893"/>
                    </a:ext>
                  </a:extLst>
                </a:gridCol>
              </a:tblGrid>
              <a:tr h="392240">
                <a:tc>
                  <a:txBody>
                    <a:bodyPr/>
                    <a:lstStyle/>
                    <a:p>
                      <a:r>
                        <a:rPr lang="en-US" dirty="0"/>
                        <a:t>M Function Syntax</a:t>
                      </a:r>
                    </a:p>
                  </a:txBody>
                  <a:tcPr/>
                </a:tc>
                <a:tc>
                  <a:txBody>
                    <a:bodyPr/>
                    <a:lstStyle/>
                    <a:p>
                      <a:r>
                        <a:rPr lang="en-US" dirty="0"/>
                        <a:t>Excel Syntax</a:t>
                      </a:r>
                    </a:p>
                  </a:txBody>
                  <a:tcPr/>
                </a:tc>
                <a:tc>
                  <a:txBody>
                    <a:bodyPr/>
                    <a:lstStyle/>
                    <a:p>
                      <a:r>
                        <a:rPr lang="en-US" dirty="0"/>
                        <a:t>M Output</a:t>
                      </a:r>
                    </a:p>
                  </a:txBody>
                  <a:tcPr/>
                </a:tc>
                <a:extLst>
                  <a:ext uri="{0D108BD9-81ED-4DB2-BD59-A6C34878D82A}">
                    <a16:rowId xmlns:a16="http://schemas.microsoft.com/office/drawing/2014/main" val="1712948694"/>
                  </a:ext>
                </a:extLst>
              </a:tr>
              <a:tr h="392240">
                <a:tc>
                  <a:txBody>
                    <a:bodyPr/>
                    <a:lstStyle/>
                    <a:p>
                      <a:r>
                        <a:rPr lang="en-US" sz="1500" dirty="0" err="1">
                          <a:latin typeface="Segoe UI Light" panose="020B0502040204020203" pitchFamily="34" charset="0"/>
                          <a:cs typeface="Segoe UI Light" panose="020B0502040204020203" pitchFamily="34" charset="0"/>
                        </a:rPr>
                        <a:t>Text.Start</a:t>
                      </a:r>
                      <a:r>
                        <a:rPr lang="en-US" sz="1500" dirty="0">
                          <a:latin typeface="Segoe UI Light" panose="020B0502040204020203" pitchFamily="34" charset="0"/>
                          <a:cs typeface="Segoe UI Light" panose="020B0502040204020203" pitchFamily="34" charset="0"/>
                        </a:rPr>
                        <a: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3)</a:t>
                      </a:r>
                      <a:endParaRPr lang="en-US" sz="1500" dirty="0">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LEFT([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3)</a:t>
                      </a:r>
                      <a:endParaRPr lang="en-US" sz="1500" dirty="0">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ABC</a:t>
                      </a:r>
                    </a:p>
                  </a:txBody>
                  <a:tcPr/>
                </a:tc>
                <a:extLst>
                  <a:ext uri="{0D108BD9-81ED-4DB2-BD59-A6C34878D82A}">
                    <a16:rowId xmlns:a16="http://schemas.microsoft.com/office/drawing/2014/main" val="612191711"/>
                  </a:ext>
                </a:extLst>
              </a:tr>
              <a:tr h="392240">
                <a:tc>
                  <a:txBody>
                    <a:bodyPr/>
                    <a:lstStyle/>
                    <a:p>
                      <a:r>
                        <a:rPr lang="en-US" sz="1500" dirty="0" err="1">
                          <a:latin typeface="Segoe UI Light" panose="020B0502040204020203" pitchFamily="34" charset="0"/>
                          <a:cs typeface="Segoe UI Light" panose="020B0502040204020203" pitchFamily="34" charset="0"/>
                        </a:rPr>
                        <a:t>Text.End</a:t>
                      </a:r>
                      <a:r>
                        <a:rPr lang="en-US" sz="1500" dirty="0">
                          <a:latin typeface="Segoe UI Light" panose="020B0502040204020203" pitchFamily="34" charset="0"/>
                          <a:cs typeface="Segoe UI Light" panose="020B0502040204020203" pitchFamily="34" charset="0"/>
                        </a:rPr>
                        <a: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4)</a:t>
                      </a:r>
                    </a:p>
                  </a:txBody>
                  <a:tcPr/>
                </a:tc>
                <a:tc>
                  <a:txBody>
                    <a:bodyPr/>
                    <a:lstStyle/>
                    <a:p>
                      <a:r>
                        <a:rPr lang="en-US" sz="1500" dirty="0">
                          <a:latin typeface="Segoe UI Light" panose="020B0502040204020203" pitchFamily="34" charset="0"/>
                          <a:cs typeface="Segoe UI Light" panose="020B0502040204020203" pitchFamily="34" charset="0"/>
                        </a:rPr>
                        <a:t>RIGHT([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4)</a:t>
                      </a:r>
                      <a:endParaRPr lang="en-US" sz="1500" dirty="0">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5xyz</a:t>
                      </a:r>
                    </a:p>
                  </a:txBody>
                  <a:tcPr/>
                </a:tc>
                <a:extLst>
                  <a:ext uri="{0D108BD9-81ED-4DB2-BD59-A6C34878D82A}">
                    <a16:rowId xmlns:a16="http://schemas.microsoft.com/office/drawing/2014/main" val="3523164440"/>
                  </a:ext>
                </a:extLst>
              </a:tr>
              <a:tr h="392240">
                <a:tc>
                  <a:txBody>
                    <a:bodyPr/>
                    <a:lstStyle/>
                    <a:p>
                      <a:r>
                        <a:rPr lang="en-US" sz="1500" dirty="0" err="1">
                          <a:latin typeface="Segoe UI Light" panose="020B0502040204020203" pitchFamily="34" charset="0"/>
                          <a:cs typeface="Segoe UI Light" panose="020B0502040204020203" pitchFamily="34" charset="0"/>
                        </a:rPr>
                        <a:t>Text.Range</a:t>
                      </a:r>
                      <a:r>
                        <a:rPr lang="en-US" sz="1500" dirty="0">
                          <a:latin typeface="Segoe UI Light" panose="020B0502040204020203" pitchFamily="34" charset="0"/>
                          <a:cs typeface="Segoe UI Light" panose="020B0502040204020203" pitchFamily="34" charset="0"/>
                        </a:rPr>
                        <a: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4, 3) </a:t>
                      </a:r>
                      <a:endParaRPr lang="en-US" sz="1500" dirty="0">
                        <a:solidFill>
                          <a:srgbClr val="FF0000"/>
                        </a:solidFill>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MID([</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5, 3) </a:t>
                      </a:r>
                      <a:endParaRPr lang="en-US" sz="1500" dirty="0">
                        <a:solidFill>
                          <a:srgbClr val="FF0000"/>
                        </a:solidFill>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234</a:t>
                      </a:r>
                    </a:p>
                  </a:txBody>
                  <a:tcPr/>
                </a:tc>
                <a:extLst>
                  <a:ext uri="{0D108BD9-81ED-4DB2-BD59-A6C34878D82A}">
                    <a16:rowId xmlns:a16="http://schemas.microsoft.com/office/drawing/2014/main" val="1976104498"/>
                  </a:ext>
                </a:extLst>
              </a:tr>
              <a:tr h="392240">
                <a:tc>
                  <a:txBody>
                    <a:bodyPr/>
                    <a:lstStyle/>
                    <a:p>
                      <a:r>
                        <a:rPr lang="en-US" sz="1500" dirty="0" err="1">
                          <a:latin typeface="Segoe UI Light" panose="020B0502040204020203" pitchFamily="34" charset="0"/>
                          <a:cs typeface="Segoe UI Light" panose="020B0502040204020203" pitchFamily="34" charset="0"/>
                        </a:rPr>
                        <a:t>Text.Range</a:t>
                      </a:r>
                      <a:r>
                        <a:rPr lang="en-US" sz="1500" dirty="0">
                          <a:latin typeface="Segoe UI Light" panose="020B0502040204020203" pitchFamily="34" charset="0"/>
                          <a:cs typeface="Segoe UI Light" panose="020B0502040204020203" pitchFamily="34" charset="0"/>
                        </a:rPr>
                        <a: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4) </a:t>
                      </a:r>
                      <a:endParaRPr lang="en-US" sz="1500" dirty="0">
                        <a:solidFill>
                          <a:srgbClr val="FF0000"/>
                        </a:solidFill>
                        <a:latin typeface="Segoe UI Light" panose="020B0502040204020203" pitchFamily="34" charset="0"/>
                        <a:cs typeface="Segoe UI Light" panose="020B0502040204020203" pitchFamily="34" charset="0"/>
                      </a:endParaRP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MID([</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5) </a:t>
                      </a:r>
                      <a:endParaRPr lang="en-US" sz="1500" dirty="0">
                        <a:solidFill>
                          <a:srgbClr val="FF0000"/>
                        </a:solidFill>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2345xyz</a:t>
                      </a:r>
                    </a:p>
                  </a:txBody>
                  <a:tcPr/>
                </a:tc>
                <a:extLst>
                  <a:ext uri="{0D108BD9-81ED-4DB2-BD59-A6C34878D82A}">
                    <a16:rowId xmlns:a16="http://schemas.microsoft.com/office/drawing/2014/main" val="3995542760"/>
                  </a:ext>
                </a:extLst>
              </a:tr>
              <a:tr h="385559">
                <a:tc>
                  <a:txBody>
                    <a:bodyPr/>
                    <a:lstStyle/>
                    <a:p>
                      <a:r>
                        <a:rPr lang="en-US" sz="1500" dirty="0" err="1">
                          <a:latin typeface="Segoe UI Light" panose="020B0502040204020203" pitchFamily="34" charset="0"/>
                          <a:cs typeface="Segoe UI Light" panose="020B0502040204020203" pitchFamily="34" charset="0"/>
                        </a:rPr>
                        <a:t>Text.StartsWith</a:t>
                      </a:r>
                      <a:r>
                        <a:rPr lang="en-US" sz="1500" dirty="0">
                          <a:latin typeface="Segoe UI Light" panose="020B0502040204020203" pitchFamily="34" charset="0"/>
                          <a:cs typeface="Segoe UI Light" panose="020B0502040204020203" pitchFamily="34" charset="0"/>
                        </a:rPr>
                        <a:t> ([</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a:t>
                      </a:r>
                      <a:r>
                        <a:rPr lang="en-US" sz="1500" dirty="0" err="1">
                          <a:latin typeface="Segoe UI Light" panose="020B0502040204020203" pitchFamily="34" charset="0"/>
                          <a:cs typeface="Segoe UI Light" panose="020B0502040204020203" pitchFamily="34" charset="0"/>
                        </a:rPr>
                        <a:t>abc</a:t>
                      </a:r>
                      <a:r>
                        <a:rPr lang="en-US" sz="1500" dirty="0">
                          <a:latin typeface="Segoe UI Light" panose="020B0502040204020203" pitchFamily="34" charset="0"/>
                          <a:cs typeface="Segoe UI Light" panose="020B0502040204020203" pitchFamily="34" charset="0"/>
                        </a:rPr>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IF(LEFT([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3)=“</a:t>
                      </a:r>
                      <a:r>
                        <a:rPr lang="en-US" sz="1500" baseline="0" dirty="0" err="1">
                          <a:latin typeface="Segoe UI Light" panose="020B0502040204020203" pitchFamily="34" charset="0"/>
                          <a:cs typeface="Segoe UI Light" panose="020B0502040204020203" pitchFamily="34" charset="0"/>
                        </a:rPr>
                        <a:t>abc</a:t>
                      </a:r>
                      <a:r>
                        <a:rPr lang="en-US" sz="1500" baseline="0" dirty="0">
                          <a:latin typeface="Segoe UI Light" panose="020B0502040204020203" pitchFamily="34" charset="0"/>
                          <a:cs typeface="Segoe UI Light" panose="020B0502040204020203" pitchFamily="34" charset="0"/>
                        </a:rPr>
                        <a:t>”</a:t>
                      </a:r>
                      <a:r>
                        <a:rPr lang="en-US" sz="1500" kern="1200" dirty="0">
                          <a:effectLst/>
                          <a:latin typeface="Segoe UI Light" panose="020B0502040204020203" pitchFamily="34" charset="0"/>
                          <a:cs typeface="Segoe UI Light" panose="020B0502040204020203" pitchFamily="34" charset="0"/>
                        </a:rPr>
                        <a:t> , TRUE(), FALSE())</a:t>
                      </a:r>
                      <a:endParaRPr lang="en-US" sz="1500" dirty="0">
                        <a:latin typeface="Segoe UI Light" panose="020B0502040204020203" pitchFamily="34" charset="0"/>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FALSE (Excel</a:t>
                      </a:r>
                      <a:r>
                        <a:rPr lang="en-US" sz="1500" baseline="0" dirty="0">
                          <a:latin typeface="Segoe UI Light" panose="020B0502040204020203" pitchFamily="34" charset="0"/>
                          <a:cs typeface="Segoe UI Light" panose="020B0502040204020203" pitchFamily="34" charset="0"/>
                        </a:rPr>
                        <a:t> -&gt; TRUE)</a:t>
                      </a:r>
                      <a:endParaRPr lang="en-US" sz="1500" i="1"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207177007"/>
                  </a:ext>
                </a:extLst>
              </a:tr>
              <a:tr h="392240">
                <a:tc>
                  <a:txBody>
                    <a:bodyPr/>
                    <a:lstStyle/>
                    <a:p>
                      <a:r>
                        <a:rPr lang="en-US" sz="1500" dirty="0" err="1">
                          <a:latin typeface="Segoe UI Light" panose="020B0502040204020203" pitchFamily="34" charset="0"/>
                          <a:cs typeface="Segoe UI Light" panose="020B0502040204020203" pitchFamily="34" charset="0"/>
                        </a:rPr>
                        <a:t>Text.StartsWith</a:t>
                      </a:r>
                      <a:r>
                        <a:rPr lang="en-US" sz="1500" dirty="0">
                          <a:latin typeface="Segoe UI Light" panose="020B0502040204020203" pitchFamily="34" charset="0"/>
                          <a:cs typeface="Segoe UI Light" panose="020B0502040204020203" pitchFamily="34" charset="0"/>
                        </a:rPr>
                        <a:t> ([</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“ABC")</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IF(LEFT([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baseline="0" dirty="0">
                          <a:latin typeface="Segoe UI Light" panose="020B0502040204020203" pitchFamily="34" charset="0"/>
                          <a:cs typeface="Segoe UI Light" panose="020B0502040204020203" pitchFamily="34" charset="0"/>
                        </a:rPr>
                        <a:t> 3)=“ABC”</a:t>
                      </a:r>
                      <a:r>
                        <a:rPr lang="en-US" sz="1500" kern="1200" dirty="0">
                          <a:effectLst/>
                          <a:latin typeface="Segoe UI Light" panose="020B0502040204020203" pitchFamily="34" charset="0"/>
                          <a:cs typeface="Segoe UI Light" panose="020B0502040204020203" pitchFamily="34" charset="0"/>
                        </a:rPr>
                        <a:t>, TRUE(), FALSE())</a:t>
                      </a:r>
                      <a:endParaRPr lang="en-US" sz="1500" dirty="0">
                        <a:latin typeface="Segoe UI Light" panose="020B0502040204020203" pitchFamily="34" charset="0"/>
                        <a:cs typeface="Segoe UI Light" panose="020B0502040204020203" pitchFamily="34" charset="0"/>
                      </a:endParaRP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TRUE</a:t>
                      </a:r>
                      <a:endParaRPr lang="en-US" sz="1500" i="1"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833148465"/>
                  </a:ext>
                </a:extLst>
              </a:tr>
              <a:tr h="392240">
                <a:tc>
                  <a:txBody>
                    <a:bodyPr/>
                    <a:lstStyle/>
                    <a:p>
                      <a:r>
                        <a:rPr lang="en-US" sz="1500" dirty="0" err="1">
                          <a:latin typeface="Segoe UI Light" panose="020B0502040204020203" pitchFamily="34" charset="0"/>
                          <a:cs typeface="Segoe UI Light" panose="020B0502040204020203" pitchFamily="34" charset="0"/>
                        </a:rPr>
                        <a:t>Text.Length</a:t>
                      </a:r>
                      <a:r>
                        <a:rPr lang="en-US" sz="1500" dirty="0">
                          <a:latin typeface="Segoe UI Light" panose="020B0502040204020203" pitchFamily="34" charset="0"/>
                          <a:cs typeface="Segoe UI Light" panose="020B0502040204020203" pitchFamily="34" charset="0"/>
                        </a:rPr>
                        <a:t>([</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p>
                  </a:txBody>
                  <a:tcPr/>
                </a:tc>
                <a:tc>
                  <a:txBody>
                    <a:bodyPr/>
                    <a:lstStyle/>
                    <a:p>
                      <a:r>
                        <a:rPr lang="en-US" sz="1500" dirty="0">
                          <a:latin typeface="Segoe UI Light" panose="020B0502040204020203" pitchFamily="34" charset="0"/>
                          <a:cs typeface="Segoe UI Light" panose="020B0502040204020203" pitchFamily="34" charset="0"/>
                        </a:rPr>
                        <a:t>LEN([</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p>
                  </a:txBody>
                  <a:tcPr/>
                </a:tc>
                <a:tc>
                  <a:txBody>
                    <a:bodyPr/>
                    <a:lstStyle/>
                    <a:p>
                      <a:r>
                        <a:rPr lang="en-US" sz="1500" dirty="0">
                          <a:latin typeface="Segoe UI Light" panose="020B0502040204020203" pitchFamily="34" charset="0"/>
                          <a:cs typeface="Segoe UI Light" panose="020B0502040204020203" pitchFamily="34" charset="0"/>
                        </a:rPr>
                        <a:t>11</a:t>
                      </a:r>
                    </a:p>
                  </a:txBody>
                  <a:tcPr/>
                </a:tc>
                <a:extLst>
                  <a:ext uri="{0D108BD9-81ED-4DB2-BD59-A6C34878D82A}">
                    <a16:rowId xmlns:a16="http://schemas.microsoft.com/office/drawing/2014/main" val="613052879"/>
                  </a:ext>
                </a:extLst>
              </a:tr>
              <a:tr h="392240">
                <a:tc>
                  <a:txBody>
                    <a:bodyPr/>
                    <a:lstStyle/>
                    <a:p>
                      <a:r>
                        <a:rPr lang="en-US" sz="1500" dirty="0" err="1">
                          <a:latin typeface="Segoe UI Light" panose="020B0502040204020203" pitchFamily="34" charset="0"/>
                          <a:cs typeface="Segoe UI Light" panose="020B0502040204020203" pitchFamily="34" charset="0"/>
                        </a:rPr>
                        <a:t>Text.Contains</a:t>
                      </a:r>
                      <a:r>
                        <a:rPr lang="en-US" sz="1500" dirty="0">
                          <a:latin typeface="Segoe UI Light" panose="020B0502040204020203" pitchFamily="34" charset="0"/>
                          <a:cs typeface="Segoe UI Light" panose="020B0502040204020203" pitchFamily="34" charset="0"/>
                        </a:rPr>
                        <a:t> ([</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"123")</a:t>
                      </a:r>
                    </a:p>
                  </a:txBody>
                  <a:tcPr/>
                </a:tc>
                <a:tc>
                  <a:txBody>
                    <a:bodyPr/>
                    <a:lstStyle/>
                    <a:p>
                      <a:r>
                        <a:rPr lang="en-US" sz="1500" kern="1200" dirty="0">
                          <a:effectLst/>
                          <a:latin typeface="Segoe UI Light" panose="020B0502040204020203" pitchFamily="34" charset="0"/>
                          <a:cs typeface="Segoe UI Light" panose="020B0502040204020203" pitchFamily="34" charset="0"/>
                        </a:rPr>
                        <a:t>IF(ISNUMBER(SEARCH(“123",</a:t>
                      </a:r>
                      <a:r>
                        <a:rPr lang="en-US" sz="1500" dirty="0">
                          <a:latin typeface="Segoe UI Light" panose="020B0502040204020203" pitchFamily="34" charset="0"/>
                          <a:cs typeface="Segoe UI Light" panose="020B0502040204020203" pitchFamily="34" charset="0"/>
                        </a:rPr>
                        <a:t> [</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a:t>
                      </a:r>
                      <a:r>
                        <a:rPr lang="en-US" sz="1500" kern="1200" dirty="0">
                          <a:effectLst/>
                          <a:latin typeface="Segoe UI Light" panose="020B0502040204020203" pitchFamily="34" charset="0"/>
                          <a:cs typeface="Segoe UI Light" panose="020B0502040204020203" pitchFamily="34" charset="0"/>
                        </a:rPr>
                        <a:t>)),TRUE(), FALSE())</a:t>
                      </a:r>
                      <a:r>
                        <a:rPr lang="en-US" sz="1500" dirty="0">
                          <a:solidFill>
                            <a:srgbClr val="FF0000"/>
                          </a:solidFill>
                          <a:latin typeface="Segoe UI Light" panose="020B0502040204020203" pitchFamily="34" charset="0"/>
                          <a:cs typeface="Segoe UI Light" panose="020B0502040204020203" pitchFamily="34" charset="0"/>
                        </a:rPr>
                        <a:t> </a:t>
                      </a:r>
                      <a:endParaRPr lang="en-US" sz="1500" dirty="0">
                        <a:latin typeface="Segoe UI Light" panose="020B0502040204020203" pitchFamily="34" charset="0"/>
                        <a:cs typeface="Segoe UI Light" panose="020B0502040204020203" pitchFamily="34" charset="0"/>
                      </a:endParaRP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500" dirty="0">
                          <a:latin typeface="Segoe UI Light" panose="020B0502040204020203" pitchFamily="34" charset="0"/>
                          <a:cs typeface="Segoe UI Light" panose="020B0502040204020203" pitchFamily="34" charset="0"/>
                        </a:rPr>
                        <a:t>TRUE</a:t>
                      </a:r>
                      <a:endParaRPr lang="en-US" sz="1500" i="1"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0031074"/>
                  </a:ext>
                </a:extLst>
              </a:tr>
              <a:tr h="392240">
                <a:tc>
                  <a:txBody>
                    <a:bodyPr/>
                    <a:lstStyle/>
                    <a:p>
                      <a:r>
                        <a:rPr lang="en-US" sz="1500" dirty="0" err="1">
                          <a:latin typeface="Segoe UI Light" panose="020B0502040204020203" pitchFamily="34" charset="0"/>
                          <a:cs typeface="Segoe UI Light" panose="020B0502040204020203" pitchFamily="34" charset="0"/>
                        </a:rPr>
                        <a:t>Text.PositionOf</a:t>
                      </a:r>
                      <a:r>
                        <a:rPr lang="en-US" sz="1500" dirty="0">
                          <a:latin typeface="Segoe UI Light" panose="020B0502040204020203" pitchFamily="34" charset="0"/>
                          <a:cs typeface="Segoe UI Light" panose="020B0502040204020203" pitchFamily="34" charset="0"/>
                        </a:rPr>
                        <a:t> ([</a:t>
                      </a:r>
                      <a:r>
                        <a:rPr lang="en-US" sz="1500" dirty="0" err="1">
                          <a:latin typeface="Segoe UI Light" panose="020B0502040204020203" pitchFamily="34" charset="0"/>
                          <a:cs typeface="Segoe UI Light" panose="020B0502040204020203" pitchFamily="34" charset="0"/>
                        </a:rPr>
                        <a:t>MyColumn</a:t>
                      </a:r>
                      <a:r>
                        <a:rPr lang="en-US" sz="1500" dirty="0">
                          <a:latin typeface="Segoe UI Light" panose="020B0502040204020203" pitchFamily="34" charset="0"/>
                          <a:cs typeface="Segoe UI Light" panose="020B0502040204020203" pitchFamily="34" charset="0"/>
                        </a:rPr>
                        <a:t>], "5" )</a:t>
                      </a:r>
                    </a:p>
                  </a:txBody>
                  <a:tcPr/>
                </a:tc>
                <a:tc>
                  <a:txBody>
                    <a:bodyPr/>
                    <a:lstStyle/>
                    <a:p>
                      <a:r>
                        <a:rPr lang="en-US" sz="1500" kern="1200" dirty="0">
                          <a:effectLst/>
                          <a:latin typeface="Segoe UI Light" panose="020B0502040204020203" pitchFamily="34" charset="0"/>
                          <a:cs typeface="Segoe UI Light" panose="020B0502040204020203" pitchFamily="34" charset="0"/>
                        </a:rPr>
                        <a:t>SEARCH(“5",</a:t>
                      </a:r>
                      <a:r>
                        <a:rPr lang="en-US" sz="1500" dirty="0">
                          <a:latin typeface="Segoe UI Light" panose="020B0502040204020203" pitchFamily="34" charset="0"/>
                          <a:cs typeface="Segoe UI Light" panose="020B0502040204020203" pitchFamily="34" charset="0"/>
                        </a:rPr>
                        <a:t> [MyColumn]</a:t>
                      </a:r>
                      <a:r>
                        <a:rPr lang="en-US" sz="1500" kern="1200" dirty="0">
                          <a:effectLst/>
                          <a:latin typeface="Segoe UI Light" panose="020B0502040204020203" pitchFamily="34" charset="0"/>
                          <a:cs typeface="Segoe UI Light" panose="020B0502040204020203" pitchFamily="34" charset="0"/>
                        </a:rPr>
                        <a:t>)</a:t>
                      </a:r>
                      <a:r>
                        <a:rPr lang="en-US" sz="1500" dirty="0">
                          <a:solidFill>
                            <a:srgbClr val="FF0000"/>
                          </a:solidFill>
                          <a:latin typeface="Segoe UI Light" panose="020B0502040204020203" pitchFamily="34" charset="0"/>
                          <a:cs typeface="Segoe UI Light" panose="020B0502040204020203" pitchFamily="34" charset="0"/>
                        </a:rPr>
                        <a:t> </a:t>
                      </a:r>
                      <a:endParaRPr lang="en-US" sz="1500" kern="1200" dirty="0">
                        <a:solidFill>
                          <a:schemeClr val="tx1"/>
                        </a:solidFill>
                        <a:effectLst/>
                        <a:latin typeface="Segoe UI Light" panose="020B0502040204020203" pitchFamily="34" charset="0"/>
                        <a:ea typeface="+mn-ea"/>
                        <a:cs typeface="Segoe UI Light" panose="020B0502040204020203" pitchFamily="34" charset="0"/>
                      </a:endParaRPr>
                    </a:p>
                  </a:txBody>
                  <a:tcPr/>
                </a:tc>
                <a:tc>
                  <a:txBody>
                    <a:bodyPr/>
                    <a:lstStyle/>
                    <a:p>
                      <a:r>
                        <a:rPr lang="en-US" sz="1500" dirty="0">
                          <a:latin typeface="Segoe UI Light" panose="020B0502040204020203" pitchFamily="34" charset="0"/>
                          <a:cs typeface="Segoe UI Light" panose="020B0502040204020203" pitchFamily="34" charset="0"/>
                        </a:rPr>
                        <a:t>7 (Excel -&gt; 8)</a:t>
                      </a:r>
                    </a:p>
                  </a:txBody>
                  <a:tcPr/>
                </a:tc>
                <a:extLst>
                  <a:ext uri="{0D108BD9-81ED-4DB2-BD59-A6C34878D82A}">
                    <a16:rowId xmlns:a16="http://schemas.microsoft.com/office/drawing/2014/main" val="2161189522"/>
                  </a:ext>
                </a:extLst>
              </a:tr>
            </a:tbl>
          </a:graphicData>
        </a:graphic>
      </p:graphicFrame>
      <p:pic>
        <p:nvPicPr>
          <p:cNvPr id="3" name="Picture 2">
            <a:extLst>
              <a:ext uri="{FF2B5EF4-FFF2-40B4-BE49-F238E27FC236}">
                <a16:creationId xmlns:a16="http://schemas.microsoft.com/office/drawing/2014/main" id="{F07C4A14-1932-4D7F-BA94-E14A7ABD9A91}"/>
              </a:ext>
            </a:extLst>
          </p:cNvPr>
          <p:cNvPicPr>
            <a:picLocks noChangeAspect="1"/>
          </p:cNvPicPr>
          <p:nvPr/>
        </p:nvPicPr>
        <p:blipFill>
          <a:blip r:embed="rId3"/>
          <a:stretch>
            <a:fillRect/>
          </a:stretch>
        </p:blipFill>
        <p:spPr>
          <a:xfrm>
            <a:off x="322644" y="1855146"/>
            <a:ext cx="11346972" cy="424791"/>
          </a:xfrm>
          <a:prstGeom prst="rect">
            <a:avLst/>
          </a:prstGeom>
          <a:ln w="3175">
            <a:solidFill>
              <a:schemeClr val="tx1"/>
            </a:solidFill>
          </a:ln>
        </p:spPr>
      </p:pic>
      <p:sp>
        <p:nvSpPr>
          <p:cNvPr id="8" name="Rectangle 7">
            <a:extLst>
              <a:ext uri="{FF2B5EF4-FFF2-40B4-BE49-F238E27FC236}">
                <a16:creationId xmlns:a16="http://schemas.microsoft.com/office/drawing/2014/main" id="{03EB7E98-6AF7-40BA-B309-F7F2ADD38D3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3449511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Text Functions</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pic>
        <p:nvPicPr>
          <p:cNvPr id="6" name="Picture 5">
            <a:extLst>
              <a:ext uri="{FF2B5EF4-FFF2-40B4-BE49-F238E27FC236}">
                <a16:creationId xmlns:a16="http://schemas.microsoft.com/office/drawing/2014/main" id="{3CCE1A1A-9F8A-4563-8953-170E44F96463}"/>
              </a:ext>
            </a:extLst>
          </p:cNvPr>
          <p:cNvPicPr>
            <a:picLocks noChangeAspect="1"/>
          </p:cNvPicPr>
          <p:nvPr/>
        </p:nvPicPr>
        <p:blipFill>
          <a:blip r:embed="rId3"/>
          <a:stretch>
            <a:fillRect/>
          </a:stretch>
        </p:blipFill>
        <p:spPr>
          <a:xfrm>
            <a:off x="345828" y="2183934"/>
            <a:ext cx="11346972" cy="424791"/>
          </a:xfrm>
          <a:prstGeom prst="rect">
            <a:avLst/>
          </a:prstGeom>
          <a:ln w="3175">
            <a:solidFill>
              <a:schemeClr val="tx1"/>
            </a:solidFill>
          </a:ln>
        </p:spPr>
      </p:pic>
      <p:sp>
        <p:nvSpPr>
          <p:cNvPr id="8" name="Bent Arrow 2">
            <a:extLst>
              <a:ext uri="{FF2B5EF4-FFF2-40B4-BE49-F238E27FC236}">
                <a16:creationId xmlns:a16="http://schemas.microsoft.com/office/drawing/2014/main" id="{9A0E60CF-F8A9-455B-B186-F0ADE99EE4C4}"/>
              </a:ext>
            </a:extLst>
          </p:cNvPr>
          <p:cNvSpPr/>
          <p:nvPr/>
        </p:nvSpPr>
        <p:spPr bwMode="auto">
          <a:xfrm rot="10800000" flipH="1">
            <a:off x="546747" y="2608725"/>
            <a:ext cx="2032928" cy="899833"/>
          </a:xfrm>
          <a:prstGeom prst="bentArrow">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4">
            <a:extLst>
              <a:ext uri="{FF2B5EF4-FFF2-40B4-BE49-F238E27FC236}">
                <a16:creationId xmlns:a16="http://schemas.microsoft.com/office/drawing/2014/main" id="{66AB9EB5-5786-4C0A-8C75-A7D5D570FFBD}"/>
              </a:ext>
            </a:extLst>
          </p:cNvPr>
          <p:cNvGrpSpPr>
            <a:grpSpLocks noChangeAspect="1"/>
          </p:cNvGrpSpPr>
          <p:nvPr/>
        </p:nvGrpSpPr>
        <p:grpSpPr bwMode="auto">
          <a:xfrm>
            <a:off x="857250" y="3262335"/>
            <a:ext cx="10477500" cy="2862263"/>
            <a:chOff x="540" y="1298"/>
            <a:chExt cx="6600" cy="1803"/>
          </a:xfrm>
        </p:grpSpPr>
        <p:sp>
          <p:nvSpPr>
            <p:cNvPr id="11" name="AutoShape 3">
              <a:extLst>
                <a:ext uri="{FF2B5EF4-FFF2-40B4-BE49-F238E27FC236}">
                  <a16:creationId xmlns:a16="http://schemas.microsoft.com/office/drawing/2014/main" id="{88E30C61-241B-4BB9-A3D6-F208063E4E83}"/>
                </a:ext>
              </a:extLst>
            </p:cNvPr>
            <p:cNvSpPr>
              <a:spLocks noChangeAspect="1" noChangeArrowheads="1" noTextEdit="1"/>
            </p:cNvSpPr>
            <p:nvPr/>
          </p:nvSpPr>
          <p:spPr bwMode="auto">
            <a:xfrm>
              <a:off x="540" y="1298"/>
              <a:ext cx="660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a:extLst>
                <a:ext uri="{FF2B5EF4-FFF2-40B4-BE49-F238E27FC236}">
                  <a16:creationId xmlns:a16="http://schemas.microsoft.com/office/drawing/2014/main" id="{3B03F36E-DBD8-4631-8694-16422C74EEE8}"/>
                </a:ext>
              </a:extLst>
            </p:cNvPr>
            <p:cNvSpPr>
              <a:spLocks noChangeArrowheads="1"/>
            </p:cNvSpPr>
            <p:nvPr/>
          </p:nvSpPr>
          <p:spPr bwMode="auto">
            <a:xfrm>
              <a:off x="751" y="1880"/>
              <a:ext cx="1332" cy="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6">
              <a:extLst>
                <a:ext uri="{FF2B5EF4-FFF2-40B4-BE49-F238E27FC236}">
                  <a16:creationId xmlns:a16="http://schemas.microsoft.com/office/drawing/2014/main" id="{3DA1961A-3932-4920-96DD-B106B848C540}"/>
                </a:ext>
              </a:extLst>
            </p:cNvPr>
            <p:cNvSpPr>
              <a:spLocks noChangeArrowheads="1"/>
            </p:cNvSpPr>
            <p:nvPr/>
          </p:nvSpPr>
          <p:spPr bwMode="auto">
            <a:xfrm>
              <a:off x="2323" y="1880"/>
              <a:ext cx="2142"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7">
              <a:extLst>
                <a:ext uri="{FF2B5EF4-FFF2-40B4-BE49-F238E27FC236}">
                  <a16:creationId xmlns:a16="http://schemas.microsoft.com/office/drawing/2014/main" id="{3B78B9B3-135B-4A68-9D11-1B407E5F7011}"/>
                </a:ext>
              </a:extLst>
            </p:cNvPr>
            <p:cNvSpPr>
              <a:spLocks noChangeArrowheads="1"/>
            </p:cNvSpPr>
            <p:nvPr/>
          </p:nvSpPr>
          <p:spPr bwMode="auto">
            <a:xfrm>
              <a:off x="4743" y="1880"/>
              <a:ext cx="2153"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ECBA5944-93CD-45D2-A9FE-5805DC7A5C02}"/>
                </a:ext>
              </a:extLst>
            </p:cNvPr>
            <p:cNvSpPr>
              <a:spLocks noChangeArrowheads="1"/>
            </p:cNvSpPr>
            <p:nvPr/>
          </p:nvSpPr>
          <p:spPr bwMode="auto">
            <a:xfrm>
              <a:off x="3320" y="1490"/>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9">
              <a:extLst>
                <a:ext uri="{FF2B5EF4-FFF2-40B4-BE49-F238E27FC236}">
                  <a16:creationId xmlns:a16="http://schemas.microsoft.com/office/drawing/2014/main" id="{975AD82F-A087-4C5C-BFFC-DCF20C467864}"/>
                </a:ext>
              </a:extLst>
            </p:cNvPr>
            <p:cNvSpPr>
              <a:spLocks noChangeArrowheads="1"/>
            </p:cNvSpPr>
            <p:nvPr/>
          </p:nvSpPr>
          <p:spPr bwMode="auto">
            <a:xfrm>
              <a:off x="5678" y="1490"/>
              <a:ext cx="3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Excel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0">
              <a:extLst>
                <a:ext uri="{FF2B5EF4-FFF2-40B4-BE49-F238E27FC236}">
                  <a16:creationId xmlns:a16="http://schemas.microsoft.com/office/drawing/2014/main" id="{A9480D6A-F4D0-4D36-BDC6-A472F6DF1AB5}"/>
                </a:ext>
              </a:extLst>
            </p:cNvPr>
            <p:cNvSpPr>
              <a:spLocks noChangeArrowheads="1"/>
            </p:cNvSpPr>
            <p:nvPr/>
          </p:nvSpPr>
          <p:spPr bwMode="auto">
            <a:xfrm>
              <a:off x="1125" y="1668"/>
              <a:ext cx="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Position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71A2B69F-5652-49DA-96F4-5DAEBB365A2D}"/>
                </a:ext>
              </a:extLst>
            </p:cNvPr>
            <p:cNvSpPr>
              <a:spLocks noChangeArrowheads="1"/>
            </p:cNvSpPr>
            <p:nvPr/>
          </p:nvSpPr>
          <p:spPr bwMode="auto">
            <a:xfrm>
              <a:off x="2347" y="1688"/>
              <a:ext cx="186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Calibri" panose="020F0502020204030204" pitchFamily="34" charset="0"/>
                </a:rPr>
                <a:t>0    1    2   3   4   5    6   7   8   9   10</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19" name="Rectangle 12">
              <a:extLst>
                <a:ext uri="{FF2B5EF4-FFF2-40B4-BE49-F238E27FC236}">
                  <a16:creationId xmlns:a16="http://schemas.microsoft.com/office/drawing/2014/main" id="{BC21EBB1-219F-45B5-B876-EA54D7DB7173}"/>
                </a:ext>
              </a:extLst>
            </p:cNvPr>
            <p:cNvSpPr>
              <a:spLocks noChangeArrowheads="1"/>
            </p:cNvSpPr>
            <p:nvPr/>
          </p:nvSpPr>
          <p:spPr bwMode="auto">
            <a:xfrm>
              <a:off x="4767" y="1688"/>
              <a:ext cx="193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Calibri" panose="020F0502020204030204" pitchFamily="34" charset="0"/>
                </a:rPr>
                <a:t>1    2   3    4   5   6    7   8   9   10   11</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20" name="Rectangle 13">
              <a:extLst>
                <a:ext uri="{FF2B5EF4-FFF2-40B4-BE49-F238E27FC236}">
                  <a16:creationId xmlns:a16="http://schemas.microsoft.com/office/drawing/2014/main" id="{E2197B95-210B-44A6-9F94-AED10549F12B}"/>
                </a:ext>
              </a:extLst>
            </p:cNvPr>
            <p:cNvSpPr>
              <a:spLocks noChangeArrowheads="1"/>
            </p:cNvSpPr>
            <p:nvPr/>
          </p:nvSpPr>
          <p:spPr bwMode="auto">
            <a:xfrm>
              <a:off x="1058" y="1885"/>
              <a:ext cx="7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FFFF"/>
                  </a:solidFill>
                  <a:effectLst/>
                  <a:latin typeface="Segoe UI Light" panose="020B0502040204020203" pitchFamily="34" charset="0"/>
                </a:rPr>
                <a:t>My Column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4">
              <a:extLst>
                <a:ext uri="{FF2B5EF4-FFF2-40B4-BE49-F238E27FC236}">
                  <a16:creationId xmlns:a16="http://schemas.microsoft.com/office/drawing/2014/main" id="{02B37EA9-19AB-4365-9ACA-AF19BA31F944}"/>
                </a:ext>
              </a:extLst>
            </p:cNvPr>
            <p:cNvSpPr>
              <a:spLocks noChangeArrowheads="1"/>
            </p:cNvSpPr>
            <p:nvPr/>
          </p:nvSpPr>
          <p:spPr bwMode="auto">
            <a:xfrm>
              <a:off x="2347" y="1885"/>
              <a:ext cx="20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5">
              <a:extLst>
                <a:ext uri="{FF2B5EF4-FFF2-40B4-BE49-F238E27FC236}">
                  <a16:creationId xmlns:a16="http://schemas.microsoft.com/office/drawing/2014/main" id="{4434E030-DD88-43BD-87A4-F8BC7436A538}"/>
                </a:ext>
              </a:extLst>
            </p:cNvPr>
            <p:cNvSpPr>
              <a:spLocks noChangeArrowheads="1"/>
            </p:cNvSpPr>
            <p:nvPr/>
          </p:nvSpPr>
          <p:spPr bwMode="auto">
            <a:xfrm>
              <a:off x="4767" y="1885"/>
              <a:ext cx="21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6">
              <a:extLst>
                <a:ext uri="{FF2B5EF4-FFF2-40B4-BE49-F238E27FC236}">
                  <a16:creationId xmlns:a16="http://schemas.microsoft.com/office/drawing/2014/main" id="{5978305F-BCF5-4BCD-9097-CB9C0B07338E}"/>
                </a:ext>
              </a:extLst>
            </p:cNvPr>
            <p:cNvSpPr>
              <a:spLocks noChangeArrowheads="1"/>
            </p:cNvSpPr>
            <p:nvPr/>
          </p:nvSpPr>
          <p:spPr bwMode="auto">
            <a:xfrm>
              <a:off x="1015" y="2284"/>
              <a:ext cx="9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"ABC"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7">
              <a:extLst>
                <a:ext uri="{FF2B5EF4-FFF2-40B4-BE49-F238E27FC236}">
                  <a16:creationId xmlns:a16="http://schemas.microsoft.com/office/drawing/2014/main" id="{BC8D3A5D-2791-4E75-BA54-FB4C77D492FA}"/>
                </a:ext>
              </a:extLst>
            </p:cNvPr>
            <p:cNvSpPr>
              <a:spLocks noChangeArrowheads="1"/>
            </p:cNvSpPr>
            <p:nvPr/>
          </p:nvSpPr>
          <p:spPr bwMode="auto">
            <a:xfrm>
              <a:off x="2620" y="2284"/>
              <a:ext cx="16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Text.Start([MyColumn],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8">
              <a:extLst>
                <a:ext uri="{FF2B5EF4-FFF2-40B4-BE49-F238E27FC236}">
                  <a16:creationId xmlns:a16="http://schemas.microsoft.com/office/drawing/2014/main" id="{510560B6-8BFE-41FA-81FC-42C0429EE402}"/>
                </a:ext>
              </a:extLst>
            </p:cNvPr>
            <p:cNvSpPr>
              <a:spLocks noChangeArrowheads="1"/>
            </p:cNvSpPr>
            <p:nvPr/>
          </p:nvSpPr>
          <p:spPr bwMode="auto">
            <a:xfrm>
              <a:off x="5189" y="2284"/>
              <a:ext cx="1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LEFT([MyColumn],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9">
              <a:extLst>
                <a:ext uri="{FF2B5EF4-FFF2-40B4-BE49-F238E27FC236}">
                  <a16:creationId xmlns:a16="http://schemas.microsoft.com/office/drawing/2014/main" id="{0050F524-F71E-4489-BEFC-8CD449C6B870}"/>
                </a:ext>
              </a:extLst>
            </p:cNvPr>
            <p:cNvSpPr>
              <a:spLocks noChangeArrowheads="1"/>
            </p:cNvSpPr>
            <p:nvPr/>
          </p:nvSpPr>
          <p:spPr bwMode="auto">
            <a:xfrm>
              <a:off x="1029" y="2495"/>
              <a:ext cx="8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"234"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0">
              <a:extLst>
                <a:ext uri="{FF2B5EF4-FFF2-40B4-BE49-F238E27FC236}">
                  <a16:creationId xmlns:a16="http://schemas.microsoft.com/office/drawing/2014/main" id="{F986E47A-5F07-423F-8142-1BDD8F860B1E}"/>
                </a:ext>
              </a:extLst>
            </p:cNvPr>
            <p:cNvSpPr>
              <a:spLocks noChangeArrowheads="1"/>
            </p:cNvSpPr>
            <p:nvPr/>
          </p:nvSpPr>
          <p:spPr bwMode="auto">
            <a:xfrm>
              <a:off x="2496" y="2495"/>
              <a:ext cx="16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Text.Range([MyColumn],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1">
              <a:extLst>
                <a:ext uri="{FF2B5EF4-FFF2-40B4-BE49-F238E27FC236}">
                  <a16:creationId xmlns:a16="http://schemas.microsoft.com/office/drawing/2014/main" id="{27C50B75-0328-4E7D-AFAB-B9CFD09E36D6}"/>
                </a:ext>
              </a:extLst>
            </p:cNvPr>
            <p:cNvSpPr>
              <a:spLocks noChangeArrowheads="1"/>
            </p:cNvSpPr>
            <p:nvPr/>
          </p:nvSpPr>
          <p:spPr bwMode="auto">
            <a:xfrm>
              <a:off x="4025" y="2495"/>
              <a:ext cx="7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Segoe UI" panose="020B0502040204020203" pitchFamily="34" charset="0"/>
                </a:rPr>
                <a:t>4</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29" name="Rectangle 22">
              <a:extLst>
                <a:ext uri="{FF2B5EF4-FFF2-40B4-BE49-F238E27FC236}">
                  <a16:creationId xmlns:a16="http://schemas.microsoft.com/office/drawing/2014/main" id="{00A57F14-5B21-4F03-8A46-B7E7C4E01253}"/>
                </a:ext>
              </a:extLst>
            </p:cNvPr>
            <p:cNvSpPr>
              <a:spLocks noChangeArrowheads="1"/>
            </p:cNvSpPr>
            <p:nvPr/>
          </p:nvSpPr>
          <p:spPr bwMode="auto">
            <a:xfrm>
              <a:off x="41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3">
              <a:extLst>
                <a:ext uri="{FF2B5EF4-FFF2-40B4-BE49-F238E27FC236}">
                  <a16:creationId xmlns:a16="http://schemas.microsoft.com/office/drawing/2014/main" id="{3B4C2993-63E9-446F-9BD9-D6C3281F01D9}"/>
                </a:ext>
              </a:extLst>
            </p:cNvPr>
            <p:cNvSpPr>
              <a:spLocks noChangeArrowheads="1"/>
            </p:cNvSpPr>
            <p:nvPr/>
          </p:nvSpPr>
          <p:spPr bwMode="auto">
            <a:xfrm>
              <a:off x="5146" y="2495"/>
              <a:ext cx="1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MID([MyColumn,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63B5131D-7ED7-4AD6-8C74-34A58956273D}"/>
                </a:ext>
              </a:extLst>
            </p:cNvPr>
            <p:cNvSpPr>
              <a:spLocks noChangeArrowheads="1"/>
            </p:cNvSpPr>
            <p:nvPr/>
          </p:nvSpPr>
          <p:spPr bwMode="auto">
            <a:xfrm>
              <a:off x="6225" y="2495"/>
              <a:ext cx="7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rgbClr val="505050"/>
                  </a:solidFill>
                  <a:effectLst/>
                  <a:latin typeface="Segoe UI" panose="020B0502040204020203" pitchFamily="34" charset="0"/>
                </a:rPr>
                <a:t>5</a:t>
              </a:r>
              <a:endParaRPr kumimoji="0" lang="en-US" altLang="en-US" sz="1800" b="0" i="0" u="none" strike="noStrike" cap="none" normalizeH="0" baseline="0" dirty="0">
                <a:ln>
                  <a:noFill/>
                </a:ln>
                <a:solidFill>
                  <a:srgbClr val="505050"/>
                </a:solidFill>
                <a:effectLst/>
                <a:latin typeface="Arial" panose="020B0604020202020204" pitchFamily="34" charset="0"/>
              </a:endParaRPr>
            </a:p>
          </p:txBody>
        </p:sp>
        <p:sp>
          <p:nvSpPr>
            <p:cNvPr id="32" name="Rectangle 25">
              <a:extLst>
                <a:ext uri="{FF2B5EF4-FFF2-40B4-BE49-F238E27FC236}">
                  <a16:creationId xmlns:a16="http://schemas.microsoft.com/office/drawing/2014/main" id="{4FF4F9C5-F2F4-440C-B038-A49C9E9693EB}"/>
                </a:ext>
              </a:extLst>
            </p:cNvPr>
            <p:cNvSpPr>
              <a:spLocks noChangeArrowheads="1"/>
            </p:cNvSpPr>
            <p:nvPr/>
          </p:nvSpPr>
          <p:spPr bwMode="auto">
            <a:xfrm>
              <a:off x="63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6">
              <a:extLst>
                <a:ext uri="{FF2B5EF4-FFF2-40B4-BE49-F238E27FC236}">
                  <a16:creationId xmlns:a16="http://schemas.microsoft.com/office/drawing/2014/main" id="{6206B03F-BA4E-4E8E-966B-3109404CDE32}"/>
                </a:ext>
              </a:extLst>
            </p:cNvPr>
            <p:cNvSpPr>
              <a:spLocks noChangeArrowheads="1"/>
            </p:cNvSpPr>
            <p:nvPr/>
          </p:nvSpPr>
          <p:spPr bwMode="auto">
            <a:xfrm>
              <a:off x="832" y="2707"/>
              <a:ext cx="1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Find position of "5"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37FDDB97-F3D2-4609-BEE4-0F4800A618E3}"/>
                </a:ext>
              </a:extLst>
            </p:cNvPr>
            <p:cNvSpPr>
              <a:spLocks noChangeArrowheads="1"/>
            </p:cNvSpPr>
            <p:nvPr/>
          </p:nvSpPr>
          <p:spPr bwMode="auto">
            <a:xfrm>
              <a:off x="2404" y="2707"/>
              <a:ext cx="20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PositionOf([MyColumn], "5")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27CC67C7-A724-47B4-B3D9-88D5CFDF9518}"/>
                </a:ext>
              </a:extLst>
            </p:cNvPr>
            <p:cNvSpPr>
              <a:spLocks noChangeArrowheads="1"/>
            </p:cNvSpPr>
            <p:nvPr/>
          </p:nvSpPr>
          <p:spPr bwMode="auto">
            <a:xfrm>
              <a:off x="4303"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32AAC7F8-705F-4F60-84A3-117B6E89885E}"/>
                </a:ext>
              </a:extLst>
            </p:cNvPr>
            <p:cNvSpPr>
              <a:spLocks noChangeArrowheads="1"/>
            </p:cNvSpPr>
            <p:nvPr/>
          </p:nvSpPr>
          <p:spPr bwMode="auto">
            <a:xfrm>
              <a:off x="4897" y="2707"/>
              <a:ext cx="1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SEARCH("5", [MyColumn])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A3BFC882-BE4F-45BB-A5DB-A3EB06413032}"/>
                </a:ext>
              </a:extLst>
            </p:cNvPr>
            <p:cNvSpPr>
              <a:spLocks noChangeArrowheads="1"/>
            </p:cNvSpPr>
            <p:nvPr/>
          </p:nvSpPr>
          <p:spPr bwMode="auto">
            <a:xfrm>
              <a:off x="6661"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467B34CE-F39B-49FF-B394-5F087C9CE5BA}"/>
                </a:ext>
              </a:extLst>
            </p:cNvPr>
            <p:cNvSpPr>
              <a:spLocks noChangeArrowheads="1"/>
            </p:cNvSpPr>
            <p:nvPr/>
          </p:nvSpPr>
          <p:spPr bwMode="auto">
            <a:xfrm>
              <a:off x="2328" y="1875"/>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2">
              <a:extLst>
                <a:ext uri="{FF2B5EF4-FFF2-40B4-BE49-F238E27FC236}">
                  <a16:creationId xmlns:a16="http://schemas.microsoft.com/office/drawing/2014/main" id="{E2E7DD13-378B-4763-B1E3-E2FDBCC42CB8}"/>
                </a:ext>
              </a:extLst>
            </p:cNvPr>
            <p:cNvSpPr>
              <a:spLocks noChangeArrowheads="1"/>
            </p:cNvSpPr>
            <p:nvPr/>
          </p:nvSpPr>
          <p:spPr bwMode="auto">
            <a:xfrm>
              <a:off x="2328" y="2091"/>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
              <a:extLst>
                <a:ext uri="{FF2B5EF4-FFF2-40B4-BE49-F238E27FC236}">
                  <a16:creationId xmlns:a16="http://schemas.microsoft.com/office/drawing/2014/main" id="{AE8D863B-8AEC-4DB4-8757-5B91853E36B4}"/>
                </a:ext>
              </a:extLst>
            </p:cNvPr>
            <p:cNvSpPr>
              <a:spLocks noChangeArrowheads="1"/>
            </p:cNvSpPr>
            <p:nvPr/>
          </p:nvSpPr>
          <p:spPr bwMode="auto">
            <a:xfrm>
              <a:off x="2318" y="1875"/>
              <a:ext cx="10"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4">
              <a:extLst>
                <a:ext uri="{FF2B5EF4-FFF2-40B4-BE49-F238E27FC236}">
                  <a16:creationId xmlns:a16="http://schemas.microsoft.com/office/drawing/2014/main" id="{34C23933-8C44-4B6B-9DAB-A63BA499F67E}"/>
                </a:ext>
              </a:extLst>
            </p:cNvPr>
            <p:cNvSpPr>
              <a:spLocks noChangeArrowheads="1"/>
            </p:cNvSpPr>
            <p:nvPr/>
          </p:nvSpPr>
          <p:spPr bwMode="auto">
            <a:xfrm>
              <a:off x="4456" y="1885"/>
              <a:ext cx="9"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5">
              <a:extLst>
                <a:ext uri="{FF2B5EF4-FFF2-40B4-BE49-F238E27FC236}">
                  <a16:creationId xmlns:a16="http://schemas.microsoft.com/office/drawing/2014/main" id="{BBCD5B3F-E6D2-48B3-85D0-A66B0C39BA9C}"/>
                </a:ext>
              </a:extLst>
            </p:cNvPr>
            <p:cNvSpPr>
              <a:spLocks noChangeArrowheads="1"/>
            </p:cNvSpPr>
            <p:nvPr/>
          </p:nvSpPr>
          <p:spPr bwMode="auto">
            <a:xfrm>
              <a:off x="4739" y="1875"/>
              <a:ext cx="9"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6">
              <a:extLst>
                <a:ext uri="{FF2B5EF4-FFF2-40B4-BE49-F238E27FC236}">
                  <a16:creationId xmlns:a16="http://schemas.microsoft.com/office/drawing/2014/main" id="{AB9F88B4-4E6A-4712-939C-2E32BDB388AD}"/>
                </a:ext>
              </a:extLst>
            </p:cNvPr>
            <p:cNvSpPr>
              <a:spLocks noChangeArrowheads="1"/>
            </p:cNvSpPr>
            <p:nvPr/>
          </p:nvSpPr>
          <p:spPr bwMode="auto">
            <a:xfrm>
              <a:off x="6886" y="1885"/>
              <a:ext cx="10"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7">
              <a:extLst>
                <a:ext uri="{FF2B5EF4-FFF2-40B4-BE49-F238E27FC236}">
                  <a16:creationId xmlns:a16="http://schemas.microsoft.com/office/drawing/2014/main" id="{C28FC291-ED7B-4F5F-A4A9-FCE46DF44E95}"/>
                </a:ext>
              </a:extLst>
            </p:cNvPr>
            <p:cNvSpPr>
              <a:spLocks noChangeArrowheads="1"/>
            </p:cNvSpPr>
            <p:nvPr/>
          </p:nvSpPr>
          <p:spPr bwMode="auto">
            <a:xfrm>
              <a:off x="4748" y="1875"/>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8">
              <a:extLst>
                <a:ext uri="{FF2B5EF4-FFF2-40B4-BE49-F238E27FC236}">
                  <a16:creationId xmlns:a16="http://schemas.microsoft.com/office/drawing/2014/main" id="{FF7080A1-4380-4FF8-A504-46A81FC21652}"/>
                </a:ext>
              </a:extLst>
            </p:cNvPr>
            <p:cNvSpPr>
              <a:spLocks noChangeArrowheads="1"/>
            </p:cNvSpPr>
            <p:nvPr/>
          </p:nvSpPr>
          <p:spPr bwMode="auto">
            <a:xfrm>
              <a:off x="4748" y="2091"/>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Rectangle 45">
            <a:extLst>
              <a:ext uri="{FF2B5EF4-FFF2-40B4-BE49-F238E27FC236}">
                <a16:creationId xmlns:a16="http://schemas.microsoft.com/office/drawing/2014/main" id="{0870B123-AD91-4DDE-A99D-2341224F49B6}"/>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0048063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704615" y="424422"/>
            <a:ext cx="10339200" cy="708336"/>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i</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f….then….else</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Subtitle 4">
            <a:extLst>
              <a:ext uri="{FF2B5EF4-FFF2-40B4-BE49-F238E27FC236}">
                <a16:creationId xmlns:a16="http://schemas.microsoft.com/office/drawing/2014/main" id="{3AD25680-7D79-4822-933A-9611236D6782}"/>
              </a:ext>
            </a:extLst>
          </p:cNvPr>
          <p:cNvSpPr txBox="1">
            <a:spLocks/>
          </p:cNvSpPr>
          <p:nvPr/>
        </p:nvSpPr>
        <p:spPr>
          <a:xfrm>
            <a:off x="470912" y="1464209"/>
            <a:ext cx="5844540" cy="4472583"/>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1800" b="1" dirty="0">
                <a:latin typeface="Segoe UI Light" panose="020B0502040204020203" pitchFamily="34" charset="0"/>
                <a:cs typeface="Segoe UI Light" panose="020B0502040204020203" pitchFamily="34" charset="0"/>
              </a:rPr>
              <a:t>Basic Syntax:</a:t>
            </a:r>
            <a:br>
              <a:rPr lang="en-US" sz="1800" dirty="0">
                <a:latin typeface="Segoe UI Light" panose="020B0502040204020203" pitchFamily="34" charset="0"/>
                <a:cs typeface="Segoe UI Light" panose="020B0502040204020203" pitchFamily="34" charset="0"/>
              </a:rPr>
            </a:br>
            <a:r>
              <a:rPr lang="en-US" sz="1800" b="1" dirty="0">
                <a:solidFill>
                  <a:srgbClr val="505050"/>
                </a:solidFill>
                <a:latin typeface="Segoe UI Light" panose="020B0502040204020203" pitchFamily="34" charset="0"/>
                <a:cs typeface="Segoe UI Light" panose="020B0502040204020203" pitchFamily="34" charset="0"/>
              </a:rPr>
              <a:t>if</a:t>
            </a:r>
            <a:r>
              <a:rPr lang="en-US" sz="1800" dirty="0">
                <a:latin typeface="Segoe UI Light" panose="020B0502040204020203" pitchFamily="34" charset="0"/>
                <a:cs typeface="Segoe UI Light" panose="020B0502040204020203" pitchFamily="34" charset="0"/>
              </a:rPr>
              <a:t> &lt;test if true&gt; </a:t>
            </a:r>
            <a:r>
              <a:rPr lang="en-US" sz="1800" b="1" dirty="0">
                <a:solidFill>
                  <a:srgbClr val="505050"/>
                </a:solidFill>
                <a:latin typeface="Segoe UI Light" panose="020B0502040204020203" pitchFamily="34" charset="0"/>
                <a:cs typeface="Segoe UI Light" panose="020B0502040204020203" pitchFamily="34" charset="0"/>
              </a:rPr>
              <a:t>then</a:t>
            </a:r>
            <a:r>
              <a:rPr lang="en-US" sz="1800" dirty="0">
                <a:latin typeface="Segoe UI Light" panose="020B0502040204020203" pitchFamily="34" charset="0"/>
                <a:cs typeface="Segoe UI Light" panose="020B0502040204020203" pitchFamily="34" charset="0"/>
              </a:rPr>
              <a:t> &lt;result if true&gt; else &lt;result if false&gt;</a:t>
            </a:r>
          </a:p>
          <a:p>
            <a:pPr marL="228594" indent="-228594">
              <a:spcAft>
                <a:spcPts val="600"/>
              </a:spcAft>
            </a:pPr>
            <a:r>
              <a:rPr lang="en-US" sz="1800" dirty="0">
                <a:latin typeface="Segoe UI Light" panose="020B0502040204020203" pitchFamily="34" charset="0"/>
                <a:cs typeface="Segoe UI Light" panose="020B0502040204020203" pitchFamily="34" charset="0"/>
              </a:rPr>
              <a:t>if’s can be chained or nested</a:t>
            </a:r>
          </a:p>
          <a:p>
            <a:pPr marL="228594" indent="-228594">
              <a:spcAft>
                <a:spcPts val="600"/>
              </a:spcAft>
            </a:pPr>
            <a:r>
              <a:rPr lang="en-US" sz="1800" dirty="0">
                <a:latin typeface="Segoe UI Light" panose="020B0502040204020203" pitchFamily="34" charset="0"/>
                <a:cs typeface="Segoe UI Light" panose="020B0502040204020203" pitchFamily="34" charset="0"/>
              </a:rPr>
              <a:t>No parentheses () are </a:t>
            </a:r>
            <a:r>
              <a:rPr lang="en-US" sz="1800" i="1" dirty="0">
                <a:latin typeface="Segoe UI Light" panose="020B0502040204020203" pitchFamily="34" charset="0"/>
                <a:cs typeface="Segoe UI Light" panose="020B0502040204020203" pitchFamily="34" charset="0"/>
              </a:rPr>
              <a:t>required, except</a:t>
            </a:r>
          </a:p>
          <a:p>
            <a:pPr marL="228594" indent="-228594">
              <a:spcAft>
                <a:spcPts val="600"/>
              </a:spcAft>
            </a:pPr>
            <a:r>
              <a:rPr lang="en-US" sz="1800" dirty="0">
                <a:latin typeface="Segoe UI Light" panose="020B0502040204020203" pitchFamily="34" charset="0"/>
                <a:cs typeface="Segoe UI Light" panose="020B0502040204020203" pitchFamily="34" charset="0"/>
              </a:rPr>
              <a:t>When if test or results have multiple conditions:</a:t>
            </a:r>
          </a:p>
          <a:p>
            <a:pPr marL="0" indent="0">
              <a:spcBef>
                <a:spcPts val="0"/>
              </a:spcBef>
              <a:buNone/>
            </a:pPr>
            <a:r>
              <a:rPr lang="en-US" sz="1800" dirty="0">
                <a:latin typeface="Segoe UI Light" panose="020B0502040204020203" pitchFamily="34" charset="0"/>
                <a:cs typeface="Segoe UI Light" panose="020B0502040204020203" pitchFamily="34" charset="0"/>
              </a:rPr>
              <a:t>        (condition 1 and condition 2)</a:t>
            </a:r>
          </a:p>
          <a:p>
            <a:pPr marL="0" indent="0">
              <a:spcBef>
                <a:spcPts val="0"/>
              </a:spcBef>
              <a:buNone/>
            </a:pPr>
            <a:r>
              <a:rPr lang="en-US" sz="1800" dirty="0">
                <a:latin typeface="Segoe UI Light" panose="020B0502040204020203" pitchFamily="34" charset="0"/>
                <a:cs typeface="Segoe UI Light" panose="020B0502040204020203" pitchFamily="34" charset="0"/>
              </a:rPr>
              <a:t>        (condition 1 or condition 2)</a:t>
            </a:r>
          </a:p>
          <a:p>
            <a:pPr marL="0" indent="0">
              <a:spcBef>
                <a:spcPts val="0"/>
              </a:spcBef>
              <a:spcAft>
                <a:spcPts val="600"/>
              </a:spcAft>
              <a:buNone/>
            </a:pPr>
            <a:r>
              <a:rPr lang="en-US" sz="1800" dirty="0">
                <a:latin typeface="Segoe UI Light" panose="020B0502040204020203" pitchFamily="34" charset="0"/>
                <a:cs typeface="Segoe UI Light" panose="020B0502040204020203" pitchFamily="34" charset="0"/>
              </a:rPr>
              <a:t>        (condition 1 or (condition 2 and condition 3))</a:t>
            </a:r>
          </a:p>
          <a:p>
            <a:pPr>
              <a:spcAft>
                <a:spcPts val="600"/>
              </a:spcAft>
            </a:pPr>
            <a:r>
              <a:rPr lang="en-US" sz="1800" dirty="0">
                <a:latin typeface="Segoe UI Light" panose="020B0502040204020203" pitchFamily="34" charset="0"/>
                <a:cs typeface="Segoe UI Light" panose="020B0502040204020203" pitchFamily="34" charset="0"/>
              </a:rPr>
              <a:t>If multiple if’s are used ensure you have the same number of “if”, “then”, “else”</a:t>
            </a:r>
            <a:br>
              <a:rPr lang="en-US" sz="1800" dirty="0">
                <a:latin typeface="Segoe UI Light" panose="020B0502040204020203" pitchFamily="34" charset="0"/>
                <a:cs typeface="Segoe UI Light" panose="020B0502040204020203" pitchFamily="34" charset="0"/>
              </a:rPr>
            </a:br>
            <a:endParaRPr lang="en-US" sz="1800" dirty="0">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8DC8EE4F-DEF2-4F44-8CD1-859F67072ECC}"/>
              </a:ext>
            </a:extLst>
          </p:cNvPr>
          <p:cNvSpPr txBox="1"/>
          <p:nvPr/>
        </p:nvSpPr>
        <p:spPr>
          <a:xfrm>
            <a:off x="6315454" y="2324940"/>
            <a:ext cx="5140149" cy="1169551"/>
          </a:xfrm>
          <a:prstGeom prst="rect">
            <a:avLst/>
          </a:prstGeom>
          <a:solidFill>
            <a:schemeClr val="bg1"/>
          </a:solidFill>
          <a:ln w="12700">
            <a:solidFill>
              <a:schemeClr val="bg2">
                <a:lumMod val="85000"/>
              </a:schemeClr>
            </a:solidFill>
          </a:ln>
        </p:spPr>
        <p:txBody>
          <a:bodyPr wrap="square" rtlCol="0">
            <a:spAutoFit/>
          </a:bodyPr>
          <a:lstStyle/>
          <a:p>
            <a:r>
              <a:rPr lang="en-US" sz="1400" dirty="0">
                <a:solidFill>
                  <a:schemeClr val="accent6"/>
                </a:solidFill>
                <a:cs typeface="Segoe UI Light" panose="020B0502040204020203" pitchFamily="34" charset="0"/>
              </a:rPr>
              <a:t>Chained</a:t>
            </a:r>
            <a:r>
              <a:rPr lang="en-US" sz="1400" dirty="0">
                <a:solidFill>
                  <a:schemeClr val="accent2"/>
                </a:solidFill>
                <a:cs typeface="Segoe UI Light" panose="020B0502040204020203" pitchFamily="34" charset="0"/>
              </a:rPr>
              <a:t> example </a:t>
            </a:r>
            <a:r>
              <a:rPr lang="en-US" sz="1400" dirty="0">
                <a:cs typeface="Segoe UI Light" panose="020B0502040204020203" pitchFamily="34" charset="0"/>
              </a:rPr>
              <a:t>(3 each of if, then &amp; else)</a:t>
            </a:r>
          </a:p>
          <a:p>
            <a:endParaRPr lang="en-US" sz="1400" dirty="0">
              <a:solidFill>
                <a:schemeClr val="accent2"/>
              </a:solidFill>
              <a:cs typeface="Segoe UI Light" panose="020B0502040204020203" pitchFamily="34" charset="0"/>
            </a:endParaRPr>
          </a:p>
          <a:p>
            <a:r>
              <a:rPr lang="en-US" sz="1400" dirty="0">
                <a:solidFill>
                  <a:schemeClr val="accent2"/>
                </a:solidFill>
                <a:cs typeface="Segoe UI Light" panose="020B0502040204020203" pitchFamily="34" charset="0"/>
              </a:rPr>
              <a:t>=</a:t>
            </a:r>
            <a:r>
              <a:rPr lang="en-US" sz="1400" dirty="0">
                <a:solidFill>
                  <a:schemeClr val="accent6"/>
                </a:solidFill>
                <a:cs typeface="Segoe UI Light" panose="020B0502040204020203" pitchFamily="34" charset="0"/>
              </a:rPr>
              <a:t>if</a:t>
            </a:r>
            <a:r>
              <a:rPr lang="en-US" sz="1400" dirty="0">
                <a:solidFill>
                  <a:schemeClr val="accent2"/>
                </a:solidFill>
                <a:cs typeface="Segoe UI Light" panose="020B0502040204020203" pitchFamily="34" charset="0"/>
              </a:rPr>
              <a:t> </a:t>
            </a:r>
            <a:r>
              <a:rPr lang="en-US" sz="1400" dirty="0" err="1">
                <a:solidFill>
                  <a:schemeClr val="accent2"/>
                </a:solidFill>
                <a:cs typeface="Segoe UI Light" panose="020B0502040204020203" pitchFamily="34" charset="0"/>
              </a:rPr>
              <a:t>Text.EndsWith</a:t>
            </a:r>
            <a:r>
              <a:rPr lang="en-US" sz="1400" dirty="0">
                <a:solidFill>
                  <a:schemeClr val="accent2"/>
                </a:solidFill>
                <a:cs typeface="Segoe UI Light" panose="020B0502040204020203" pitchFamily="34" charset="0"/>
              </a:rPr>
              <a:t>([Column2],"Key")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[Column2] </a:t>
            </a:r>
            <a:r>
              <a:rPr lang="en-US" sz="1400" dirty="0">
                <a:solidFill>
                  <a:schemeClr val="accent6"/>
                </a:solidFill>
                <a:cs typeface="Segoe UI Light" panose="020B0502040204020203" pitchFamily="34" charset="0"/>
              </a:rPr>
              <a:t>else</a:t>
            </a:r>
          </a:p>
          <a:p>
            <a:r>
              <a:rPr lang="en-US" sz="1400" dirty="0">
                <a:solidFill>
                  <a:schemeClr val="accent6"/>
                </a:solidFill>
                <a:cs typeface="Segoe UI Light" panose="020B0502040204020203" pitchFamily="34" charset="0"/>
              </a:rPr>
              <a:t>if</a:t>
            </a:r>
            <a:r>
              <a:rPr lang="en-US" sz="1400" dirty="0">
                <a:solidFill>
                  <a:schemeClr val="accent2"/>
                </a:solidFill>
                <a:cs typeface="Segoe UI Light" panose="020B0502040204020203" pitchFamily="34" charset="0"/>
              </a:rPr>
              <a:t> [Column2] = "</a:t>
            </a:r>
            <a:r>
              <a:rPr lang="en-US" sz="1400" dirty="0" err="1">
                <a:solidFill>
                  <a:schemeClr val="accent2"/>
                </a:solidFill>
                <a:cs typeface="Segoe UI Light" panose="020B0502040204020203" pitchFamily="34" charset="0"/>
              </a:rPr>
              <a:t>TotalCost</a:t>
            </a:r>
            <a:r>
              <a:rPr lang="en-US" sz="1400" dirty="0">
                <a:solidFill>
                  <a:schemeClr val="accent2"/>
                </a:solidFill>
                <a:cs typeface="Segoe UI Light" panose="020B0502040204020203" pitchFamily="34" charset="0"/>
              </a:rPr>
              <a:t>"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"Cost $" </a:t>
            </a:r>
            <a:r>
              <a:rPr lang="en-US" sz="1400" dirty="0">
                <a:solidFill>
                  <a:schemeClr val="accent6"/>
                </a:solidFill>
                <a:cs typeface="Segoe UI Light" panose="020B0502040204020203" pitchFamily="34" charset="0"/>
              </a:rPr>
              <a:t>else</a:t>
            </a:r>
          </a:p>
          <a:p>
            <a:r>
              <a:rPr lang="en-US" sz="1400" dirty="0">
                <a:solidFill>
                  <a:schemeClr val="accent6"/>
                </a:solidFill>
                <a:cs typeface="Segoe UI Light" panose="020B0502040204020203" pitchFamily="34" charset="0"/>
              </a:rPr>
              <a:t>if</a:t>
            </a:r>
            <a:r>
              <a:rPr lang="en-US" sz="1400" dirty="0">
                <a:solidFill>
                  <a:schemeClr val="accent2"/>
                </a:solidFill>
                <a:cs typeface="Segoe UI Light" panose="020B0502040204020203" pitchFamily="34" charset="0"/>
              </a:rPr>
              <a:t> [Column2] = "</a:t>
            </a:r>
            <a:r>
              <a:rPr lang="en-US" sz="1400" dirty="0" err="1">
                <a:solidFill>
                  <a:schemeClr val="accent2"/>
                </a:solidFill>
                <a:cs typeface="Segoe UI Light" panose="020B0502040204020203" pitchFamily="34" charset="0"/>
              </a:rPr>
              <a:t>SalesQuantity</a:t>
            </a:r>
            <a:r>
              <a:rPr lang="en-US" sz="1400" dirty="0">
                <a:solidFill>
                  <a:schemeClr val="accent2"/>
                </a:solidFill>
                <a:cs typeface="Segoe UI Light" panose="020B0502040204020203" pitchFamily="34" charset="0"/>
              </a:rPr>
              <a:t>"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"Sales #" </a:t>
            </a:r>
            <a:r>
              <a:rPr lang="en-US" sz="1400" dirty="0">
                <a:solidFill>
                  <a:schemeClr val="accent6"/>
                </a:solidFill>
                <a:cs typeface="Segoe UI Light" panose="020B0502040204020203" pitchFamily="34" charset="0"/>
              </a:rPr>
              <a:t>else</a:t>
            </a:r>
            <a:r>
              <a:rPr lang="en-US" sz="1400" dirty="0">
                <a:solidFill>
                  <a:schemeClr val="accent2"/>
                </a:solidFill>
                <a:cs typeface="Segoe UI Light" panose="020B0502040204020203" pitchFamily="34" charset="0"/>
              </a:rPr>
              <a:t> null</a:t>
            </a:r>
            <a:endParaRPr lang="en-US" sz="2000" dirty="0">
              <a:solidFill>
                <a:schemeClr val="accent2"/>
              </a:solidFill>
              <a:cs typeface="Segoe UI Light" panose="020B0502040204020203" pitchFamily="34" charset="0"/>
            </a:endParaRPr>
          </a:p>
        </p:txBody>
      </p:sp>
      <p:sp>
        <p:nvSpPr>
          <p:cNvPr id="9" name="TextBox 8">
            <a:extLst>
              <a:ext uri="{FF2B5EF4-FFF2-40B4-BE49-F238E27FC236}">
                <a16:creationId xmlns:a16="http://schemas.microsoft.com/office/drawing/2014/main" id="{43A4CAFB-FF4F-4AE3-9B16-B88E15F7A576}"/>
              </a:ext>
            </a:extLst>
          </p:cNvPr>
          <p:cNvSpPr txBox="1"/>
          <p:nvPr/>
        </p:nvSpPr>
        <p:spPr>
          <a:xfrm>
            <a:off x="6315453" y="3691065"/>
            <a:ext cx="5140149" cy="1384995"/>
          </a:xfrm>
          <a:prstGeom prst="rect">
            <a:avLst/>
          </a:prstGeom>
          <a:solidFill>
            <a:schemeClr val="bg1"/>
          </a:solidFill>
          <a:ln w="12700">
            <a:solidFill>
              <a:schemeClr val="bg2">
                <a:lumMod val="85000"/>
              </a:schemeClr>
            </a:solidFill>
          </a:ln>
        </p:spPr>
        <p:txBody>
          <a:bodyPr wrap="square" rtlCol="0">
            <a:spAutoFit/>
          </a:bodyPr>
          <a:lstStyle/>
          <a:p>
            <a:r>
              <a:rPr lang="en-US" sz="1400" dirty="0">
                <a:solidFill>
                  <a:schemeClr val="accent6"/>
                </a:solidFill>
                <a:cs typeface="Segoe UI Light" panose="020B0502040204020203" pitchFamily="34" charset="0"/>
              </a:rPr>
              <a:t>Nested </a:t>
            </a:r>
            <a:r>
              <a:rPr lang="en-US" sz="1400" dirty="0">
                <a:solidFill>
                  <a:schemeClr val="accent2"/>
                </a:solidFill>
                <a:cs typeface="Segoe UI Light" panose="020B0502040204020203" pitchFamily="34" charset="0"/>
              </a:rPr>
              <a:t>example </a:t>
            </a:r>
            <a:r>
              <a:rPr lang="en-US" sz="1400" dirty="0">
                <a:cs typeface="Segoe UI Light" panose="020B0502040204020203" pitchFamily="34" charset="0"/>
              </a:rPr>
              <a:t>(3 each of if, then &amp; else)</a:t>
            </a:r>
          </a:p>
          <a:p>
            <a:endParaRPr lang="en-US" sz="1400" dirty="0">
              <a:solidFill>
                <a:schemeClr val="accent2"/>
              </a:solidFill>
              <a:cs typeface="Segoe UI Light" panose="020B0502040204020203" pitchFamily="34" charset="0"/>
            </a:endParaRPr>
          </a:p>
          <a:p>
            <a:r>
              <a:rPr lang="en-US" sz="1400" dirty="0">
                <a:solidFill>
                  <a:schemeClr val="accent2"/>
                </a:solidFill>
                <a:cs typeface="Segoe UI Light" panose="020B0502040204020203" pitchFamily="34" charset="0"/>
              </a:rPr>
              <a:t>=</a:t>
            </a:r>
            <a:r>
              <a:rPr lang="en-US" sz="1400" dirty="0">
                <a:solidFill>
                  <a:schemeClr val="accent6"/>
                </a:solidFill>
                <a:cs typeface="Segoe UI Light" panose="020B0502040204020203" pitchFamily="34" charset="0"/>
              </a:rPr>
              <a:t>if</a:t>
            </a:r>
            <a:r>
              <a:rPr lang="en-US" sz="1400" dirty="0">
                <a:solidFill>
                  <a:schemeClr val="accent2"/>
                </a:solidFill>
                <a:cs typeface="Segoe UI Light" panose="020B0502040204020203" pitchFamily="34" charset="0"/>
              </a:rPr>
              <a:t> </a:t>
            </a:r>
            <a:r>
              <a:rPr lang="en-US" sz="1400" dirty="0" err="1">
                <a:solidFill>
                  <a:schemeClr val="accent2"/>
                </a:solidFill>
                <a:cs typeface="Segoe UI Light" panose="020B0502040204020203" pitchFamily="34" charset="0"/>
              </a:rPr>
              <a:t>Text.EndsWith</a:t>
            </a:r>
            <a:r>
              <a:rPr lang="en-US" sz="1400" dirty="0">
                <a:solidFill>
                  <a:schemeClr val="accent2"/>
                </a:solidFill>
                <a:cs typeface="Segoe UI Light" panose="020B0502040204020203" pitchFamily="34" charset="0"/>
              </a:rPr>
              <a:t>([Column2],"Key")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a:t>
            </a:r>
          </a:p>
          <a:p>
            <a:r>
              <a:rPr lang="en-US" sz="1400" dirty="0">
                <a:solidFill>
                  <a:schemeClr val="accent6"/>
                </a:solidFill>
                <a:cs typeface="Segoe UI Light" panose="020B0502040204020203" pitchFamily="34" charset="0"/>
              </a:rPr>
              <a:t>      if</a:t>
            </a:r>
            <a:r>
              <a:rPr lang="en-US" sz="1400" dirty="0">
                <a:solidFill>
                  <a:schemeClr val="accent2"/>
                </a:solidFill>
                <a:cs typeface="Segoe UI Light" panose="020B0502040204020203" pitchFamily="34" charset="0"/>
              </a:rPr>
              <a:t> [Column2] = "</a:t>
            </a:r>
            <a:r>
              <a:rPr lang="en-US" sz="1400" dirty="0" err="1">
                <a:solidFill>
                  <a:schemeClr val="accent2"/>
                </a:solidFill>
                <a:cs typeface="Segoe UI Light" panose="020B0502040204020203" pitchFamily="34" charset="0"/>
              </a:rPr>
              <a:t>TotalCost</a:t>
            </a:r>
            <a:r>
              <a:rPr lang="en-US" sz="1400" dirty="0">
                <a:solidFill>
                  <a:schemeClr val="accent2"/>
                </a:solidFill>
                <a:cs typeface="Segoe UI Light" panose="020B0502040204020203" pitchFamily="34" charset="0"/>
              </a:rPr>
              <a:t>"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"Cost $" </a:t>
            </a:r>
            <a:r>
              <a:rPr lang="en-US" sz="1400" dirty="0">
                <a:solidFill>
                  <a:schemeClr val="accent6"/>
                </a:solidFill>
                <a:cs typeface="Segoe UI Light" panose="020B0502040204020203" pitchFamily="34" charset="0"/>
              </a:rPr>
              <a:t>else</a:t>
            </a:r>
          </a:p>
          <a:p>
            <a:r>
              <a:rPr lang="en-US" sz="1400" dirty="0">
                <a:solidFill>
                  <a:schemeClr val="accent6"/>
                </a:solidFill>
                <a:cs typeface="Segoe UI Light" panose="020B0502040204020203" pitchFamily="34" charset="0"/>
              </a:rPr>
              <a:t>      if</a:t>
            </a:r>
            <a:r>
              <a:rPr lang="en-US" sz="1400" dirty="0">
                <a:solidFill>
                  <a:schemeClr val="accent2"/>
                </a:solidFill>
                <a:cs typeface="Segoe UI Light" panose="020B0502040204020203" pitchFamily="34" charset="0"/>
              </a:rPr>
              <a:t> [Column2] = "</a:t>
            </a:r>
            <a:r>
              <a:rPr lang="en-US" sz="1400" dirty="0" err="1">
                <a:solidFill>
                  <a:schemeClr val="accent2"/>
                </a:solidFill>
                <a:cs typeface="Segoe UI Light" panose="020B0502040204020203" pitchFamily="34" charset="0"/>
              </a:rPr>
              <a:t>SalesQuantity</a:t>
            </a:r>
            <a:r>
              <a:rPr lang="en-US" sz="1400" dirty="0">
                <a:solidFill>
                  <a:schemeClr val="accent2"/>
                </a:solidFill>
                <a:cs typeface="Segoe UI Light" panose="020B0502040204020203" pitchFamily="34" charset="0"/>
              </a:rPr>
              <a:t>"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"Sales #" </a:t>
            </a:r>
            <a:r>
              <a:rPr lang="en-US" sz="1400" dirty="0">
                <a:solidFill>
                  <a:schemeClr val="accent6"/>
                </a:solidFill>
                <a:cs typeface="Segoe UI Light" panose="020B0502040204020203" pitchFamily="34" charset="0"/>
              </a:rPr>
              <a:t>else</a:t>
            </a:r>
            <a:r>
              <a:rPr lang="en-US" sz="1400" dirty="0">
                <a:solidFill>
                  <a:schemeClr val="accent2"/>
                </a:solidFill>
                <a:cs typeface="Segoe UI Light" panose="020B0502040204020203" pitchFamily="34" charset="0"/>
              </a:rPr>
              <a:t> null </a:t>
            </a:r>
          </a:p>
          <a:p>
            <a:r>
              <a:rPr lang="en-US" sz="1400" dirty="0">
                <a:solidFill>
                  <a:schemeClr val="accent6"/>
                </a:solidFill>
                <a:cs typeface="Segoe UI Light" panose="020B0502040204020203" pitchFamily="34" charset="0"/>
              </a:rPr>
              <a:t>   else</a:t>
            </a:r>
            <a:r>
              <a:rPr lang="en-US" sz="1400" dirty="0">
                <a:solidFill>
                  <a:schemeClr val="accent2"/>
                </a:solidFill>
                <a:cs typeface="Segoe UI Light" panose="020B0502040204020203" pitchFamily="34" charset="0"/>
              </a:rPr>
              <a:t> “Item #"</a:t>
            </a:r>
          </a:p>
        </p:txBody>
      </p:sp>
      <p:sp>
        <p:nvSpPr>
          <p:cNvPr id="13" name="TextBox 12">
            <a:extLst>
              <a:ext uri="{FF2B5EF4-FFF2-40B4-BE49-F238E27FC236}">
                <a16:creationId xmlns:a16="http://schemas.microsoft.com/office/drawing/2014/main" id="{17EDC1A6-9C72-43A9-A2C2-F6509D0D94E0}"/>
              </a:ext>
            </a:extLst>
          </p:cNvPr>
          <p:cNvSpPr txBox="1"/>
          <p:nvPr/>
        </p:nvSpPr>
        <p:spPr>
          <a:xfrm>
            <a:off x="6315452" y="5272634"/>
            <a:ext cx="5140149" cy="1169551"/>
          </a:xfrm>
          <a:prstGeom prst="rect">
            <a:avLst/>
          </a:prstGeom>
          <a:solidFill>
            <a:schemeClr val="bg1"/>
          </a:solidFill>
          <a:ln w="12700">
            <a:solidFill>
              <a:schemeClr val="bg2">
                <a:lumMod val="85000"/>
              </a:schemeClr>
            </a:solidFill>
          </a:ln>
        </p:spPr>
        <p:txBody>
          <a:bodyPr wrap="square" rtlCol="0">
            <a:spAutoFit/>
          </a:bodyPr>
          <a:lstStyle/>
          <a:p>
            <a:r>
              <a:rPr lang="en-US" sz="1400" dirty="0">
                <a:solidFill>
                  <a:schemeClr val="accent6"/>
                </a:solidFill>
                <a:cs typeface="Segoe UI Light" panose="020B0502040204020203" pitchFamily="34" charset="0"/>
              </a:rPr>
              <a:t>Multiple conditions </a:t>
            </a:r>
            <a:r>
              <a:rPr lang="en-US" sz="1400" dirty="0">
                <a:solidFill>
                  <a:schemeClr val="accent2"/>
                </a:solidFill>
                <a:cs typeface="Segoe UI Light" panose="020B0502040204020203" pitchFamily="34" charset="0"/>
              </a:rPr>
              <a:t>example  </a:t>
            </a:r>
            <a:r>
              <a:rPr lang="en-US" sz="1400" dirty="0">
                <a:cs typeface="Segoe UI Light" panose="020B0502040204020203" pitchFamily="34" charset="0"/>
              </a:rPr>
              <a:t>(1 each of if, then &amp; else)</a:t>
            </a:r>
          </a:p>
          <a:p>
            <a:endParaRPr lang="en-US" sz="1400" dirty="0">
              <a:solidFill>
                <a:schemeClr val="accent2"/>
              </a:solidFill>
              <a:cs typeface="Segoe UI Light" panose="020B0502040204020203" pitchFamily="34" charset="0"/>
            </a:endParaRPr>
          </a:p>
          <a:p>
            <a:r>
              <a:rPr lang="en-US" sz="1400" dirty="0">
                <a:solidFill>
                  <a:schemeClr val="accent2"/>
                </a:solidFill>
                <a:cs typeface="Segoe UI Light" panose="020B0502040204020203" pitchFamily="34" charset="0"/>
              </a:rPr>
              <a:t>=</a:t>
            </a:r>
            <a:r>
              <a:rPr lang="en-US" sz="1400" dirty="0">
                <a:solidFill>
                  <a:schemeClr val="accent6"/>
                </a:solidFill>
                <a:cs typeface="Segoe UI Light" panose="020B0502040204020203" pitchFamily="34" charset="0"/>
              </a:rPr>
              <a:t>if</a:t>
            </a:r>
            <a:r>
              <a:rPr lang="en-US" sz="1400" dirty="0">
                <a:solidFill>
                  <a:schemeClr val="accent2"/>
                </a:solidFill>
                <a:cs typeface="Segoe UI Light" panose="020B0502040204020203" pitchFamily="34" charset="0"/>
              </a:rPr>
              <a:t>  </a:t>
            </a:r>
            <a:r>
              <a:rPr lang="en-US" sz="1400" dirty="0">
                <a:solidFill>
                  <a:schemeClr val="accent6"/>
                </a:solidFill>
                <a:cs typeface="Segoe UI Light" panose="020B0502040204020203" pitchFamily="34" charset="0"/>
              </a:rPr>
              <a:t>(</a:t>
            </a:r>
            <a:r>
              <a:rPr lang="en-US" sz="1400" dirty="0" err="1">
                <a:solidFill>
                  <a:schemeClr val="accent2"/>
                </a:solidFill>
                <a:cs typeface="Segoe UI Light" panose="020B0502040204020203" pitchFamily="34" charset="0"/>
              </a:rPr>
              <a:t>Text.Length</a:t>
            </a:r>
            <a:r>
              <a:rPr lang="en-US" sz="1400" dirty="0">
                <a:solidFill>
                  <a:schemeClr val="accent2"/>
                </a:solidFill>
                <a:cs typeface="Segoe UI Light" panose="020B0502040204020203" pitchFamily="34" charset="0"/>
              </a:rPr>
              <a:t>([Column2]) = 3 or </a:t>
            </a:r>
            <a:r>
              <a:rPr lang="en-US" sz="1400" dirty="0" err="1">
                <a:solidFill>
                  <a:schemeClr val="accent2"/>
                </a:solidFill>
                <a:cs typeface="Segoe UI Light" panose="020B0502040204020203" pitchFamily="34" charset="0"/>
              </a:rPr>
              <a:t>Text.Length</a:t>
            </a:r>
            <a:r>
              <a:rPr lang="en-US" sz="1400" dirty="0">
                <a:solidFill>
                  <a:schemeClr val="accent2"/>
                </a:solidFill>
                <a:cs typeface="Segoe UI Light" panose="020B0502040204020203" pitchFamily="34" charset="0"/>
              </a:rPr>
              <a:t>([Column2]) = 2 </a:t>
            </a:r>
            <a:r>
              <a:rPr lang="en-US" sz="1400" dirty="0">
                <a:solidFill>
                  <a:schemeClr val="accent6"/>
                </a:solidFill>
                <a:cs typeface="Segoe UI Light" panose="020B0502040204020203" pitchFamily="34" charset="0"/>
              </a:rPr>
              <a:t>)</a:t>
            </a:r>
            <a:r>
              <a:rPr lang="en-US" sz="1400" dirty="0">
                <a:solidFill>
                  <a:schemeClr val="accent2"/>
                </a:solidFill>
                <a:cs typeface="Segoe UI Light" panose="020B0502040204020203" pitchFamily="34" charset="0"/>
              </a:rPr>
              <a:t> </a:t>
            </a:r>
          </a:p>
          <a:p>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a:t>
            </a:r>
            <a:r>
              <a:rPr lang="en-US" sz="1400" b="1" dirty="0">
                <a:solidFill>
                  <a:schemeClr val="accent6"/>
                </a:solidFill>
                <a:cs typeface="Segoe UI Light" panose="020B0502040204020203" pitchFamily="34" charset="0"/>
              </a:rPr>
              <a:t> </a:t>
            </a:r>
            <a:r>
              <a:rPr lang="en-US" sz="1400" b="1" dirty="0">
                <a:solidFill>
                  <a:srgbClr val="505050"/>
                </a:solidFill>
                <a:cs typeface="Segoe UI Light" panose="020B0502040204020203" pitchFamily="34" charset="0"/>
              </a:rPr>
              <a:t>true</a:t>
            </a:r>
            <a:r>
              <a:rPr lang="en-US" sz="1400" dirty="0">
                <a:solidFill>
                  <a:schemeClr val="accent2"/>
                </a:solidFill>
                <a:cs typeface="Segoe UI Light" panose="020B0502040204020203" pitchFamily="34" charset="0"/>
              </a:rPr>
              <a:t> </a:t>
            </a:r>
            <a:r>
              <a:rPr lang="en-US" sz="1400" dirty="0">
                <a:solidFill>
                  <a:schemeClr val="accent6"/>
                </a:solidFill>
                <a:cs typeface="Segoe UI Light" panose="020B0502040204020203" pitchFamily="34" charset="0"/>
              </a:rPr>
              <a:t>else </a:t>
            </a:r>
            <a:r>
              <a:rPr lang="en-US" sz="1400" b="1" dirty="0">
                <a:solidFill>
                  <a:srgbClr val="505050"/>
                </a:solidFill>
                <a:cs typeface="Segoe UI Light" panose="020B0502040204020203" pitchFamily="34" charset="0"/>
              </a:rPr>
              <a:t>false</a:t>
            </a:r>
          </a:p>
        </p:txBody>
      </p:sp>
      <p:sp>
        <p:nvSpPr>
          <p:cNvPr id="15" name="TextBox 14">
            <a:extLst>
              <a:ext uri="{FF2B5EF4-FFF2-40B4-BE49-F238E27FC236}">
                <a16:creationId xmlns:a16="http://schemas.microsoft.com/office/drawing/2014/main" id="{13509A2E-D679-4890-9315-158318953BF6}"/>
              </a:ext>
            </a:extLst>
          </p:cNvPr>
          <p:cNvSpPr txBox="1"/>
          <p:nvPr/>
        </p:nvSpPr>
        <p:spPr>
          <a:xfrm>
            <a:off x="6315456" y="1389702"/>
            <a:ext cx="5140149" cy="738664"/>
          </a:xfrm>
          <a:prstGeom prst="rect">
            <a:avLst/>
          </a:prstGeom>
          <a:solidFill>
            <a:schemeClr val="bg1"/>
          </a:solidFill>
          <a:ln w="12700">
            <a:solidFill>
              <a:schemeClr val="bg2">
                <a:lumMod val="85000"/>
              </a:schemeClr>
            </a:solidFill>
          </a:ln>
        </p:spPr>
        <p:txBody>
          <a:bodyPr wrap="square" rtlCol="0">
            <a:spAutoFit/>
          </a:bodyPr>
          <a:lstStyle/>
          <a:p>
            <a:r>
              <a:rPr lang="en-US" sz="1400" dirty="0">
                <a:solidFill>
                  <a:schemeClr val="accent6"/>
                </a:solidFill>
                <a:cs typeface="Segoe UI Light" panose="020B0502040204020203" pitchFamily="34" charset="0"/>
              </a:rPr>
              <a:t>Simple</a:t>
            </a:r>
            <a:r>
              <a:rPr lang="en-US" sz="1400" dirty="0">
                <a:solidFill>
                  <a:schemeClr val="accent2"/>
                </a:solidFill>
                <a:cs typeface="Segoe UI Light" panose="020B0502040204020203" pitchFamily="34" charset="0"/>
              </a:rPr>
              <a:t> example  </a:t>
            </a:r>
            <a:r>
              <a:rPr lang="en-US" sz="1400" dirty="0">
                <a:cs typeface="Segoe UI Light" panose="020B0502040204020203" pitchFamily="34" charset="0"/>
              </a:rPr>
              <a:t>(1 each of if, then &amp; else)</a:t>
            </a:r>
          </a:p>
          <a:p>
            <a:endParaRPr lang="en-US" sz="1400" dirty="0">
              <a:solidFill>
                <a:schemeClr val="accent2"/>
              </a:solidFill>
              <a:cs typeface="Segoe UI Light" panose="020B0502040204020203" pitchFamily="34" charset="0"/>
            </a:endParaRPr>
          </a:p>
          <a:p>
            <a:r>
              <a:rPr lang="en-US" sz="1400" dirty="0">
                <a:solidFill>
                  <a:schemeClr val="accent2"/>
                </a:solidFill>
                <a:cs typeface="Segoe UI Light" panose="020B0502040204020203" pitchFamily="34" charset="0"/>
              </a:rPr>
              <a:t>=</a:t>
            </a:r>
            <a:r>
              <a:rPr lang="en-US" sz="1400" dirty="0">
                <a:solidFill>
                  <a:schemeClr val="accent6"/>
                </a:solidFill>
                <a:cs typeface="Segoe UI Light" panose="020B0502040204020203" pitchFamily="34" charset="0"/>
              </a:rPr>
              <a:t>if</a:t>
            </a:r>
            <a:r>
              <a:rPr lang="en-US" sz="1400" dirty="0">
                <a:solidFill>
                  <a:schemeClr val="accent2"/>
                </a:solidFill>
                <a:cs typeface="Segoe UI Light" panose="020B0502040204020203" pitchFamily="34" charset="0"/>
              </a:rPr>
              <a:t> [Column2] = "Key" </a:t>
            </a:r>
            <a:r>
              <a:rPr lang="en-US" sz="1400" dirty="0">
                <a:solidFill>
                  <a:schemeClr val="accent6"/>
                </a:solidFill>
                <a:cs typeface="Segoe UI Light" panose="020B0502040204020203" pitchFamily="34" charset="0"/>
              </a:rPr>
              <a:t>then</a:t>
            </a:r>
            <a:r>
              <a:rPr lang="en-US" sz="1400" dirty="0">
                <a:solidFill>
                  <a:schemeClr val="accent2"/>
                </a:solidFill>
                <a:cs typeface="Segoe UI Light" panose="020B0502040204020203" pitchFamily="34" charset="0"/>
              </a:rPr>
              <a:t> [Column2] </a:t>
            </a:r>
            <a:r>
              <a:rPr lang="en-US" sz="1400" dirty="0">
                <a:solidFill>
                  <a:schemeClr val="accent6"/>
                </a:solidFill>
                <a:cs typeface="Segoe UI Light" panose="020B0502040204020203" pitchFamily="34" charset="0"/>
              </a:rPr>
              <a:t>else “Other”</a:t>
            </a:r>
            <a:endParaRPr lang="en-US" sz="2000" dirty="0">
              <a:solidFill>
                <a:schemeClr val="accent2"/>
              </a:solidFill>
              <a:cs typeface="Segoe UI Light" panose="020B0502040204020203" pitchFamily="34" charset="0"/>
            </a:endParaRPr>
          </a:p>
        </p:txBody>
      </p:sp>
      <p:sp>
        <p:nvSpPr>
          <p:cNvPr id="11" name="Rectangle 10">
            <a:extLst>
              <a:ext uri="{FF2B5EF4-FFF2-40B4-BE49-F238E27FC236}">
                <a16:creationId xmlns:a16="http://schemas.microsoft.com/office/drawing/2014/main" id="{202CB4C0-1A57-4806-8EA9-3DB3FB0BB35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5715571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704615" y="424422"/>
            <a:ext cx="10339200" cy="708336"/>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4400" kern="0" spc="0" dirty="0">
                <a:ln>
                  <a:noFill/>
                </a:ln>
                <a:latin typeface="Segoe UI" panose="020B0502040204020203" pitchFamily="34" charset="0"/>
              </a:rPr>
              <a:t>i</a:t>
            </a:r>
            <a:r>
              <a:rPr kumimoji="0" lang="en-US" sz="44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f….then….else</a:t>
            </a:r>
          </a:p>
        </p:txBody>
      </p:sp>
      <p:sp>
        <p:nvSpPr>
          <p:cNvPr id="2" name="Subtitle 4">
            <a:extLst>
              <a:ext uri="{FF2B5EF4-FFF2-40B4-BE49-F238E27FC236}">
                <a16:creationId xmlns:a16="http://schemas.microsoft.com/office/drawing/2014/main" id="{3AD25680-7D79-4822-933A-9611236D6782}"/>
              </a:ext>
            </a:extLst>
          </p:cNvPr>
          <p:cNvSpPr txBox="1">
            <a:spLocks/>
          </p:cNvSpPr>
          <p:nvPr/>
        </p:nvSpPr>
        <p:spPr>
          <a:xfrm>
            <a:off x="580639" y="1391058"/>
            <a:ext cx="9741107" cy="369332"/>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800" dirty="0">
                <a:latin typeface="Segoe UI Light" panose="020B0502040204020203" pitchFamily="34" charset="0"/>
                <a:cs typeface="Segoe UI Light" panose="020B0502040204020203" pitchFamily="34" charset="0"/>
              </a:rPr>
              <a:t>Like many other M functions, If…then…else can be created (or intuited) in several ways:</a:t>
            </a:r>
          </a:p>
        </p:txBody>
      </p:sp>
      <p:sp>
        <p:nvSpPr>
          <p:cNvPr id="11" name="Rectangle 10">
            <a:extLst>
              <a:ext uri="{FF2B5EF4-FFF2-40B4-BE49-F238E27FC236}">
                <a16:creationId xmlns:a16="http://schemas.microsoft.com/office/drawing/2014/main" id="{202CB4C0-1A57-4806-8EA9-3DB3FB0BB35F}"/>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pic>
        <p:nvPicPr>
          <p:cNvPr id="4" name="Picture 3">
            <a:extLst>
              <a:ext uri="{FF2B5EF4-FFF2-40B4-BE49-F238E27FC236}">
                <a16:creationId xmlns:a16="http://schemas.microsoft.com/office/drawing/2014/main" id="{E2E1E4CE-82B2-8FF4-F3E1-8766DA6666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15" y="4398625"/>
            <a:ext cx="4428540" cy="2360151"/>
          </a:xfrm>
          <a:prstGeom prst="rect">
            <a:avLst/>
          </a:prstGeom>
          <a:ln>
            <a:solidFill>
              <a:schemeClr val="tx1"/>
            </a:solidFill>
          </a:ln>
        </p:spPr>
      </p:pic>
      <p:pic>
        <p:nvPicPr>
          <p:cNvPr id="6" name="Picture 5">
            <a:extLst>
              <a:ext uri="{FF2B5EF4-FFF2-40B4-BE49-F238E27FC236}">
                <a16:creationId xmlns:a16="http://schemas.microsoft.com/office/drawing/2014/main" id="{3788FEF5-EC0D-0871-5D95-C285B1C85CBE}"/>
              </a:ext>
            </a:extLst>
          </p:cNvPr>
          <p:cNvPicPr>
            <a:picLocks noChangeAspect="1"/>
          </p:cNvPicPr>
          <p:nvPr/>
        </p:nvPicPr>
        <p:blipFill>
          <a:blip r:embed="rId4"/>
          <a:stretch>
            <a:fillRect/>
          </a:stretch>
        </p:blipFill>
        <p:spPr>
          <a:xfrm>
            <a:off x="660397" y="2169431"/>
            <a:ext cx="4516976" cy="2058059"/>
          </a:xfrm>
          <a:prstGeom prst="rect">
            <a:avLst/>
          </a:prstGeom>
          <a:ln>
            <a:solidFill>
              <a:schemeClr val="tx1"/>
            </a:solidFill>
          </a:ln>
        </p:spPr>
      </p:pic>
      <p:sp>
        <p:nvSpPr>
          <p:cNvPr id="8" name="TextBox 7">
            <a:extLst>
              <a:ext uri="{FF2B5EF4-FFF2-40B4-BE49-F238E27FC236}">
                <a16:creationId xmlns:a16="http://schemas.microsoft.com/office/drawing/2014/main" id="{233E4C3F-A324-5952-5606-658B6D69014D}"/>
              </a:ext>
            </a:extLst>
          </p:cNvPr>
          <p:cNvSpPr txBox="1"/>
          <p:nvPr/>
        </p:nvSpPr>
        <p:spPr>
          <a:xfrm>
            <a:off x="2863901" y="4398625"/>
            <a:ext cx="2030887" cy="369332"/>
          </a:xfrm>
          <a:prstGeom prst="rect">
            <a:avLst/>
          </a:prstGeom>
          <a:solidFill>
            <a:srgbClr val="FFC000"/>
          </a:solidFill>
        </p:spPr>
        <p:txBody>
          <a:bodyPr wrap="square">
            <a:spAutoFit/>
          </a:bodyPr>
          <a:lstStyle/>
          <a:p>
            <a:pPr marL="0" indent="0">
              <a:spcAft>
                <a:spcPts val="600"/>
              </a:spcAft>
              <a:buNone/>
            </a:pPr>
            <a:r>
              <a:rPr lang="en-US" sz="1800" b="1" dirty="0">
                <a:latin typeface="Segoe UI Semibold" panose="020B0702040204020203" pitchFamily="34" charset="0"/>
                <a:cs typeface="Segoe UI Semibold" panose="020B0702040204020203" pitchFamily="34" charset="0"/>
              </a:rPr>
              <a:t>Custom Column</a:t>
            </a:r>
          </a:p>
        </p:txBody>
      </p:sp>
      <p:pic>
        <p:nvPicPr>
          <p:cNvPr id="14" name="Picture 13">
            <a:extLst>
              <a:ext uri="{FF2B5EF4-FFF2-40B4-BE49-F238E27FC236}">
                <a16:creationId xmlns:a16="http://schemas.microsoft.com/office/drawing/2014/main" id="{82BE648B-1977-7A44-D27E-09F5E0D6F92F}"/>
              </a:ext>
            </a:extLst>
          </p:cNvPr>
          <p:cNvPicPr>
            <a:picLocks noChangeAspect="1"/>
          </p:cNvPicPr>
          <p:nvPr/>
        </p:nvPicPr>
        <p:blipFill rotWithShape="1">
          <a:blip r:embed="rId5"/>
          <a:srcRect l="23557" t="23578"/>
          <a:stretch/>
        </p:blipFill>
        <p:spPr>
          <a:xfrm>
            <a:off x="5451192" y="2259976"/>
            <a:ext cx="6514027" cy="3168363"/>
          </a:xfrm>
          <a:prstGeom prst="rect">
            <a:avLst/>
          </a:prstGeom>
          <a:ln>
            <a:solidFill>
              <a:schemeClr val="tx1"/>
            </a:solidFill>
          </a:ln>
        </p:spPr>
      </p:pic>
      <p:sp>
        <p:nvSpPr>
          <p:cNvPr id="18" name="TextBox 17">
            <a:extLst>
              <a:ext uri="{FF2B5EF4-FFF2-40B4-BE49-F238E27FC236}">
                <a16:creationId xmlns:a16="http://schemas.microsoft.com/office/drawing/2014/main" id="{0C2B8B81-9EC4-C604-0386-6494B2B0B12A}"/>
              </a:ext>
            </a:extLst>
          </p:cNvPr>
          <p:cNvSpPr txBox="1"/>
          <p:nvPr/>
        </p:nvSpPr>
        <p:spPr>
          <a:xfrm>
            <a:off x="2863901" y="2137528"/>
            <a:ext cx="2269254" cy="369332"/>
          </a:xfrm>
          <a:prstGeom prst="rect">
            <a:avLst/>
          </a:prstGeom>
          <a:solidFill>
            <a:srgbClr val="FFC000"/>
          </a:solidFill>
        </p:spPr>
        <p:txBody>
          <a:bodyPr wrap="square">
            <a:spAutoFit/>
          </a:bodyPr>
          <a:lstStyle/>
          <a:p>
            <a:pPr marL="0" indent="0">
              <a:spcAft>
                <a:spcPts val="600"/>
              </a:spcAft>
              <a:buNone/>
            </a:pPr>
            <a:r>
              <a:rPr lang="en-US" sz="1800" dirty="0">
                <a:latin typeface="Segoe UI Semibold" panose="020B0702040204020203" pitchFamily="34" charset="0"/>
                <a:cs typeface="Segoe UI Semibold" panose="020B0702040204020203" pitchFamily="34" charset="0"/>
              </a:rPr>
              <a:t>Conditional Column</a:t>
            </a:r>
          </a:p>
        </p:txBody>
      </p:sp>
      <p:sp>
        <p:nvSpPr>
          <p:cNvPr id="12" name="TextBox 11">
            <a:extLst>
              <a:ext uri="{FF2B5EF4-FFF2-40B4-BE49-F238E27FC236}">
                <a16:creationId xmlns:a16="http://schemas.microsoft.com/office/drawing/2014/main" id="{1CBAB6AB-6096-5FD9-2612-B2C5238498E3}"/>
              </a:ext>
            </a:extLst>
          </p:cNvPr>
          <p:cNvSpPr txBox="1"/>
          <p:nvPr/>
        </p:nvSpPr>
        <p:spPr>
          <a:xfrm>
            <a:off x="8532918" y="2274301"/>
            <a:ext cx="2810173" cy="369332"/>
          </a:xfrm>
          <a:prstGeom prst="rect">
            <a:avLst/>
          </a:prstGeom>
          <a:solidFill>
            <a:srgbClr val="FFC000"/>
          </a:solidFill>
        </p:spPr>
        <p:txBody>
          <a:bodyPr wrap="square">
            <a:spAutoFit/>
          </a:bodyPr>
          <a:lstStyle/>
          <a:p>
            <a:pPr marL="0" indent="0">
              <a:spcAft>
                <a:spcPts val="600"/>
              </a:spcAft>
              <a:buNone/>
            </a:pPr>
            <a:r>
              <a:rPr lang="en-US" sz="1800" dirty="0">
                <a:latin typeface="Segoe UI Semibold" panose="020B0702040204020203" pitchFamily="34" charset="0"/>
                <a:cs typeface="Segoe UI Semibold" panose="020B0702040204020203" pitchFamily="34" charset="0"/>
              </a:rPr>
              <a:t>Column From Examples</a:t>
            </a:r>
            <a:endParaRPr lang="en-US"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3468461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1966" y="2199091"/>
            <a:ext cx="4548068" cy="609398"/>
          </a:xfrm>
        </p:spPr>
        <p:txBody>
          <a:bodyPr/>
          <a:lstStyle/>
          <a:p>
            <a:r>
              <a:rPr lang="en-US" sz="4400" cap="none" dirty="0">
                <a:latin typeface="Segoe UI Semibold" panose="020B0702040204020203" pitchFamily="34" charset="0"/>
              </a:rPr>
              <a:t>Module 3 Lab</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1966" y="3429000"/>
            <a:ext cx="4548068" cy="738664"/>
          </a:xfrm>
        </p:spPr>
        <p:txBody>
          <a:bodyPr/>
          <a:lstStyle/>
          <a:p>
            <a:pPr>
              <a:lnSpc>
                <a:spcPct val="100000"/>
              </a:lnSpc>
              <a:spcBef>
                <a:spcPts val="0"/>
              </a:spcBef>
            </a:pPr>
            <a:r>
              <a:rPr lang="en-US" sz="2400" dirty="0">
                <a:ea typeface="ＭＳ Ｐゴシック"/>
                <a:cs typeface="Segoe UI"/>
              </a:rPr>
              <a:t>Create relationships </a:t>
            </a:r>
          </a:p>
          <a:p>
            <a:pPr>
              <a:lnSpc>
                <a:spcPct val="100000"/>
              </a:lnSpc>
              <a:spcBef>
                <a:spcPts val="0"/>
              </a:spcBef>
            </a:pPr>
            <a:r>
              <a:rPr lang="en-US" sz="2400" dirty="0">
                <a:ea typeface="ＭＳ Ｐゴシック"/>
                <a:cs typeface="Segoe UI"/>
              </a:rPr>
              <a:t>between tables</a:t>
            </a:r>
            <a:endParaRPr lang="en-US" sz="2400" dirty="0"/>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261311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1966" y="2233641"/>
            <a:ext cx="4548068" cy="609398"/>
          </a:xfrm>
        </p:spPr>
        <p:txBody>
          <a:bodyPr/>
          <a:lstStyle/>
          <a:p>
            <a:r>
              <a:rPr lang="en-US" sz="4400" cap="none" dirty="0">
                <a:latin typeface="Segoe UI Semibold" panose="020B0702040204020203" pitchFamily="34" charset="0"/>
              </a:rPr>
              <a:t>M Language</a:t>
            </a:r>
            <a:endParaRPr lang="en-US" sz="4400"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3341637"/>
            <a:ext cx="4548068" cy="1354217"/>
          </a:xfrm>
        </p:spPr>
        <p:txBody>
          <a:bodyPr/>
          <a:lstStyle/>
          <a:p>
            <a:pPr>
              <a:lnSpc>
                <a:spcPct val="100000"/>
              </a:lnSpc>
              <a:spcBef>
                <a:spcPts val="0"/>
              </a:spcBef>
            </a:pPr>
            <a:r>
              <a:rPr lang="en-US" sz="4400" dirty="0"/>
              <a:t>Knowledge Check</a:t>
            </a:r>
          </a:p>
          <a:p>
            <a:pPr>
              <a:lnSpc>
                <a:spcPct val="100000"/>
              </a:lnSpc>
              <a:spcBef>
                <a:spcPts val="0"/>
              </a:spcBef>
            </a:pPr>
            <a:r>
              <a:rPr lang="en-US" sz="4400" dirty="0"/>
              <a:t>Module 3</a:t>
            </a:r>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1671551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Module 3 Knowledge Check Questions</a:t>
            </a:r>
          </a:p>
        </p:txBody>
      </p:sp>
      <p:sp>
        <p:nvSpPr>
          <p:cNvPr id="16" name="Rectangle 15">
            <a:extLst>
              <a:ext uri="{FF2B5EF4-FFF2-40B4-BE49-F238E27FC236}">
                <a16:creationId xmlns:a16="http://schemas.microsoft.com/office/drawing/2014/main" id="{D401DFB4-7272-46C2-B573-94625E879FE5}"/>
              </a:ext>
            </a:extLst>
          </p:cNvPr>
          <p:cNvSpPr/>
          <p:nvPr/>
        </p:nvSpPr>
        <p:spPr>
          <a:xfrm>
            <a:off x="916754" y="1276551"/>
            <a:ext cx="9510606" cy="4093428"/>
          </a:xfrm>
          <a:prstGeom prst="rect">
            <a:avLst/>
          </a:prstGeom>
        </p:spPr>
        <p:txBody>
          <a:bodyPr wrap="square">
            <a:spAutoFit/>
          </a:bodyPr>
          <a:lstStyle/>
          <a:p>
            <a:pPr marL="457200" marR="0" lvl="0" indent="-457200" fontAlgn="auto">
              <a:spcBef>
                <a:spcPts val="1200"/>
              </a:spcBef>
              <a:buClrTx/>
              <a:buSzTx/>
              <a:buFont typeface="+mj-lt"/>
              <a:buAutoNum type="arabicPeriod"/>
              <a:tabLst/>
              <a:defRPr/>
            </a:pPr>
            <a:r>
              <a:rPr lang="en-US" sz="2000" b="1" dirty="0">
                <a:solidFill>
                  <a:srgbClr val="000000"/>
                </a:solidFill>
                <a:latin typeface="Segoe UI Semilight" panose="020B0402040204020203" pitchFamily="34" charset="0"/>
                <a:cs typeface="Segoe UI Semilight" panose="020B0402040204020203" pitchFamily="34" charset="0"/>
              </a:rPr>
              <a:t>What is M used for?</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Transform data to optimize it in a data model</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To build queries that mashup data</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To separate facts and dimensions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All of the above</a:t>
            </a:r>
          </a:p>
          <a:p>
            <a:pPr marL="457200" marR="0" lvl="0" indent="-457200" fontAlgn="auto">
              <a:spcBef>
                <a:spcPts val="1200"/>
              </a:spcBef>
              <a:buClrTx/>
              <a:buSzTx/>
              <a:buFont typeface="+mj-lt"/>
              <a:buAutoNum type="arabicPeriod"/>
              <a:tabLst/>
              <a:defRPr/>
            </a:pPr>
            <a:r>
              <a:rPr lang="en-US" sz="2000" b="0" i="0" dirty="0">
                <a:solidFill>
                  <a:srgbClr val="000000"/>
                </a:solidFill>
                <a:effectLst/>
              </a:rPr>
              <a:t>Which way can you NOT use M</a:t>
            </a:r>
            <a:r>
              <a:rPr lang="en-US" sz="2000" b="1" dirty="0">
                <a:solidFill>
                  <a:srgbClr val="000000"/>
                </a:solidFill>
                <a:latin typeface="Segoe UI Semilight" panose="020B0402040204020203" pitchFamily="34" charset="0"/>
                <a:cs typeface="Segoe UI Semilight" panose="020B0402040204020203" pitchFamily="34" charset="0"/>
              </a:rPr>
              <a:t>?</a:t>
            </a:r>
          </a:p>
          <a:p>
            <a:pPr marL="800100" lvl="1" indent="-342900">
              <a:buFont typeface="+mj-lt"/>
              <a:buAutoNum type="alphaLcPeriod"/>
            </a:pPr>
            <a:r>
              <a:rPr lang="en-US" dirty="0">
                <a:solidFill>
                  <a:schemeClr val="tx1"/>
                </a:solidFill>
                <a:latin typeface="Segoe UI Semilight" panose="020B0402040204020203" pitchFamily="34" charset="0"/>
                <a:cs typeface="Segoe UI Semilight" panose="020B0402040204020203" pitchFamily="34" charset="0"/>
              </a:rPr>
              <a:t>Write custom code</a:t>
            </a:r>
          </a:p>
          <a:p>
            <a:pPr marL="800100" lvl="1" indent="-342900">
              <a:buFont typeface="+mj-lt"/>
              <a:buAutoNum type="alphaLcPeriod"/>
            </a:pPr>
            <a:r>
              <a:rPr lang="en-US" dirty="0">
                <a:solidFill>
                  <a:schemeClr val="tx1"/>
                </a:solidFill>
                <a:latin typeface="Segoe UI Semilight" panose="020B0402040204020203" pitchFamily="34" charset="0"/>
                <a:cs typeface="Segoe UI Semilight" panose="020B0402040204020203" pitchFamily="34" charset="0"/>
              </a:rPr>
              <a:t>Using the ribbon</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Create measures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All of the above</a:t>
            </a:r>
          </a:p>
          <a:p>
            <a:pPr marL="457200" marR="0" lvl="0" indent="-457200" fontAlgn="auto">
              <a:spcBef>
                <a:spcPts val="1200"/>
              </a:spcBef>
              <a:buClrTx/>
              <a:buSzTx/>
              <a:buFont typeface="+mj-lt"/>
              <a:buAutoNum type="arabicPeriod"/>
              <a:tabLst/>
              <a:defRPr/>
            </a:pPr>
            <a:r>
              <a:rPr lang="en-US" sz="2000" b="1" dirty="0">
                <a:solidFill>
                  <a:srgbClr val="000000"/>
                </a:solidFill>
                <a:latin typeface="Segoe UI Semilight" panose="020B0402040204020203" pitchFamily="34" charset="0"/>
                <a:cs typeface="Segoe UI Semilight" panose="020B0402040204020203" pitchFamily="34" charset="0"/>
              </a:rPr>
              <a:t>Is DAX case sensitive?</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Yes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No</a:t>
            </a:r>
          </a:p>
        </p:txBody>
      </p:sp>
    </p:spTree>
    <p:extLst>
      <p:ext uri="{BB962C8B-B14F-4D97-AF65-F5344CB8AC3E}">
        <p14:creationId xmlns:p14="http://schemas.microsoft.com/office/powerpoint/2010/main" val="41207958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351E94-1FD5-4EB2-B357-4F46A556E623}"/>
              </a:ext>
            </a:extLst>
          </p:cNvPr>
          <p:cNvSpPr>
            <a:spLocks noGrp="1"/>
          </p:cNvSpPr>
          <p:nvPr>
            <p:ph type="title"/>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Module 3 Knowledge Check Questions</a:t>
            </a:r>
          </a:p>
        </p:txBody>
      </p:sp>
      <p:sp>
        <p:nvSpPr>
          <p:cNvPr id="16" name="Rectangle 15">
            <a:extLst>
              <a:ext uri="{FF2B5EF4-FFF2-40B4-BE49-F238E27FC236}">
                <a16:creationId xmlns:a16="http://schemas.microsoft.com/office/drawing/2014/main" id="{D401DFB4-7272-46C2-B573-94625E879FE5}"/>
              </a:ext>
            </a:extLst>
          </p:cNvPr>
          <p:cNvSpPr/>
          <p:nvPr/>
        </p:nvSpPr>
        <p:spPr>
          <a:xfrm>
            <a:off x="916754" y="1276551"/>
            <a:ext cx="9510606" cy="3539430"/>
          </a:xfrm>
          <a:prstGeom prst="rect">
            <a:avLst/>
          </a:prstGeom>
        </p:spPr>
        <p:txBody>
          <a:bodyPr wrap="square">
            <a:spAutoFit/>
          </a:bodyPr>
          <a:lstStyle/>
          <a:p>
            <a:pPr marL="457200" marR="0" lvl="0" indent="-457200" fontAlgn="auto">
              <a:spcBef>
                <a:spcPts val="1200"/>
              </a:spcBef>
              <a:buClrTx/>
              <a:buSzTx/>
              <a:buFont typeface="+mj-lt"/>
              <a:buAutoNum type="arabicPeriod" startAt="4"/>
              <a:tabLst/>
              <a:defRPr/>
            </a:pPr>
            <a:r>
              <a:rPr lang="en-US" sz="2000" b="1" dirty="0">
                <a:solidFill>
                  <a:srgbClr val="000000"/>
                </a:solidFill>
                <a:latin typeface="Segoe UI Semilight" panose="020B0402040204020203" pitchFamily="34" charset="0"/>
                <a:cs typeface="Segoe UI Semilight" panose="020B0402040204020203" pitchFamily="34" charset="0"/>
              </a:rPr>
              <a:t>Is M case sensitive?</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Yes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No</a:t>
            </a:r>
          </a:p>
          <a:p>
            <a:pPr marL="457200" marR="0" lvl="0" indent="-457200" fontAlgn="auto">
              <a:spcBef>
                <a:spcPts val="1200"/>
              </a:spcBef>
              <a:buClrTx/>
              <a:buSzTx/>
              <a:buFont typeface="+mj-lt"/>
              <a:buAutoNum type="arabicPeriod" startAt="4"/>
              <a:tabLst/>
              <a:defRPr/>
            </a:pPr>
            <a:r>
              <a:rPr lang="en-US" sz="2000" b="1" dirty="0">
                <a:solidFill>
                  <a:srgbClr val="000000"/>
                </a:solidFill>
                <a:latin typeface="Segoe UI Semilight" panose="020B0402040204020203" pitchFamily="34" charset="0"/>
                <a:cs typeface="Segoe UI Semilight" panose="020B0402040204020203" pitchFamily="34" charset="0"/>
              </a:rPr>
              <a:t>Are if then else statements used in M?</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Yes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No</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Only in DAX </a:t>
            </a:r>
          </a:p>
          <a:p>
            <a:pPr marL="457200" marR="0" lvl="0" indent="-457200" fontAlgn="auto">
              <a:spcBef>
                <a:spcPts val="1200"/>
              </a:spcBef>
              <a:buClrTx/>
              <a:buSzTx/>
              <a:buFont typeface="+mj-lt"/>
              <a:buAutoNum type="arabicPeriod" startAt="4"/>
              <a:tabLst/>
              <a:defRPr/>
            </a:pPr>
            <a:r>
              <a:rPr lang="en-US" sz="2000" b="1" dirty="0">
                <a:solidFill>
                  <a:srgbClr val="000000"/>
                </a:solidFill>
                <a:latin typeface="Segoe UI Semilight" panose="020B0402040204020203" pitchFamily="34" charset="0"/>
                <a:cs typeface="Segoe UI Semilight" panose="020B0402040204020203" pitchFamily="34" charset="0"/>
              </a:rPr>
              <a:t>Can M script be replaced by automated functions?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Yes</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No</a:t>
            </a:r>
          </a:p>
          <a:p>
            <a:pPr marL="800100" lvl="1" indent="-342900">
              <a:buFont typeface="+mj-lt"/>
              <a:buAutoNum type="alphaLcPeriod"/>
              <a:defRPr/>
            </a:pPr>
            <a:r>
              <a:rPr lang="en-US" dirty="0">
                <a:solidFill>
                  <a:prstClr val="black"/>
                </a:solidFill>
                <a:latin typeface="Segoe UI Semilight" panose="020B0402040204020203" pitchFamily="34" charset="0"/>
                <a:cs typeface="Segoe UI Semilight" panose="020B0402040204020203" pitchFamily="34" charset="0"/>
              </a:rPr>
              <a:t>Only when combined with DAX</a:t>
            </a:r>
          </a:p>
        </p:txBody>
      </p:sp>
    </p:spTree>
    <p:extLst>
      <p:ext uri="{BB962C8B-B14F-4D97-AF65-F5344CB8AC3E}">
        <p14:creationId xmlns:p14="http://schemas.microsoft.com/office/powerpoint/2010/main" val="6806010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1966" y="2186296"/>
            <a:ext cx="4548067" cy="498598"/>
          </a:xfrm>
        </p:spPr>
        <p:txBody>
          <a:bodyPr/>
          <a:lstStyle/>
          <a:p>
            <a:r>
              <a:rPr lang="en-US" cap="none" dirty="0">
                <a:latin typeface="+mn-lt"/>
              </a:rPr>
              <a:t>Module 4</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3089750"/>
            <a:ext cx="4548068" cy="808683"/>
          </a:xfrm>
        </p:spPr>
        <p:txBody>
          <a:bodyPr/>
          <a:lstStyle/>
          <a:p>
            <a:r>
              <a:rPr lang="en-US" sz="4000" dirty="0"/>
              <a:t>Logic Operators</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157649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B9BB-19A0-BE5C-F1E3-A311076B7EAF}"/>
              </a:ext>
            </a:extLst>
          </p:cNvPr>
          <p:cNvSpPr>
            <a:spLocks noGrp="1"/>
          </p:cNvSpPr>
          <p:nvPr>
            <p:ph type="title"/>
          </p:nvPr>
        </p:nvSpPr>
        <p:spPr>
          <a:xfrm>
            <a:off x="3937210" y="1738392"/>
            <a:ext cx="5112940" cy="412454"/>
          </a:xfrm>
        </p:spPr>
        <p:txBody>
          <a:bodyPr/>
          <a:lstStyle/>
          <a:p>
            <a:r>
              <a:rPr lang="en-US" sz="4000" cap="none" dirty="0">
                <a:latin typeface="Segoe UI Semibold" panose="020B0702040204020203" pitchFamily="34" charset="0"/>
                <a:cs typeface="Segoe UI Semibold" panose="020B0702040204020203" pitchFamily="34" charset="0"/>
              </a:rPr>
              <a:t>Module 4 Objectives</a:t>
            </a:r>
            <a:endParaRPr lang="en-US" sz="3600" dirty="0">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39993C53-22D6-F442-B069-E417B6BA826F}"/>
              </a:ext>
            </a:extLst>
          </p:cNvPr>
          <p:cNvSpPr/>
          <p:nvPr/>
        </p:nvSpPr>
        <p:spPr>
          <a:xfrm>
            <a:off x="3813630" y="2516489"/>
            <a:ext cx="6922235" cy="3593812"/>
          </a:xfrm>
          <a:prstGeom prst="rect">
            <a:avLst/>
          </a:prstGeo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Key M Transformations </a:t>
            </a:r>
          </a:p>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Join operations</a:t>
            </a:r>
          </a:p>
        </p:txBody>
      </p:sp>
      <p:sp>
        <p:nvSpPr>
          <p:cNvPr id="11" name="TextBox 10">
            <a:extLst>
              <a:ext uri="{FF2B5EF4-FFF2-40B4-BE49-F238E27FC236}">
                <a16:creationId xmlns:a16="http://schemas.microsoft.com/office/drawing/2014/main" id="{A28E01DB-A835-CC34-5A9B-114EF904B7E0}"/>
              </a:ext>
            </a:extLst>
          </p:cNvPr>
          <p:cNvSpPr txBox="1"/>
          <p:nvPr/>
        </p:nvSpPr>
        <p:spPr>
          <a:xfrm>
            <a:off x="34671" y="156722"/>
            <a:ext cx="3449116" cy="646331"/>
          </a:xfrm>
          <a:prstGeom prst="rect">
            <a:avLst/>
          </a:prstGeom>
          <a:noFill/>
        </p:spPr>
        <p:txBody>
          <a:bodyPr wrap="square">
            <a:spAutoFit/>
          </a:bodyPr>
          <a:lstStyle/>
          <a:p>
            <a:r>
              <a:rPr lang="en-US" sz="3600" cap="none" dirty="0">
                <a:solidFill>
                  <a:schemeClr val="bg1"/>
                </a:solidFill>
                <a:ea typeface="Segoe UI Black" panose="020B0A02040204020203" pitchFamily="34" charset="0"/>
                <a:cs typeface="Segoe UI Semibold" panose="020B0702040204020203" pitchFamily="34" charset="0"/>
              </a:rPr>
              <a:t>Logic Operators</a:t>
            </a:r>
            <a:endParaRPr lang="en-US" sz="3600" dirty="0">
              <a:solidFill>
                <a:schemeClr val="bg1"/>
              </a:solidFill>
              <a:ea typeface="Segoe UI Black" panose="020B0A02040204020203" pitchFamily="34" charset="0"/>
              <a:cs typeface="Segoe UI Semibold" panose="020B0702040204020203" pitchFamily="34" charset="0"/>
            </a:endParaRPr>
          </a:p>
        </p:txBody>
      </p:sp>
      <p:grpSp>
        <p:nvGrpSpPr>
          <p:cNvPr id="13" name="Group 12">
            <a:extLst>
              <a:ext uri="{FF2B5EF4-FFF2-40B4-BE49-F238E27FC236}">
                <a16:creationId xmlns:a16="http://schemas.microsoft.com/office/drawing/2014/main" id="{BB2BF0C8-4CF7-E2BC-6FC7-47DADCA6A0E0}"/>
              </a:ext>
            </a:extLst>
          </p:cNvPr>
          <p:cNvGrpSpPr/>
          <p:nvPr/>
        </p:nvGrpSpPr>
        <p:grpSpPr>
          <a:xfrm>
            <a:off x="10575427" y="130569"/>
            <a:ext cx="1581902" cy="904072"/>
            <a:chOff x="363368" y="-30356"/>
            <a:chExt cx="1581902" cy="904072"/>
          </a:xfrm>
        </p:grpSpPr>
        <p:sp>
          <p:nvSpPr>
            <p:cNvPr id="14" name="Text Placeholder 1">
              <a:extLst>
                <a:ext uri="{FF2B5EF4-FFF2-40B4-BE49-F238E27FC236}">
                  <a16:creationId xmlns:a16="http://schemas.microsoft.com/office/drawing/2014/main" id="{2B72BDF7-0754-1DD5-D1E2-F947303BD4EC}"/>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5" name="Title 3">
              <a:extLst>
                <a:ext uri="{FF2B5EF4-FFF2-40B4-BE49-F238E27FC236}">
                  <a16:creationId xmlns:a16="http://schemas.microsoft.com/office/drawing/2014/main" id="{BDF407BC-2A45-AD86-A244-3912BDEAFA0D}"/>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6" name="Picture 15" descr="A picture containing plate, light&#10;&#10;Description automatically generated">
              <a:extLst>
                <a:ext uri="{FF2B5EF4-FFF2-40B4-BE49-F238E27FC236}">
                  <a16:creationId xmlns:a16="http://schemas.microsoft.com/office/drawing/2014/main" id="{B23D77F0-B3F9-F586-8106-36CFE2ECE866}"/>
                </a:ext>
              </a:extLst>
            </p:cNvPr>
            <p:cNvPicPr>
              <a:picLocks noChangeAspect="1"/>
            </p:cNvPicPr>
            <p:nvPr/>
          </p:nvPicPr>
          <p:blipFill>
            <a:blip r:embed="rId3"/>
            <a:stretch>
              <a:fillRect/>
            </a:stretch>
          </p:blipFill>
          <p:spPr>
            <a:xfrm>
              <a:off x="363368" y="323903"/>
              <a:ext cx="412338" cy="274716"/>
            </a:xfrm>
            <a:prstGeom prst="rect">
              <a:avLst/>
            </a:prstGeom>
          </p:spPr>
        </p:pic>
        <p:sp>
          <p:nvSpPr>
            <p:cNvPr id="17" name="Text Placeholder 1">
              <a:extLst>
                <a:ext uri="{FF2B5EF4-FFF2-40B4-BE49-F238E27FC236}">
                  <a16:creationId xmlns:a16="http://schemas.microsoft.com/office/drawing/2014/main" id="{37F06975-C7F6-669F-F926-67336F89042C}"/>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136788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B9BB-19A0-BE5C-F1E3-A311076B7EAF}"/>
              </a:ext>
            </a:extLst>
          </p:cNvPr>
          <p:cNvSpPr>
            <a:spLocks noGrp="1"/>
          </p:cNvSpPr>
          <p:nvPr>
            <p:ph type="title"/>
          </p:nvPr>
        </p:nvSpPr>
        <p:spPr>
          <a:xfrm>
            <a:off x="3539530" y="1669812"/>
            <a:ext cx="5112940" cy="412454"/>
          </a:xfrm>
        </p:spPr>
        <p:txBody>
          <a:bodyPr/>
          <a:lstStyle/>
          <a:p>
            <a:r>
              <a:rPr lang="en-US" sz="4000" cap="none" dirty="0">
                <a:latin typeface="Segoe UI Semibold" panose="020B0702040204020203" pitchFamily="34" charset="0"/>
                <a:cs typeface="Segoe UI Semibold" panose="020B0702040204020203" pitchFamily="34" charset="0"/>
              </a:rPr>
              <a:t>Module 1 Objectives</a:t>
            </a:r>
            <a:endParaRPr lang="en-US" sz="3600" dirty="0">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39993C53-22D6-F442-B069-E417B6BA826F}"/>
              </a:ext>
            </a:extLst>
          </p:cNvPr>
          <p:cNvSpPr/>
          <p:nvPr/>
        </p:nvSpPr>
        <p:spPr>
          <a:xfrm>
            <a:off x="3093720" y="2516489"/>
            <a:ext cx="8572500" cy="3593812"/>
          </a:xfrm>
          <a:prstGeom prst="rect">
            <a:avLst/>
          </a:prstGeo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sz="2000" dirty="0">
                <a:solidFill>
                  <a:schemeClr val="tx1">
                    <a:lumMod val="50000"/>
                  </a:schemeClr>
                </a:solidFill>
                <a:latin typeface="Segoe UI Semilight" panose="020B0402040204020203" pitchFamily="34" charset="0"/>
                <a:cs typeface="Segoe UI Semilight" panose="020B0402040204020203" pitchFamily="34" charset="0"/>
              </a:rPr>
              <a:t>Understand what is meant by data model in the context of Power BI</a:t>
            </a:r>
          </a:p>
          <a:p>
            <a:pPr marL="342900" indent="-342900">
              <a:lnSpc>
                <a:spcPct val="150000"/>
              </a:lnSpc>
              <a:buFont typeface="Arial" panose="020B0604020202020204" pitchFamily="34" charset="0"/>
              <a:buChar char="•"/>
            </a:pPr>
            <a:r>
              <a:rPr lang="en-US" sz="2000" dirty="0">
                <a:solidFill>
                  <a:schemeClr val="tx1">
                    <a:lumMod val="50000"/>
                  </a:schemeClr>
                </a:solidFill>
                <a:latin typeface="Segoe UI Semilight" panose="020B0402040204020203" pitchFamily="34" charset="0"/>
                <a:cs typeface="Segoe UI Semilight" panose="020B0402040204020203" pitchFamily="34" charset="0"/>
              </a:rPr>
              <a:t>Understand the consequences of data model design decisions</a:t>
            </a:r>
          </a:p>
          <a:p>
            <a:pPr marL="342900" indent="-342900">
              <a:lnSpc>
                <a:spcPct val="150000"/>
              </a:lnSpc>
              <a:buFont typeface="Arial" panose="020B0604020202020204" pitchFamily="34" charset="0"/>
              <a:buChar char="•"/>
            </a:pPr>
            <a:r>
              <a:rPr lang="en-US" sz="2000" dirty="0">
                <a:solidFill>
                  <a:schemeClr val="tx1">
                    <a:lumMod val="50000"/>
                  </a:schemeClr>
                </a:solidFill>
                <a:latin typeface="Segoe UI Semilight" panose="020B0402040204020203" pitchFamily="34" charset="0"/>
                <a:cs typeface="Segoe UI Semilight" panose="020B0402040204020203" pitchFamily="34" charset="0"/>
              </a:rPr>
              <a:t>Understand consequences of Power BI’s data type handling</a:t>
            </a:r>
          </a:p>
          <a:p>
            <a:pPr marL="342900" indent="-342900">
              <a:lnSpc>
                <a:spcPct val="150000"/>
              </a:lnSpc>
              <a:buFont typeface="Arial" panose="020B0604020202020204" pitchFamily="34" charset="0"/>
              <a:buChar char="•"/>
            </a:pPr>
            <a:r>
              <a:rPr lang="en-US" sz="2000" dirty="0">
                <a:solidFill>
                  <a:schemeClr val="tx1">
                    <a:lumMod val="50000"/>
                  </a:schemeClr>
                </a:solidFill>
                <a:latin typeface="Segoe UI Semilight" panose="020B0402040204020203" pitchFamily="34" charset="0"/>
                <a:cs typeface="Segoe UI Semilight" panose="020B0402040204020203" pitchFamily="34" charset="0"/>
              </a:rPr>
              <a:t>Understand data connection options </a:t>
            </a:r>
          </a:p>
        </p:txBody>
      </p:sp>
      <p:sp>
        <p:nvSpPr>
          <p:cNvPr id="11" name="TextBox 10">
            <a:extLst>
              <a:ext uri="{FF2B5EF4-FFF2-40B4-BE49-F238E27FC236}">
                <a16:creationId xmlns:a16="http://schemas.microsoft.com/office/drawing/2014/main" id="{A28E01DB-A835-CC34-5A9B-114EF904B7E0}"/>
              </a:ext>
            </a:extLst>
          </p:cNvPr>
          <p:cNvSpPr txBox="1"/>
          <p:nvPr/>
        </p:nvSpPr>
        <p:spPr>
          <a:xfrm>
            <a:off x="259080" y="274619"/>
            <a:ext cx="3081125" cy="1200329"/>
          </a:xfrm>
          <a:prstGeom prst="rect">
            <a:avLst/>
          </a:prstGeom>
          <a:noFill/>
        </p:spPr>
        <p:txBody>
          <a:bodyPr wrap="square">
            <a:spAutoFit/>
          </a:bodyPr>
          <a:lstStyle/>
          <a:p>
            <a:r>
              <a:rPr lang="en-US" sz="3600" cap="none" dirty="0">
                <a:solidFill>
                  <a:schemeClr val="bg1"/>
                </a:solidFill>
                <a:ea typeface="Segoe UI Black" panose="020B0A02040204020203" pitchFamily="34" charset="0"/>
                <a:cs typeface="Segoe UI Semibold" panose="020B0702040204020203" pitchFamily="34" charset="0"/>
              </a:rPr>
              <a:t>Get &amp; Shape</a:t>
            </a:r>
          </a:p>
          <a:p>
            <a:r>
              <a:rPr lang="en-US" sz="3600" cap="none" dirty="0">
                <a:solidFill>
                  <a:schemeClr val="bg1"/>
                </a:solidFill>
                <a:ea typeface="Segoe UI Black" panose="020B0A02040204020203" pitchFamily="34" charset="0"/>
                <a:cs typeface="Segoe UI Semibold" panose="020B0702040204020203" pitchFamily="34" charset="0"/>
              </a:rPr>
              <a:t>Data</a:t>
            </a:r>
          </a:p>
        </p:txBody>
      </p:sp>
      <p:grpSp>
        <p:nvGrpSpPr>
          <p:cNvPr id="13" name="Group 12">
            <a:extLst>
              <a:ext uri="{FF2B5EF4-FFF2-40B4-BE49-F238E27FC236}">
                <a16:creationId xmlns:a16="http://schemas.microsoft.com/office/drawing/2014/main" id="{BB2BF0C8-4CF7-E2BC-6FC7-47DADCA6A0E0}"/>
              </a:ext>
            </a:extLst>
          </p:cNvPr>
          <p:cNvGrpSpPr/>
          <p:nvPr/>
        </p:nvGrpSpPr>
        <p:grpSpPr>
          <a:xfrm>
            <a:off x="10575427" y="130569"/>
            <a:ext cx="1581902" cy="904072"/>
            <a:chOff x="363368" y="-30356"/>
            <a:chExt cx="1581902" cy="904072"/>
          </a:xfrm>
        </p:grpSpPr>
        <p:sp>
          <p:nvSpPr>
            <p:cNvPr id="14" name="Text Placeholder 1">
              <a:extLst>
                <a:ext uri="{FF2B5EF4-FFF2-40B4-BE49-F238E27FC236}">
                  <a16:creationId xmlns:a16="http://schemas.microsoft.com/office/drawing/2014/main" id="{2B72BDF7-0754-1DD5-D1E2-F947303BD4EC}"/>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5" name="Title 3">
              <a:extLst>
                <a:ext uri="{FF2B5EF4-FFF2-40B4-BE49-F238E27FC236}">
                  <a16:creationId xmlns:a16="http://schemas.microsoft.com/office/drawing/2014/main" id="{BDF407BC-2A45-AD86-A244-3912BDEAFA0D}"/>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6" name="Picture 15" descr="A picture containing plate, light&#10;&#10;Description automatically generated">
              <a:extLst>
                <a:ext uri="{FF2B5EF4-FFF2-40B4-BE49-F238E27FC236}">
                  <a16:creationId xmlns:a16="http://schemas.microsoft.com/office/drawing/2014/main" id="{B23D77F0-B3F9-F586-8106-36CFE2ECE866}"/>
                </a:ext>
              </a:extLst>
            </p:cNvPr>
            <p:cNvPicPr>
              <a:picLocks noChangeAspect="1"/>
            </p:cNvPicPr>
            <p:nvPr/>
          </p:nvPicPr>
          <p:blipFill>
            <a:blip r:embed="rId3"/>
            <a:stretch>
              <a:fillRect/>
            </a:stretch>
          </p:blipFill>
          <p:spPr>
            <a:xfrm>
              <a:off x="363368" y="323903"/>
              <a:ext cx="412338" cy="274716"/>
            </a:xfrm>
            <a:prstGeom prst="rect">
              <a:avLst/>
            </a:prstGeom>
          </p:spPr>
        </p:pic>
        <p:sp>
          <p:nvSpPr>
            <p:cNvPr id="17" name="Text Placeholder 1">
              <a:extLst>
                <a:ext uri="{FF2B5EF4-FFF2-40B4-BE49-F238E27FC236}">
                  <a16:creationId xmlns:a16="http://schemas.microsoft.com/office/drawing/2014/main" id="{37F06975-C7F6-669F-F926-67336F89042C}"/>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127013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8E576-B67F-4034-BCF1-E64DF4558B5F}"/>
              </a:ext>
            </a:extLst>
          </p:cNvPr>
          <p:cNvSpPr>
            <a:spLocks noGrp="1"/>
          </p:cNvSpPr>
          <p:nvPr>
            <p:ph type="title"/>
          </p:nvPr>
        </p:nvSpPr>
        <p:spPr>
          <a:xfrm>
            <a:off x="925631" y="505401"/>
            <a:ext cx="10340737" cy="414000"/>
          </a:xfrm>
        </p:spPr>
        <p:txBody>
          <a:bodyPr/>
          <a:lstStyle/>
          <a:p>
            <a:r>
              <a:rPr lang="en-US" sz="2800" kern="0" cap="none" spc="0" baseline="0" dirty="0">
                <a:ln>
                  <a:noFill/>
                </a:ln>
                <a:latin typeface="Segoe UI" panose="020B0502040204020203" pitchFamily="34" charset="0"/>
              </a:rPr>
              <a:t>Key Transformations</a:t>
            </a:r>
            <a:endParaRPr lang="en-US" sz="2800" cap="none" baseline="0" dirty="0">
              <a:latin typeface="Segoe UI Semibold" panose="020B0702040204020203" pitchFamily="34" charset="0"/>
              <a:cs typeface="Segoe UI Semibold" panose="020B0702040204020203" pitchFamily="34" charset="0"/>
            </a:endParaRPr>
          </a:p>
        </p:txBody>
      </p:sp>
      <p:sp>
        <p:nvSpPr>
          <p:cNvPr id="4" name="Slide Number Placeholder 3">
            <a:extLst>
              <a:ext uri="{FF2B5EF4-FFF2-40B4-BE49-F238E27FC236}">
                <a16:creationId xmlns:a16="http://schemas.microsoft.com/office/drawing/2014/main" id="{FF297457-0634-4D4E-96FA-577DF9E41F93}"/>
              </a:ext>
            </a:extLst>
          </p:cNvPr>
          <p:cNvSpPr>
            <a:spLocks noGrp="1"/>
          </p:cNvSpPr>
          <p:nvPr>
            <p:ph type="sldNum" sz="quarter" idx="4"/>
          </p:nvPr>
        </p:nvSpPr>
        <p:spPr/>
        <p:txBody>
          <a:bodyPr/>
          <a:lstStyle/>
          <a:p>
            <a:fld id="{3847DB54-D037-B84F-B6F1-2E8DA40D09AD}" type="slidenum">
              <a:rPr lang="en-US" smtClean="0"/>
              <a:pPr/>
              <a:t>60</a:t>
            </a:fld>
            <a:endParaRPr lang="en-US"/>
          </a:p>
        </p:txBody>
      </p:sp>
      <p:sp>
        <p:nvSpPr>
          <p:cNvPr id="7" name="TextBox 6">
            <a:extLst>
              <a:ext uri="{FF2B5EF4-FFF2-40B4-BE49-F238E27FC236}">
                <a16:creationId xmlns:a16="http://schemas.microsoft.com/office/drawing/2014/main" id="{121F59DC-52F6-4CB9-8D9B-5C6DCFB39A55}"/>
              </a:ext>
            </a:extLst>
          </p:cNvPr>
          <p:cNvSpPr txBox="1"/>
          <p:nvPr/>
        </p:nvSpPr>
        <p:spPr>
          <a:xfrm>
            <a:off x="828376" y="1405569"/>
            <a:ext cx="3239032" cy="3834896"/>
          </a:xfrm>
          <a:prstGeom prst="rect">
            <a:avLst/>
          </a:prstGeom>
          <a:noFill/>
        </p:spPr>
        <p:txBody>
          <a:bodyPr wrap="square" lIns="182880" tIns="146304" rIns="182880" bIns="146304" rtlCol="0">
            <a:spAutoFit/>
          </a:bodyPr>
          <a:lstStyle/>
          <a:p>
            <a:pPr>
              <a:lnSpc>
                <a:spcPct val="90000"/>
              </a:lnSpc>
              <a:spcAft>
                <a:spcPts val="1800"/>
              </a:spcAft>
            </a:pPr>
            <a:r>
              <a:rPr lang="en-US" sz="2000" dirty="0">
                <a:latin typeface="Segoe UI Light" panose="020B0502040204020203" pitchFamily="34" charset="0"/>
                <a:cs typeface="Segoe UI Light" panose="020B0502040204020203" pitchFamily="34" charset="0"/>
              </a:rPr>
              <a:t>M is the </a:t>
            </a:r>
            <a:r>
              <a:rPr lang="en-US" sz="2000" b="1" dirty="0">
                <a:latin typeface="Segoe UI Light" panose="020B0502040204020203" pitchFamily="34" charset="0"/>
                <a:cs typeface="Segoe UI Light" panose="020B0502040204020203" pitchFamily="34" charset="0"/>
              </a:rPr>
              <a:t>key</a:t>
            </a:r>
            <a:r>
              <a:rPr lang="en-US" sz="2000" dirty="0">
                <a:latin typeface="Segoe UI Light" panose="020B0502040204020203" pitchFamily="34" charset="0"/>
                <a:cs typeface="Segoe UI Light" panose="020B0502040204020203" pitchFamily="34" charset="0"/>
              </a:rPr>
              <a:t> to data transformation in Power BI</a:t>
            </a: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nSpc>
                <a:spcPct val="90000"/>
              </a:lnSpc>
              <a:spcAft>
                <a:spcPts val="1800"/>
              </a:spcAft>
            </a:pPr>
            <a:r>
              <a:rPr lang="en-US" sz="2000" dirty="0">
                <a:latin typeface="Segoe UI Light" panose="020B0502040204020203" pitchFamily="34" charset="0"/>
                <a:cs typeface="Segoe UI Light" panose="020B0502040204020203" pitchFamily="34" charset="0"/>
              </a:rPr>
              <a:t>Many transforms are just a click away on the </a:t>
            </a:r>
            <a:r>
              <a:rPr lang="en-US" sz="2000" b="1" dirty="0">
                <a:latin typeface="Segoe UI Light" panose="020B0502040204020203" pitchFamily="34" charset="0"/>
                <a:cs typeface="Segoe UI Light" panose="020B0502040204020203" pitchFamily="34" charset="0"/>
              </a:rPr>
              <a:t>Ribbons</a:t>
            </a:r>
          </a:p>
          <a:p>
            <a:pPr>
              <a:lnSpc>
                <a:spcPct val="90000"/>
              </a:lnSpc>
              <a:spcAft>
                <a:spcPts val="1800"/>
              </a:spcAft>
            </a:pPr>
            <a:r>
              <a:rPr lang="en-US" sz="2000" dirty="0">
                <a:latin typeface="Segoe UI Light" panose="020B0502040204020203" pitchFamily="34" charset="0"/>
                <a:cs typeface="Segoe UI Light" panose="020B0502040204020203" pitchFamily="34" charset="0"/>
              </a:rPr>
              <a:t>View full syntax in </a:t>
            </a:r>
            <a:r>
              <a:rPr lang="en-US" sz="2000" b="1" dirty="0">
                <a:latin typeface="Segoe UI Light" panose="020B0502040204020203" pitchFamily="34" charset="0"/>
                <a:cs typeface="Segoe UI Light" panose="020B0502040204020203" pitchFamily="34" charset="0"/>
              </a:rPr>
              <a:t>Advanced Editor</a:t>
            </a:r>
          </a:p>
          <a:p>
            <a:pPr>
              <a:lnSpc>
                <a:spcPct val="90000"/>
              </a:lnSpc>
              <a:spcAft>
                <a:spcPts val="600"/>
              </a:spcAft>
            </a:pPr>
            <a:r>
              <a:rPr lang="en-US" sz="2000" dirty="0">
                <a:latin typeface="Segoe UI Light" panose="020B0502040204020203" pitchFamily="34" charset="0"/>
                <a:cs typeface="Segoe UI Light" panose="020B0502040204020203" pitchFamily="34" charset="0"/>
              </a:rPr>
              <a:t>M is Column Based</a:t>
            </a:r>
            <a:endPar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Many Transformations occur by adding columns</a:t>
            </a:r>
          </a:p>
        </p:txBody>
      </p:sp>
      <p:sp>
        <p:nvSpPr>
          <p:cNvPr id="8" name="TextBox 7">
            <a:extLst>
              <a:ext uri="{FF2B5EF4-FFF2-40B4-BE49-F238E27FC236}">
                <a16:creationId xmlns:a16="http://schemas.microsoft.com/office/drawing/2014/main" id="{1692FAA7-4236-4650-A5D9-A94514E22CBE}"/>
              </a:ext>
            </a:extLst>
          </p:cNvPr>
          <p:cNvSpPr txBox="1"/>
          <p:nvPr/>
        </p:nvSpPr>
        <p:spPr>
          <a:xfrm>
            <a:off x="1130771" y="6200158"/>
            <a:ext cx="3273775"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C00000"/>
                </a:solidFill>
                <a:latin typeface="Segoe UI Light" panose="020B0502040204020203" pitchFamily="34" charset="0"/>
                <a:cs typeface="Segoe UI Light" panose="020B0502040204020203" pitchFamily="34" charset="0"/>
              </a:rPr>
              <a:t>M is </a:t>
            </a:r>
            <a:r>
              <a:rPr lang="en-US" sz="2000" b="1" dirty="0" err="1">
                <a:solidFill>
                  <a:srgbClr val="C00000"/>
                </a:solidFill>
                <a:latin typeface="Segoe UI Light" panose="020B0502040204020203" pitchFamily="34" charset="0"/>
                <a:cs typeface="Segoe UI Light" panose="020B0502040204020203" pitchFamily="34" charset="0"/>
              </a:rPr>
              <a:t>CaSe</a:t>
            </a:r>
            <a:r>
              <a:rPr lang="en-US" sz="2000" b="1" dirty="0">
                <a:solidFill>
                  <a:srgbClr val="C00000"/>
                </a:solidFill>
                <a:latin typeface="Segoe UI Light" panose="020B0502040204020203" pitchFamily="34" charset="0"/>
                <a:cs typeface="Segoe UI Light" panose="020B0502040204020203" pitchFamily="34" charset="0"/>
              </a:rPr>
              <a:t> </a:t>
            </a:r>
            <a:r>
              <a:rPr lang="en-US" sz="2000" b="1" dirty="0" err="1">
                <a:solidFill>
                  <a:srgbClr val="C00000"/>
                </a:solidFill>
                <a:latin typeface="Segoe UI Light" panose="020B0502040204020203" pitchFamily="34" charset="0"/>
                <a:cs typeface="Segoe UI Light" panose="020B0502040204020203" pitchFamily="34" charset="0"/>
              </a:rPr>
              <a:t>SeNsItIvE</a:t>
            </a:r>
            <a:r>
              <a:rPr lang="en-US" sz="2000" b="1" dirty="0">
                <a:solidFill>
                  <a:srgbClr val="C00000"/>
                </a:solidFill>
                <a:latin typeface="Segoe UI Light" panose="020B0502040204020203" pitchFamily="34" charset="0"/>
                <a:cs typeface="Segoe UI Light" panose="020B0502040204020203" pitchFamily="34" charset="0"/>
              </a:rPr>
              <a:t>!</a:t>
            </a:r>
          </a:p>
        </p:txBody>
      </p:sp>
      <p:pic>
        <p:nvPicPr>
          <p:cNvPr id="9" name="Picture 8">
            <a:extLst>
              <a:ext uri="{FF2B5EF4-FFF2-40B4-BE49-F238E27FC236}">
                <a16:creationId xmlns:a16="http://schemas.microsoft.com/office/drawing/2014/main" id="{4AF87E8F-7F0E-46A4-8F73-6ABEDE84486F}"/>
              </a:ext>
            </a:extLst>
          </p:cNvPr>
          <p:cNvPicPr>
            <a:picLocks noChangeAspect="1"/>
          </p:cNvPicPr>
          <p:nvPr/>
        </p:nvPicPr>
        <p:blipFill>
          <a:blip r:embed="rId3"/>
          <a:stretch>
            <a:fillRect/>
          </a:stretch>
        </p:blipFill>
        <p:spPr>
          <a:xfrm>
            <a:off x="4332241" y="1421885"/>
            <a:ext cx="7766292" cy="720000"/>
          </a:xfrm>
          <a:prstGeom prst="rect">
            <a:avLst/>
          </a:prstGeom>
        </p:spPr>
      </p:pic>
      <p:pic>
        <p:nvPicPr>
          <p:cNvPr id="10" name="Picture 9">
            <a:extLst>
              <a:ext uri="{FF2B5EF4-FFF2-40B4-BE49-F238E27FC236}">
                <a16:creationId xmlns:a16="http://schemas.microsoft.com/office/drawing/2014/main" id="{02AE9031-E1FA-4193-9897-76E08BE85101}"/>
              </a:ext>
            </a:extLst>
          </p:cNvPr>
          <p:cNvPicPr>
            <a:picLocks noChangeAspect="1"/>
          </p:cNvPicPr>
          <p:nvPr/>
        </p:nvPicPr>
        <p:blipFill>
          <a:blip r:embed="rId4"/>
          <a:stretch>
            <a:fillRect/>
          </a:stretch>
        </p:blipFill>
        <p:spPr>
          <a:xfrm>
            <a:off x="4332239" y="2603017"/>
            <a:ext cx="7810176" cy="720000"/>
          </a:xfrm>
          <a:prstGeom prst="rect">
            <a:avLst/>
          </a:prstGeom>
        </p:spPr>
      </p:pic>
      <p:pic>
        <p:nvPicPr>
          <p:cNvPr id="11" name="Picture 10">
            <a:extLst>
              <a:ext uri="{FF2B5EF4-FFF2-40B4-BE49-F238E27FC236}">
                <a16:creationId xmlns:a16="http://schemas.microsoft.com/office/drawing/2014/main" id="{584476E6-2BC1-4940-9132-BA7F6EBAB47D}"/>
              </a:ext>
            </a:extLst>
          </p:cNvPr>
          <p:cNvPicPr>
            <a:picLocks noChangeAspect="1"/>
          </p:cNvPicPr>
          <p:nvPr/>
        </p:nvPicPr>
        <p:blipFill>
          <a:blip r:embed="rId5"/>
          <a:stretch>
            <a:fillRect/>
          </a:stretch>
        </p:blipFill>
        <p:spPr>
          <a:xfrm>
            <a:off x="4332239" y="3761981"/>
            <a:ext cx="5503681" cy="756000"/>
          </a:xfrm>
          <a:prstGeom prst="rect">
            <a:avLst/>
          </a:prstGeom>
        </p:spPr>
      </p:pic>
      <p:pic>
        <p:nvPicPr>
          <p:cNvPr id="12" name="Picture 11">
            <a:extLst>
              <a:ext uri="{FF2B5EF4-FFF2-40B4-BE49-F238E27FC236}">
                <a16:creationId xmlns:a16="http://schemas.microsoft.com/office/drawing/2014/main" id="{3648C2D3-595C-41F2-8F3D-A4C7B61897E2}"/>
              </a:ext>
            </a:extLst>
          </p:cNvPr>
          <p:cNvPicPr>
            <a:picLocks noChangeAspect="1"/>
          </p:cNvPicPr>
          <p:nvPr/>
        </p:nvPicPr>
        <p:blipFill>
          <a:blip r:embed="rId6"/>
          <a:stretch>
            <a:fillRect/>
          </a:stretch>
        </p:blipFill>
        <p:spPr>
          <a:xfrm>
            <a:off x="4332239" y="5011457"/>
            <a:ext cx="3955770" cy="847665"/>
          </a:xfrm>
          <a:prstGeom prst="rect">
            <a:avLst/>
          </a:prstGeom>
        </p:spPr>
      </p:pic>
      <p:cxnSp>
        <p:nvCxnSpPr>
          <p:cNvPr id="13" name="Straight Connector 12">
            <a:extLst>
              <a:ext uri="{FF2B5EF4-FFF2-40B4-BE49-F238E27FC236}">
                <a16:creationId xmlns:a16="http://schemas.microsoft.com/office/drawing/2014/main" id="{FB80AE85-692E-4116-802B-12C3D1B55051}"/>
              </a:ext>
            </a:extLst>
          </p:cNvPr>
          <p:cNvCxnSpPr>
            <a:cxnSpLocks/>
          </p:cNvCxnSpPr>
          <p:nvPr/>
        </p:nvCxnSpPr>
        <p:spPr>
          <a:xfrm>
            <a:off x="4199824" y="1029088"/>
            <a:ext cx="0" cy="5323511"/>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3193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a:xfrm>
            <a:off x="529563" y="509285"/>
            <a:ext cx="10339200" cy="412454"/>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3000" kern="0" cap="none" spc="0" baseline="0" dirty="0">
                <a:ln>
                  <a:noFill/>
                </a:ln>
                <a:latin typeface="Segoe UI" panose="020B0502040204020203" pitchFamily="34" charset="0"/>
              </a:rPr>
              <a:t>Key Transformations</a:t>
            </a:r>
            <a:endPar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50F9D2C2-11BB-4779-8044-3B6E0AB36A7A}"/>
              </a:ext>
            </a:extLst>
          </p:cNvPr>
          <p:cNvSpPr/>
          <p:nvPr/>
        </p:nvSpPr>
        <p:spPr bwMode="auto">
          <a:xfrm>
            <a:off x="426319" y="1388567"/>
            <a:ext cx="3622309" cy="4720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BB7020A-AC19-4097-A7A7-2350C7B2717D}"/>
              </a:ext>
            </a:extLst>
          </p:cNvPr>
          <p:cNvSpPr/>
          <p:nvPr/>
        </p:nvSpPr>
        <p:spPr bwMode="auto">
          <a:xfrm>
            <a:off x="4188191" y="1388567"/>
            <a:ext cx="3622309" cy="47203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525CA2A-106F-4254-811C-1C08605CFB78}"/>
              </a:ext>
            </a:extLst>
          </p:cNvPr>
          <p:cNvSpPr/>
          <p:nvPr/>
        </p:nvSpPr>
        <p:spPr bwMode="auto">
          <a:xfrm>
            <a:off x="7950063" y="1388565"/>
            <a:ext cx="3901435" cy="4720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E13B7D68-F10A-403D-8946-05F2B1CA926C}"/>
              </a:ext>
            </a:extLst>
          </p:cNvPr>
          <p:cNvSpPr txBox="1"/>
          <p:nvPr/>
        </p:nvSpPr>
        <p:spPr>
          <a:xfrm>
            <a:off x="338657" y="1197009"/>
            <a:ext cx="3622308" cy="2215991"/>
          </a:xfrm>
          <a:prstGeom prst="rect">
            <a:avLst/>
          </a:prstGeom>
          <a:noFill/>
        </p:spPr>
        <p:txBody>
          <a:bodyPr wrap="square" lIns="182880" tIns="146304" rIns="182880" bIns="146304" rtlCol="0">
            <a:spAutoFit/>
          </a:bodyPr>
          <a:lstStyle/>
          <a:p>
            <a:pPr>
              <a:spcAft>
                <a:spcPts val="1200"/>
              </a:spcAft>
            </a:pPr>
            <a:r>
              <a:rPr lang="en-US" sz="2000" b="1" dirty="0">
                <a:solidFill>
                  <a:srgbClr val="505050"/>
                </a:solidFill>
                <a:latin typeface="Segoe UI Light" panose="020B0502040204020203" pitchFamily="34" charset="0"/>
                <a:cs typeface="Segoe UI Light" panose="020B0502040204020203" pitchFamily="34" charset="0"/>
              </a:rPr>
              <a:t>Transpose</a:t>
            </a:r>
          </a:p>
          <a:p>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Convert Rows to Columns and</a:t>
            </a:r>
          </a:p>
          <a:p>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Columns to Rows</a:t>
            </a:r>
          </a:p>
          <a:p>
            <a:pPr marL="342900" indent="-342900">
              <a:spcBef>
                <a:spcPts val="600"/>
              </a:spcBef>
              <a:spcAft>
                <a:spcPts val="600"/>
              </a:spcAft>
              <a:buFont typeface="Wingdings" panose="05000000000000000000" pitchFamily="2" charset="2"/>
              <a:buChar char="§"/>
            </a:pPr>
            <a:r>
              <a:rPr lang="en-US" sz="1400" b="1" dirty="0">
                <a:solidFill>
                  <a:srgbClr val="505050"/>
                </a:solidFill>
                <a:latin typeface="Segoe UI Light" panose="020B0502040204020203" pitchFamily="34" charset="0"/>
                <a:cs typeface="Segoe UI Light" panose="020B0502040204020203" pitchFamily="34" charset="0"/>
              </a:rPr>
              <a:t>Syntax</a:t>
            </a:r>
            <a:r>
              <a:rPr lang="en-US" sz="1400" b="1" dirty="0">
                <a:latin typeface="Segoe UI Light" panose="020B0502040204020203" pitchFamily="34" charset="0"/>
                <a:cs typeface="Segoe UI Light" panose="020B0502040204020203" pitchFamily="34" charset="0"/>
              </a:rPr>
              <a:t>:  </a:t>
            </a:r>
            <a:r>
              <a:rPr lang="en-US" sz="14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Table.Transpose</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r>
              <a:rPr lang="en-US" sz="1400" dirty="0">
                <a:solidFill>
                  <a:srgbClr val="00B0F0"/>
                </a:solidFill>
                <a:latin typeface="Segoe UI Light" panose="020B0502040204020203" pitchFamily="34" charset="0"/>
                <a:cs typeface="Segoe UI Light" panose="020B0502040204020203" pitchFamily="34" charset="0"/>
              </a:rPr>
              <a:t>Previous</a:t>
            </a: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Column headers are lost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To transpose column headers, demote them to data prior to transpose</a:t>
            </a:r>
          </a:p>
        </p:txBody>
      </p:sp>
      <p:sp>
        <p:nvSpPr>
          <p:cNvPr id="16" name="TextBox 15">
            <a:extLst>
              <a:ext uri="{FF2B5EF4-FFF2-40B4-BE49-F238E27FC236}">
                <a16:creationId xmlns:a16="http://schemas.microsoft.com/office/drawing/2014/main" id="{019C396F-B709-423B-A496-0080277B6238}"/>
              </a:ext>
            </a:extLst>
          </p:cNvPr>
          <p:cNvSpPr txBox="1"/>
          <p:nvPr/>
        </p:nvSpPr>
        <p:spPr>
          <a:xfrm>
            <a:off x="4118409" y="1129356"/>
            <a:ext cx="3761872" cy="2677656"/>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pPr>
              <a:lnSpc>
                <a:spcPct val="100000"/>
              </a:lnSpc>
              <a:spcAft>
                <a:spcPts val="1200"/>
              </a:spcAft>
            </a:pPr>
            <a:r>
              <a:rPr lang="en-US" dirty="0">
                <a:solidFill>
                  <a:srgbClr val="505050"/>
                </a:solidFill>
                <a:latin typeface="Segoe UI Light" panose="020B0502040204020203" pitchFamily="34" charset="0"/>
                <a:cs typeface="Segoe UI Light" panose="020B0502040204020203" pitchFamily="34" charset="0"/>
              </a:rPr>
              <a:t>Pivot Column</a:t>
            </a:r>
          </a:p>
          <a:p>
            <a:r>
              <a:rPr lang="en-US" sz="1400" b="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Convert Selected column of values into Column Headers</a:t>
            </a:r>
          </a:p>
          <a:p>
            <a:pPr lvl="1"/>
            <a:r>
              <a:rPr lang="en-US" sz="1400" b="1" dirty="0">
                <a:solidFill>
                  <a:srgbClr val="505050"/>
                </a:solidFill>
                <a:latin typeface="Segoe UI Light" panose="020B0502040204020203" pitchFamily="34" charset="0"/>
                <a:cs typeface="Segoe UI Light" panose="020B0502040204020203" pitchFamily="34" charset="0"/>
              </a:rPr>
              <a:t>Syntax</a:t>
            </a:r>
            <a:r>
              <a:rPr lang="en-US" sz="1400" b="1" dirty="0">
                <a:latin typeface="Segoe UI Light" panose="020B0502040204020203" pitchFamily="34" charset="0"/>
                <a:cs typeface="Segoe UI Light" panose="020B0502040204020203" pitchFamily="34" charset="0"/>
              </a:rPr>
              <a:t>: </a:t>
            </a:r>
            <a:r>
              <a:rPr lang="en-US" sz="12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Table.Pivot</a:t>
            </a:r>
            <a:r>
              <a:rPr lang="en-US" sz="12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r>
              <a:rPr lang="en-US" sz="1200" dirty="0" err="1">
                <a:solidFill>
                  <a:srgbClr val="00B0F0"/>
                </a:solidFill>
                <a:latin typeface="Segoe UI Light" panose="020B0502040204020203" pitchFamily="34" charset="0"/>
                <a:cs typeface="Segoe UI Light" panose="020B0502040204020203" pitchFamily="34" charset="0"/>
              </a:rPr>
              <a:t>Previous</a:t>
            </a:r>
            <a:r>
              <a:rPr lang="en-US" sz="12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,List.Distinct</a:t>
            </a:r>
            <a:r>
              <a:rPr lang="en-US" sz="12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r>
              <a:rPr lang="en-US" sz="1200" dirty="0">
                <a:solidFill>
                  <a:srgbClr val="00B0F0"/>
                </a:solidFill>
                <a:latin typeface="Segoe UI Light" panose="020B0502040204020203" pitchFamily="34" charset="0"/>
                <a:cs typeface="Segoe UI Light" panose="020B0502040204020203" pitchFamily="34" charset="0"/>
              </a:rPr>
              <a:t>Previous</a:t>
            </a:r>
            <a:r>
              <a:rPr lang="en-US" sz="12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[Color]), "Color", "Value", </a:t>
            </a:r>
            <a:r>
              <a:rPr lang="en-US" sz="12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List.Sum</a:t>
            </a:r>
            <a:r>
              <a:rPr lang="en-US" sz="12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The values in [Color] column are converted to headers</a:t>
            </a:r>
          </a:p>
          <a:p>
            <a:pPr lvl="1"/>
            <a:r>
              <a:rPr lang="en-US" dirty="0">
                <a:latin typeface="Segoe UI Light" panose="020B0502040204020203" pitchFamily="34" charset="0"/>
                <a:cs typeface="Segoe UI Light" panose="020B0502040204020203" pitchFamily="34" charset="0"/>
              </a:rPr>
              <a:t>The values in the [Value] column are filled in where applicable</a:t>
            </a:r>
          </a:p>
        </p:txBody>
      </p:sp>
      <p:pic>
        <p:nvPicPr>
          <p:cNvPr id="18" name="Picture 17">
            <a:extLst>
              <a:ext uri="{FF2B5EF4-FFF2-40B4-BE49-F238E27FC236}">
                <a16:creationId xmlns:a16="http://schemas.microsoft.com/office/drawing/2014/main" id="{D50211F3-FF5B-4B6B-8BE4-68761ABC6A9B}"/>
              </a:ext>
            </a:extLst>
          </p:cNvPr>
          <p:cNvPicPr>
            <a:picLocks noChangeAspect="1"/>
          </p:cNvPicPr>
          <p:nvPr/>
        </p:nvPicPr>
        <p:blipFill>
          <a:blip r:embed="rId3"/>
          <a:stretch>
            <a:fillRect/>
          </a:stretch>
        </p:blipFill>
        <p:spPr>
          <a:xfrm>
            <a:off x="435472" y="5093360"/>
            <a:ext cx="3469588" cy="596335"/>
          </a:xfrm>
          <a:prstGeom prst="rect">
            <a:avLst/>
          </a:prstGeom>
        </p:spPr>
      </p:pic>
      <p:sp>
        <p:nvSpPr>
          <p:cNvPr id="20" name="Bent Arrow 18">
            <a:extLst>
              <a:ext uri="{FF2B5EF4-FFF2-40B4-BE49-F238E27FC236}">
                <a16:creationId xmlns:a16="http://schemas.microsoft.com/office/drawing/2014/main" id="{1B405541-6C62-431B-B178-D9F70CF71EC4}"/>
              </a:ext>
            </a:extLst>
          </p:cNvPr>
          <p:cNvSpPr/>
          <p:nvPr/>
        </p:nvSpPr>
        <p:spPr bwMode="auto">
          <a:xfrm rot="16200000" flipH="1" flipV="1">
            <a:off x="2833222" y="4405205"/>
            <a:ext cx="602108" cy="560236"/>
          </a:xfrm>
          <a:prstGeom prst="bentArrow">
            <a:avLst>
              <a:gd name="adj1" fmla="val 25000"/>
              <a:gd name="adj2" fmla="val 25859"/>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D716AA03-167B-4CC6-9441-FDB09D611070}"/>
              </a:ext>
            </a:extLst>
          </p:cNvPr>
          <p:cNvPicPr>
            <a:picLocks noChangeAspect="1"/>
          </p:cNvPicPr>
          <p:nvPr/>
        </p:nvPicPr>
        <p:blipFill>
          <a:blip r:embed="rId4"/>
          <a:stretch>
            <a:fillRect/>
          </a:stretch>
        </p:blipFill>
        <p:spPr>
          <a:xfrm>
            <a:off x="435472" y="3876286"/>
            <a:ext cx="2316726" cy="897555"/>
          </a:xfrm>
          <a:prstGeom prst="rect">
            <a:avLst/>
          </a:prstGeom>
        </p:spPr>
      </p:pic>
      <p:pic>
        <p:nvPicPr>
          <p:cNvPr id="24" name="Picture 23">
            <a:extLst>
              <a:ext uri="{FF2B5EF4-FFF2-40B4-BE49-F238E27FC236}">
                <a16:creationId xmlns:a16="http://schemas.microsoft.com/office/drawing/2014/main" id="{59B9AE61-285A-469C-AA80-A29C87F6F62D}"/>
              </a:ext>
            </a:extLst>
          </p:cNvPr>
          <p:cNvPicPr>
            <a:picLocks noChangeAspect="1"/>
          </p:cNvPicPr>
          <p:nvPr/>
        </p:nvPicPr>
        <p:blipFill>
          <a:blip r:embed="rId4"/>
          <a:stretch>
            <a:fillRect/>
          </a:stretch>
        </p:blipFill>
        <p:spPr>
          <a:xfrm>
            <a:off x="4149828" y="3877644"/>
            <a:ext cx="2083870" cy="807341"/>
          </a:xfrm>
          <a:prstGeom prst="rect">
            <a:avLst/>
          </a:prstGeom>
        </p:spPr>
      </p:pic>
      <p:pic>
        <p:nvPicPr>
          <p:cNvPr id="26" name="Picture 25">
            <a:extLst>
              <a:ext uri="{FF2B5EF4-FFF2-40B4-BE49-F238E27FC236}">
                <a16:creationId xmlns:a16="http://schemas.microsoft.com/office/drawing/2014/main" id="{11EE28B5-2EE5-41F1-BB4B-977B1B560C21}"/>
              </a:ext>
            </a:extLst>
          </p:cNvPr>
          <p:cNvPicPr>
            <a:picLocks noChangeAspect="1"/>
          </p:cNvPicPr>
          <p:nvPr/>
        </p:nvPicPr>
        <p:blipFill>
          <a:blip r:embed="rId5"/>
          <a:stretch>
            <a:fillRect/>
          </a:stretch>
        </p:blipFill>
        <p:spPr>
          <a:xfrm>
            <a:off x="4976613" y="5238959"/>
            <a:ext cx="2752189" cy="844064"/>
          </a:xfrm>
          <a:prstGeom prst="rect">
            <a:avLst/>
          </a:prstGeom>
        </p:spPr>
      </p:pic>
      <p:sp>
        <p:nvSpPr>
          <p:cNvPr id="28" name="Bent Arrow 24">
            <a:extLst>
              <a:ext uri="{FF2B5EF4-FFF2-40B4-BE49-F238E27FC236}">
                <a16:creationId xmlns:a16="http://schemas.microsoft.com/office/drawing/2014/main" id="{6AFCCF95-7179-4D6F-A6A7-DA303F081C69}"/>
              </a:ext>
            </a:extLst>
          </p:cNvPr>
          <p:cNvSpPr/>
          <p:nvPr/>
        </p:nvSpPr>
        <p:spPr bwMode="auto">
          <a:xfrm rot="10800000" flipH="1">
            <a:off x="4614396" y="4726879"/>
            <a:ext cx="2684670" cy="431998"/>
          </a:xfrm>
          <a:prstGeom prst="bentArrow">
            <a:avLst>
              <a:gd name="adj1" fmla="val 36141"/>
              <a:gd name="adj2" fmla="val 39310"/>
              <a:gd name="adj3" fmla="val 27378"/>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125CA781-AF62-4891-A395-10DA214D0FD1}"/>
              </a:ext>
            </a:extLst>
          </p:cNvPr>
          <p:cNvSpPr txBox="1"/>
          <p:nvPr/>
        </p:nvSpPr>
        <p:spPr>
          <a:xfrm>
            <a:off x="7942703" y="1125565"/>
            <a:ext cx="4178582" cy="2671501"/>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pPr>
              <a:lnSpc>
                <a:spcPct val="100000"/>
              </a:lnSpc>
              <a:spcAft>
                <a:spcPts val="1200"/>
              </a:spcAft>
            </a:pPr>
            <a:r>
              <a:rPr lang="en-US" dirty="0">
                <a:solidFill>
                  <a:srgbClr val="505050"/>
                </a:solidFill>
                <a:latin typeface="Segoe UI Light" panose="020B0502040204020203" pitchFamily="34" charset="0"/>
                <a:cs typeface="Segoe UI Light" panose="020B0502040204020203" pitchFamily="34" charset="0"/>
              </a:rPr>
              <a:t>Unpivot Columns</a:t>
            </a:r>
          </a:p>
          <a:p>
            <a:pPr>
              <a:lnSpc>
                <a:spcPct val="100000"/>
              </a:lnSpc>
              <a:spcAft>
                <a:spcPts val="0"/>
              </a:spcAft>
            </a:pPr>
            <a:r>
              <a:rPr lang="en-US" sz="1400" b="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Convert Selected Column Headers  into </a:t>
            </a:r>
          </a:p>
          <a:p>
            <a:pPr>
              <a:lnSpc>
                <a:spcPct val="100000"/>
              </a:lnSpc>
              <a:spcAft>
                <a:spcPts val="0"/>
              </a:spcAft>
            </a:pPr>
            <a:r>
              <a:rPr lang="en-US" sz="1400" b="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column of values</a:t>
            </a:r>
          </a:p>
          <a:p>
            <a:pPr lvl="1">
              <a:lnSpc>
                <a:spcPct val="100000"/>
              </a:lnSpc>
              <a:spcBef>
                <a:spcPts val="600"/>
              </a:spcBef>
              <a:spcAft>
                <a:spcPts val="1200"/>
              </a:spcAft>
            </a:pPr>
            <a:r>
              <a:rPr lang="en-US" sz="1400" b="1" dirty="0">
                <a:solidFill>
                  <a:srgbClr val="505050"/>
                </a:solidFill>
                <a:latin typeface="Segoe UI Light" panose="020B0502040204020203" pitchFamily="34" charset="0"/>
                <a:cs typeface="Segoe UI Light" panose="020B0502040204020203" pitchFamily="34" charset="0"/>
              </a:rPr>
              <a:t>Syntax</a:t>
            </a:r>
            <a:r>
              <a:rPr lang="en-US" sz="1400" b="1" dirty="0">
                <a:latin typeface="Segoe UI Light" panose="020B0502040204020203" pitchFamily="34" charset="0"/>
                <a:cs typeface="Segoe UI Light" panose="020B0502040204020203" pitchFamily="34" charset="0"/>
              </a:rPr>
              <a:t>: </a:t>
            </a:r>
            <a:r>
              <a:rPr lang="en-US" sz="1200" dirty="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Table.UnpivotOtherColumns</a:t>
            </a:r>
            <a:r>
              <a:rPr lang="en-US" sz="12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t>
            </a:r>
            <a:r>
              <a:rPr lang="en-US" sz="1200" dirty="0">
                <a:solidFill>
                  <a:srgbClr val="00B0F0"/>
                </a:solidFill>
                <a:latin typeface="Segoe UI Light" panose="020B0502040204020203" pitchFamily="34" charset="0"/>
                <a:cs typeface="Segoe UI Light" panose="020B0502040204020203" pitchFamily="34" charset="0"/>
              </a:rPr>
              <a:t>Previous</a:t>
            </a:r>
            <a:r>
              <a:rPr lang="en-US" sz="12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{"Letter"}, "Attribute", "Value")</a:t>
            </a:r>
          </a:p>
          <a:p>
            <a:pPr lvl="1"/>
            <a:r>
              <a:rPr lang="en-US" dirty="0">
                <a:latin typeface="Segoe UI Light" panose="020B0502040204020203" pitchFamily="34" charset="0"/>
                <a:cs typeface="Segoe UI Light" panose="020B0502040204020203" pitchFamily="34" charset="0"/>
              </a:rPr>
              <a:t>The </a:t>
            </a:r>
            <a:r>
              <a:rPr lang="en-US" dirty="0" err="1">
                <a:latin typeface="Segoe UI Light" panose="020B0502040204020203" pitchFamily="34" charset="0"/>
                <a:cs typeface="Segoe UI Light" panose="020B0502040204020203" pitchFamily="34" charset="0"/>
              </a:rPr>
              <a:t>unpivoted</a:t>
            </a:r>
            <a:r>
              <a:rPr lang="en-US" dirty="0">
                <a:latin typeface="Segoe UI Light" panose="020B0502040204020203" pitchFamily="34" charset="0"/>
                <a:cs typeface="Segoe UI Light" panose="020B0502040204020203" pitchFamily="34" charset="0"/>
              </a:rPr>
              <a:t> column headers become the column [Attribute]</a:t>
            </a:r>
          </a:p>
          <a:p>
            <a:pPr lvl="1"/>
            <a:r>
              <a:rPr lang="en-US" dirty="0">
                <a:latin typeface="Segoe UI Light" panose="020B0502040204020203" pitchFamily="34" charset="0"/>
                <a:cs typeface="Segoe UI Light" panose="020B0502040204020203" pitchFamily="34" charset="0"/>
              </a:rPr>
              <a:t>The </a:t>
            </a:r>
            <a:r>
              <a:rPr lang="en-US" dirty="0" err="1">
                <a:latin typeface="Segoe UI Light" panose="020B0502040204020203" pitchFamily="34" charset="0"/>
                <a:cs typeface="Segoe UI Light" panose="020B0502040204020203" pitchFamily="34" charset="0"/>
              </a:rPr>
              <a:t>unpivoted</a:t>
            </a:r>
            <a:r>
              <a:rPr lang="en-US" dirty="0">
                <a:latin typeface="Segoe UI Light" panose="020B0502040204020203" pitchFamily="34" charset="0"/>
                <a:cs typeface="Segoe UI Light" panose="020B0502040204020203" pitchFamily="34" charset="0"/>
              </a:rPr>
              <a:t> values become the column [Value]</a:t>
            </a:r>
          </a:p>
        </p:txBody>
      </p:sp>
      <p:sp>
        <p:nvSpPr>
          <p:cNvPr id="32" name="Rectangle 31">
            <a:extLst>
              <a:ext uri="{FF2B5EF4-FFF2-40B4-BE49-F238E27FC236}">
                <a16:creationId xmlns:a16="http://schemas.microsoft.com/office/drawing/2014/main" id="{E96FA749-2CFA-4163-9D4E-B722A143EA55}"/>
              </a:ext>
            </a:extLst>
          </p:cNvPr>
          <p:cNvSpPr/>
          <p:nvPr/>
        </p:nvSpPr>
        <p:spPr>
          <a:xfrm>
            <a:off x="2565016" y="6406304"/>
            <a:ext cx="6074355" cy="369332"/>
          </a:xfrm>
          <a:prstGeom prst="rect">
            <a:avLst/>
          </a:prstGeom>
        </p:spPr>
        <p:txBody>
          <a:bodyPr wrap="none">
            <a:spAutoFit/>
          </a:bodyPr>
          <a:lstStyle/>
          <a:p>
            <a:r>
              <a:rPr lang="en-US" b="1" dirty="0">
                <a:solidFill>
                  <a:srgbClr val="505050"/>
                </a:solidFill>
              </a:rPr>
              <a:t>Note</a:t>
            </a:r>
            <a:r>
              <a:rPr lang="en-US" b="1" dirty="0"/>
              <a:t>: </a:t>
            </a:r>
            <a:r>
              <a:rPr lang="en-US" dirty="0">
                <a:solidFill>
                  <a:srgbClr val="00B0F0"/>
                </a:solidFill>
              </a:rPr>
              <a:t>Previous</a:t>
            </a:r>
            <a:r>
              <a:rPr lang="en-US" dirty="0">
                <a:solidFill>
                  <a:schemeClr val="tx1">
                    <a:lumMod val="50000"/>
                    <a:lumOff val="50000"/>
                  </a:schemeClr>
                </a:solidFill>
              </a:rPr>
              <a:t> =&gt; Name of the previous step in the query</a:t>
            </a:r>
          </a:p>
        </p:txBody>
      </p:sp>
      <p:pic>
        <p:nvPicPr>
          <p:cNvPr id="34" name="Picture 33">
            <a:extLst>
              <a:ext uri="{FF2B5EF4-FFF2-40B4-BE49-F238E27FC236}">
                <a16:creationId xmlns:a16="http://schemas.microsoft.com/office/drawing/2014/main" id="{1F8C9816-B5E6-4023-9EE5-7D35B2AF4190}"/>
              </a:ext>
            </a:extLst>
          </p:cNvPr>
          <p:cNvPicPr>
            <a:picLocks noChangeAspect="1"/>
          </p:cNvPicPr>
          <p:nvPr/>
        </p:nvPicPr>
        <p:blipFill>
          <a:blip r:embed="rId5"/>
          <a:stretch>
            <a:fillRect/>
          </a:stretch>
        </p:blipFill>
        <p:spPr>
          <a:xfrm>
            <a:off x="8007263" y="3913836"/>
            <a:ext cx="2880635" cy="883457"/>
          </a:xfrm>
          <a:prstGeom prst="rect">
            <a:avLst/>
          </a:prstGeom>
        </p:spPr>
      </p:pic>
      <p:pic>
        <p:nvPicPr>
          <p:cNvPr id="36" name="Picture 35">
            <a:extLst>
              <a:ext uri="{FF2B5EF4-FFF2-40B4-BE49-F238E27FC236}">
                <a16:creationId xmlns:a16="http://schemas.microsoft.com/office/drawing/2014/main" id="{41B4B16F-C0E6-46E9-8FF5-5D05136A3B74}"/>
              </a:ext>
            </a:extLst>
          </p:cNvPr>
          <p:cNvPicPr>
            <a:picLocks noChangeAspect="1"/>
          </p:cNvPicPr>
          <p:nvPr/>
        </p:nvPicPr>
        <p:blipFill>
          <a:blip r:embed="rId6"/>
          <a:stretch>
            <a:fillRect/>
          </a:stretch>
        </p:blipFill>
        <p:spPr>
          <a:xfrm>
            <a:off x="8570127" y="5080080"/>
            <a:ext cx="2457704" cy="888157"/>
          </a:xfrm>
          <a:prstGeom prst="rect">
            <a:avLst/>
          </a:prstGeom>
        </p:spPr>
      </p:pic>
      <p:sp>
        <p:nvSpPr>
          <p:cNvPr id="38" name="Bent Arrow 33">
            <a:extLst>
              <a:ext uri="{FF2B5EF4-FFF2-40B4-BE49-F238E27FC236}">
                <a16:creationId xmlns:a16="http://schemas.microsoft.com/office/drawing/2014/main" id="{1AC75A45-ED0D-4DF2-A947-A3F764FE3C92}"/>
              </a:ext>
            </a:extLst>
          </p:cNvPr>
          <p:cNvSpPr/>
          <p:nvPr/>
        </p:nvSpPr>
        <p:spPr bwMode="auto">
          <a:xfrm rot="16200000" flipH="1" flipV="1">
            <a:off x="10559263" y="4499760"/>
            <a:ext cx="1284674" cy="348277"/>
          </a:xfrm>
          <a:prstGeom prst="bentArrow">
            <a:avLst>
              <a:gd name="adj1" fmla="val 45650"/>
              <a:gd name="adj2" fmla="val 50000"/>
              <a:gd name="adj3" fmla="val 25001"/>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 name="Picture 1">
            <a:extLst>
              <a:ext uri="{FF2B5EF4-FFF2-40B4-BE49-F238E27FC236}">
                <a16:creationId xmlns:a16="http://schemas.microsoft.com/office/drawing/2014/main" id="{579921EF-745A-0158-80B9-73804E200168}"/>
              </a:ext>
            </a:extLst>
          </p:cNvPr>
          <p:cNvPicPr>
            <a:picLocks noChangeAspect="1"/>
          </p:cNvPicPr>
          <p:nvPr/>
        </p:nvPicPr>
        <p:blipFill>
          <a:blip r:embed="rId7"/>
          <a:stretch>
            <a:fillRect/>
          </a:stretch>
        </p:blipFill>
        <p:spPr>
          <a:xfrm>
            <a:off x="2508800" y="1126394"/>
            <a:ext cx="1340305" cy="432000"/>
          </a:xfrm>
          <a:prstGeom prst="rect">
            <a:avLst/>
          </a:prstGeom>
        </p:spPr>
      </p:pic>
      <p:pic>
        <p:nvPicPr>
          <p:cNvPr id="4" name="Picture 3">
            <a:extLst>
              <a:ext uri="{FF2B5EF4-FFF2-40B4-BE49-F238E27FC236}">
                <a16:creationId xmlns:a16="http://schemas.microsoft.com/office/drawing/2014/main" id="{162922D5-AA4C-E1F6-9C46-82ED68A6ABBE}"/>
              </a:ext>
            </a:extLst>
          </p:cNvPr>
          <p:cNvPicPr>
            <a:picLocks noChangeAspect="1"/>
          </p:cNvPicPr>
          <p:nvPr/>
        </p:nvPicPr>
        <p:blipFill>
          <a:blip r:embed="rId8"/>
          <a:stretch>
            <a:fillRect/>
          </a:stretch>
        </p:blipFill>
        <p:spPr>
          <a:xfrm>
            <a:off x="6215780" y="1091141"/>
            <a:ext cx="1426604" cy="432000"/>
          </a:xfrm>
          <a:prstGeom prst="rect">
            <a:avLst/>
          </a:prstGeom>
        </p:spPr>
      </p:pic>
      <p:pic>
        <p:nvPicPr>
          <p:cNvPr id="7" name="Picture 4">
            <a:extLst>
              <a:ext uri="{FF2B5EF4-FFF2-40B4-BE49-F238E27FC236}">
                <a16:creationId xmlns:a16="http://schemas.microsoft.com/office/drawing/2014/main" id="{E79F6583-6495-CBE6-3D01-D2DB3A92862E}"/>
              </a:ext>
            </a:extLst>
          </p:cNvPr>
          <p:cNvPicPr>
            <a:picLocks noChangeAspect="1" noChangeArrowheads="1"/>
          </p:cNvPicPr>
          <p:nvPr/>
        </p:nvPicPr>
        <p:blipFill>
          <a:blip r:embed="rId9"/>
          <a:stretch>
            <a:fillRect/>
          </a:stretch>
        </p:blipFill>
        <p:spPr bwMode="auto">
          <a:xfrm>
            <a:off x="10362132" y="957637"/>
            <a:ext cx="1678936" cy="7695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C081845A-AFDC-E272-A180-6A71500EFB3F}"/>
              </a:ext>
            </a:extLst>
          </p:cNvPr>
          <p:cNvCxnSpPr>
            <a:cxnSpLocks/>
          </p:cNvCxnSpPr>
          <p:nvPr/>
        </p:nvCxnSpPr>
        <p:spPr>
          <a:xfrm>
            <a:off x="4048628" y="1091141"/>
            <a:ext cx="0" cy="5323511"/>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7F8B21-9A3A-A93D-75A1-049F706B2103}"/>
              </a:ext>
            </a:extLst>
          </p:cNvPr>
          <p:cNvCxnSpPr>
            <a:cxnSpLocks/>
          </p:cNvCxnSpPr>
          <p:nvPr/>
        </p:nvCxnSpPr>
        <p:spPr>
          <a:xfrm>
            <a:off x="7817858" y="1082793"/>
            <a:ext cx="0" cy="5323511"/>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657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Join Kinds – Merge Types</a:t>
            </a:r>
          </a:p>
        </p:txBody>
      </p:sp>
      <p:sp>
        <p:nvSpPr>
          <p:cNvPr id="3" name="Rectangle 2">
            <a:extLst>
              <a:ext uri="{FF2B5EF4-FFF2-40B4-BE49-F238E27FC236}">
                <a16:creationId xmlns:a16="http://schemas.microsoft.com/office/drawing/2014/main" id="{90AB1958-E8B0-4965-B0AD-C2C8EBAB3E14}"/>
              </a:ext>
            </a:extLst>
          </p:cNvPr>
          <p:cNvSpPr/>
          <p:nvPr/>
        </p:nvSpPr>
        <p:spPr bwMode="auto">
          <a:xfrm>
            <a:off x="355042" y="1816845"/>
            <a:ext cx="3622309" cy="217762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02D239B1-6052-4BEF-97A3-4C4ECFFFF1AF}"/>
              </a:ext>
            </a:extLst>
          </p:cNvPr>
          <p:cNvSpPr/>
          <p:nvPr/>
        </p:nvSpPr>
        <p:spPr bwMode="auto">
          <a:xfrm>
            <a:off x="4116914" y="1816844"/>
            <a:ext cx="3622309" cy="2192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7FC2797-3779-4FE1-8858-20471AF325F0}"/>
              </a:ext>
            </a:extLst>
          </p:cNvPr>
          <p:cNvSpPr/>
          <p:nvPr/>
        </p:nvSpPr>
        <p:spPr bwMode="auto">
          <a:xfrm>
            <a:off x="7878786" y="1816843"/>
            <a:ext cx="3901435" cy="219245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E472213-6F5F-4685-907B-2362FCF82CDE}"/>
              </a:ext>
            </a:extLst>
          </p:cNvPr>
          <p:cNvSpPr/>
          <p:nvPr/>
        </p:nvSpPr>
        <p:spPr bwMode="auto">
          <a:xfrm>
            <a:off x="355042" y="4066543"/>
            <a:ext cx="3622309" cy="207300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CEF309C-5A58-4AB5-AD69-EF622373F5D7}"/>
              </a:ext>
            </a:extLst>
          </p:cNvPr>
          <p:cNvSpPr/>
          <p:nvPr/>
        </p:nvSpPr>
        <p:spPr bwMode="auto">
          <a:xfrm>
            <a:off x="4116914" y="4066542"/>
            <a:ext cx="3622309" cy="207300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3AA932D-1275-4DB2-AF5F-5EB8BAC3381E}"/>
              </a:ext>
            </a:extLst>
          </p:cNvPr>
          <p:cNvSpPr/>
          <p:nvPr/>
        </p:nvSpPr>
        <p:spPr bwMode="auto">
          <a:xfrm>
            <a:off x="7878786" y="4066541"/>
            <a:ext cx="3901435" cy="207300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B8B1427A-D5F7-491F-9E13-D3568CAF4A07}"/>
              </a:ext>
            </a:extLst>
          </p:cNvPr>
          <p:cNvSpPr txBox="1"/>
          <p:nvPr/>
        </p:nvSpPr>
        <p:spPr>
          <a:xfrm>
            <a:off x="3977351" y="1804198"/>
            <a:ext cx="3761872" cy="170200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Outer </a:t>
            </a:r>
            <a:r>
              <a:rPr lang="en-US" sz="1100" b="1" dirty="0">
                <a:gradFill>
                  <a:gsLst>
                    <a:gs pos="2917">
                      <a:schemeClr val="tx1"/>
                    </a:gs>
                    <a:gs pos="30000">
                      <a:schemeClr val="tx1"/>
                    </a:gs>
                  </a:gsLst>
                  <a:lin ang="5400000" scaled="0"/>
                </a:gradFill>
              </a:rPr>
              <a:t>(</a:t>
            </a:r>
            <a:r>
              <a:rPr lang="en-US" sz="1100" dirty="0" err="1"/>
              <a:t>JoinKind.LeftOuter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Default for Merge</a:t>
            </a:r>
          </a:p>
          <a:p>
            <a:pPr>
              <a:lnSpc>
                <a:spcPct val="90000"/>
              </a:lnSpc>
              <a:spcAft>
                <a:spcPts val="600"/>
              </a:spcAft>
            </a:pPr>
            <a:r>
              <a:rPr lang="en-US" sz="1600" dirty="0">
                <a:gradFill>
                  <a:gsLst>
                    <a:gs pos="2917">
                      <a:schemeClr val="tx1"/>
                    </a:gs>
                    <a:gs pos="30000">
                      <a:schemeClr val="tx1"/>
                    </a:gs>
                  </a:gsLst>
                  <a:lin ang="5400000" scaled="0"/>
                </a:gradFill>
              </a:rPr>
              <a:t>Shows all rows in 1st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and “paints” attributes from second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matches in joined column(s).  </a:t>
            </a:r>
          </a:p>
        </p:txBody>
      </p:sp>
      <p:sp>
        <p:nvSpPr>
          <p:cNvPr id="22" name="TextBox 21">
            <a:extLst>
              <a:ext uri="{FF2B5EF4-FFF2-40B4-BE49-F238E27FC236}">
                <a16:creationId xmlns:a16="http://schemas.microsoft.com/office/drawing/2014/main" id="{684467BE-FE29-4645-8B20-EF92AABD493D}"/>
              </a:ext>
            </a:extLst>
          </p:cNvPr>
          <p:cNvSpPr txBox="1"/>
          <p:nvPr/>
        </p:nvSpPr>
        <p:spPr>
          <a:xfrm>
            <a:off x="4116914" y="4069503"/>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Outer  </a:t>
            </a:r>
            <a:r>
              <a:rPr lang="en-US" sz="1100" b="1" dirty="0">
                <a:gradFill>
                  <a:gsLst>
                    <a:gs pos="2917">
                      <a:schemeClr val="tx1"/>
                    </a:gs>
                    <a:gs pos="30000">
                      <a:schemeClr val="tx1"/>
                    </a:gs>
                  </a:gsLst>
                  <a:lin ang="5400000" scaled="0"/>
                </a:gradFill>
              </a:rPr>
              <a:t>(</a:t>
            </a:r>
            <a:r>
              <a:rPr lang="en-US" sz="1100" dirty="0" err="1"/>
              <a:t>JoinKind.RightOuter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all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and “paints” attributes from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matches in joined column(s)</a:t>
            </a:r>
          </a:p>
        </p:txBody>
      </p:sp>
      <p:sp>
        <p:nvSpPr>
          <p:cNvPr id="24" name="TextBox 23">
            <a:extLst>
              <a:ext uri="{FF2B5EF4-FFF2-40B4-BE49-F238E27FC236}">
                <a16:creationId xmlns:a16="http://schemas.microsoft.com/office/drawing/2014/main" id="{AF2C1FDA-C73B-4F99-B1C5-6834B746B3E2}"/>
              </a:ext>
            </a:extLst>
          </p:cNvPr>
          <p:cNvSpPr txBox="1"/>
          <p:nvPr/>
        </p:nvSpPr>
        <p:spPr>
          <a:xfrm>
            <a:off x="355042" y="4099445"/>
            <a:ext cx="362230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Inner  </a:t>
            </a:r>
            <a:r>
              <a:rPr lang="en-US" sz="1100" b="1" dirty="0">
                <a:gradFill>
                  <a:gsLst>
                    <a:gs pos="2917">
                      <a:schemeClr val="tx1"/>
                    </a:gs>
                    <a:gs pos="30000">
                      <a:schemeClr val="tx1"/>
                    </a:gs>
                  </a:gsLst>
                  <a:lin ang="5400000" scaled="0"/>
                </a:gradFill>
              </a:rPr>
              <a:t>(</a:t>
            </a:r>
            <a:r>
              <a:rPr lang="en-US" sz="1100" dirty="0" err="1"/>
              <a:t>JoinKind.Inner</a:t>
            </a:r>
            <a:r>
              <a:rPr lang="en-US" sz="1100" b="1"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Limits the rows to ONLY those which Match on joined column(s)</a:t>
            </a:r>
          </a:p>
        </p:txBody>
      </p:sp>
      <p:sp>
        <p:nvSpPr>
          <p:cNvPr id="26" name="TextBox 25">
            <a:extLst>
              <a:ext uri="{FF2B5EF4-FFF2-40B4-BE49-F238E27FC236}">
                <a16:creationId xmlns:a16="http://schemas.microsoft.com/office/drawing/2014/main" id="{94EB1CB5-483B-4726-94B3-907B7F6F3FF1}"/>
              </a:ext>
            </a:extLst>
          </p:cNvPr>
          <p:cNvSpPr txBox="1"/>
          <p:nvPr/>
        </p:nvSpPr>
        <p:spPr>
          <a:xfrm>
            <a:off x="355042" y="1815009"/>
            <a:ext cx="3610982"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Full Outer </a:t>
            </a:r>
            <a:r>
              <a:rPr lang="en-US" sz="1100" dirty="0">
                <a:gradFill>
                  <a:gsLst>
                    <a:gs pos="2917">
                      <a:schemeClr val="tx1"/>
                    </a:gs>
                    <a:gs pos="30000">
                      <a:schemeClr val="tx1"/>
                    </a:gs>
                  </a:gsLst>
                  <a:lin ang="5400000" scaled="0"/>
                </a:gradFill>
              </a:rPr>
              <a:t>(</a:t>
            </a:r>
            <a:r>
              <a:rPr lang="en-US" sz="1100" dirty="0" err="1">
                <a:gradFill>
                  <a:gsLst>
                    <a:gs pos="2917">
                      <a:schemeClr val="tx1"/>
                    </a:gs>
                    <a:gs pos="30000">
                      <a:schemeClr val="tx1"/>
                    </a:gs>
                  </a:gsLst>
                  <a:lin ang="5400000" scaled="0"/>
                </a:gradFill>
              </a:rPr>
              <a:t>JoinKind.FullOuter</a:t>
            </a:r>
            <a:r>
              <a:rPr lang="en-US" sz="1100"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Shows </a:t>
            </a:r>
            <a:r>
              <a:rPr lang="en-US" sz="1600" b="1" dirty="0">
                <a:gradFill>
                  <a:gsLst>
                    <a:gs pos="2917">
                      <a:schemeClr val="tx1"/>
                    </a:gs>
                    <a:gs pos="30000">
                      <a:schemeClr val="tx1"/>
                    </a:gs>
                  </a:gsLst>
                  <a:lin ang="5400000" scaled="0"/>
                </a:gradFill>
              </a:rPr>
              <a:t>all of the rows from both queries.  </a:t>
            </a:r>
            <a:r>
              <a:rPr lang="en-US" sz="1600" dirty="0">
                <a:gradFill>
                  <a:gsLst>
                    <a:gs pos="2917">
                      <a:schemeClr val="tx1"/>
                    </a:gs>
                    <a:gs pos="30000">
                      <a:schemeClr val="tx1"/>
                    </a:gs>
                  </a:gsLst>
                  <a:lin ang="5400000" scaled="0"/>
                </a:gradFill>
              </a:rPr>
              <a:t>Like SQL “Union All”</a:t>
            </a:r>
          </a:p>
        </p:txBody>
      </p:sp>
      <p:pic>
        <p:nvPicPr>
          <p:cNvPr id="28" name="Picture 27">
            <a:extLst>
              <a:ext uri="{FF2B5EF4-FFF2-40B4-BE49-F238E27FC236}">
                <a16:creationId xmlns:a16="http://schemas.microsoft.com/office/drawing/2014/main" id="{A369504A-FBDE-43A5-BA40-56CEA36629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040" y="3005910"/>
            <a:ext cx="1268530" cy="868196"/>
          </a:xfrm>
          <a:prstGeom prst="rect">
            <a:avLst/>
          </a:prstGeom>
        </p:spPr>
      </p:pic>
      <p:pic>
        <p:nvPicPr>
          <p:cNvPr id="30" name="Picture 29">
            <a:extLst>
              <a:ext uri="{FF2B5EF4-FFF2-40B4-BE49-F238E27FC236}">
                <a16:creationId xmlns:a16="http://schemas.microsoft.com/office/drawing/2014/main" id="{FF38065F-13E2-45D2-B3B3-76251020E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478" y="3168321"/>
            <a:ext cx="1223065" cy="826146"/>
          </a:xfrm>
          <a:prstGeom prst="rect">
            <a:avLst/>
          </a:prstGeom>
        </p:spPr>
      </p:pic>
      <p:pic>
        <p:nvPicPr>
          <p:cNvPr id="32" name="Picture 31">
            <a:extLst>
              <a:ext uri="{FF2B5EF4-FFF2-40B4-BE49-F238E27FC236}">
                <a16:creationId xmlns:a16="http://schemas.microsoft.com/office/drawing/2014/main" id="{07F526D2-634E-42EB-9DCF-7600066B8C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7231" y="5034989"/>
            <a:ext cx="1371055" cy="935049"/>
          </a:xfrm>
          <a:prstGeom prst="rect">
            <a:avLst/>
          </a:prstGeom>
        </p:spPr>
      </p:pic>
      <p:pic>
        <p:nvPicPr>
          <p:cNvPr id="34" name="Picture 33">
            <a:extLst>
              <a:ext uri="{FF2B5EF4-FFF2-40B4-BE49-F238E27FC236}">
                <a16:creationId xmlns:a16="http://schemas.microsoft.com/office/drawing/2014/main" id="{350F03B9-D407-47F2-9593-F168D700E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9586" y="5119342"/>
            <a:ext cx="1403957" cy="939490"/>
          </a:xfrm>
          <a:prstGeom prst="rect">
            <a:avLst/>
          </a:prstGeom>
        </p:spPr>
      </p:pic>
      <p:pic>
        <p:nvPicPr>
          <p:cNvPr id="36" name="Picture 35">
            <a:extLst>
              <a:ext uri="{FF2B5EF4-FFF2-40B4-BE49-F238E27FC236}">
                <a16:creationId xmlns:a16="http://schemas.microsoft.com/office/drawing/2014/main" id="{CA453493-F195-4F60-9679-386F435FC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3344" y="3052262"/>
            <a:ext cx="1249456" cy="840980"/>
          </a:xfrm>
          <a:prstGeom prst="rect">
            <a:avLst/>
          </a:prstGeom>
        </p:spPr>
      </p:pic>
      <p:pic>
        <p:nvPicPr>
          <p:cNvPr id="38" name="Picture 37">
            <a:extLst>
              <a:ext uri="{FF2B5EF4-FFF2-40B4-BE49-F238E27FC236}">
                <a16:creationId xmlns:a16="http://schemas.microsoft.com/office/drawing/2014/main" id="{842900D7-B7AA-4986-B80E-F4732E529B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8908" y="5147678"/>
            <a:ext cx="1333892" cy="882818"/>
          </a:xfrm>
          <a:prstGeom prst="rect">
            <a:avLst/>
          </a:prstGeom>
        </p:spPr>
      </p:pic>
      <p:sp>
        <p:nvSpPr>
          <p:cNvPr id="40" name="TextBox 39">
            <a:extLst>
              <a:ext uri="{FF2B5EF4-FFF2-40B4-BE49-F238E27FC236}">
                <a16:creationId xmlns:a16="http://schemas.microsoft.com/office/drawing/2014/main" id="{D3B51AED-80C6-4AAE-A7CB-E9E4CE0F17EE}"/>
              </a:ext>
            </a:extLst>
          </p:cNvPr>
          <p:cNvSpPr txBox="1"/>
          <p:nvPr/>
        </p:nvSpPr>
        <p:spPr>
          <a:xfrm>
            <a:off x="7808343" y="4046334"/>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Anti  </a:t>
            </a:r>
            <a:r>
              <a:rPr lang="en-US" sz="1100" b="1" dirty="0">
                <a:gradFill>
                  <a:gsLst>
                    <a:gs pos="2917">
                      <a:schemeClr val="tx1"/>
                    </a:gs>
                    <a:gs pos="30000">
                      <a:schemeClr val="tx1"/>
                    </a:gs>
                  </a:gsLst>
                  <a:lin ang="5400000" scaled="0"/>
                </a:gradFill>
              </a:rPr>
              <a:t>(</a:t>
            </a:r>
            <a:r>
              <a:rPr lang="en-US" sz="1100" dirty="0" err="1"/>
              <a:t>JoinKind.RightAnti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where there is NO MATCH to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joined column(s)</a:t>
            </a:r>
          </a:p>
        </p:txBody>
      </p:sp>
      <p:sp>
        <p:nvSpPr>
          <p:cNvPr id="42" name="TextBox 41">
            <a:extLst>
              <a:ext uri="{FF2B5EF4-FFF2-40B4-BE49-F238E27FC236}">
                <a16:creationId xmlns:a16="http://schemas.microsoft.com/office/drawing/2014/main" id="{229A1430-8947-419E-A468-7711874CE1DB}"/>
              </a:ext>
            </a:extLst>
          </p:cNvPr>
          <p:cNvSpPr txBox="1"/>
          <p:nvPr/>
        </p:nvSpPr>
        <p:spPr>
          <a:xfrm>
            <a:off x="7881518" y="1804197"/>
            <a:ext cx="3622310" cy="1181862"/>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Anti  </a:t>
            </a:r>
            <a:r>
              <a:rPr lang="en-US" sz="1100" b="1" dirty="0">
                <a:gradFill>
                  <a:gsLst>
                    <a:gs pos="2917">
                      <a:schemeClr val="tx1"/>
                    </a:gs>
                    <a:gs pos="30000">
                      <a:schemeClr val="tx1"/>
                    </a:gs>
                  </a:gsLst>
                  <a:lin ang="5400000" scaled="0"/>
                </a:gradFill>
              </a:rPr>
              <a:t>(</a:t>
            </a:r>
            <a:r>
              <a:rPr lang="en-US" sz="1100" dirty="0" err="1"/>
              <a:t>JoinKind.LeftAnti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query where there is NO MATCH to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joined column(s)</a:t>
            </a:r>
          </a:p>
        </p:txBody>
      </p:sp>
      <p:sp>
        <p:nvSpPr>
          <p:cNvPr id="44" name="Rectangle 43">
            <a:extLst>
              <a:ext uri="{FF2B5EF4-FFF2-40B4-BE49-F238E27FC236}">
                <a16:creationId xmlns:a16="http://schemas.microsoft.com/office/drawing/2014/main" id="{46F48875-B081-4D60-BE16-F2856FACE357}"/>
              </a:ext>
            </a:extLst>
          </p:cNvPr>
          <p:cNvSpPr/>
          <p:nvPr/>
        </p:nvSpPr>
        <p:spPr>
          <a:xfrm>
            <a:off x="2639040" y="6371569"/>
            <a:ext cx="6438494" cy="369332"/>
          </a:xfrm>
          <a:prstGeom prst="rect">
            <a:avLst/>
          </a:prstGeom>
        </p:spPr>
        <p:txBody>
          <a:bodyPr wrap="none">
            <a:spAutoFit/>
          </a:bodyPr>
          <a:lstStyle/>
          <a:p>
            <a:r>
              <a:rPr lang="en-US" b="1" dirty="0"/>
              <a:t>Note: </a:t>
            </a:r>
            <a:r>
              <a:rPr lang="en-US" dirty="0">
                <a:solidFill>
                  <a:schemeClr val="tx1">
                    <a:lumMod val="50000"/>
                    <a:lumOff val="50000"/>
                  </a:schemeClr>
                </a:solidFill>
              </a:rPr>
              <a:t>One or Multiple columns can be used to create the join</a:t>
            </a:r>
          </a:p>
        </p:txBody>
      </p:sp>
      <p:sp>
        <p:nvSpPr>
          <p:cNvPr id="25" name="Rectangle 24">
            <a:extLst>
              <a:ext uri="{FF2B5EF4-FFF2-40B4-BE49-F238E27FC236}">
                <a16:creationId xmlns:a16="http://schemas.microsoft.com/office/drawing/2014/main" id="{E1C15E6F-3EEA-4BE4-B844-EE4F4B4FBB66}"/>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40617155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B3FFE0-AD73-43E5-8107-ABFB76AC8E6D}"/>
              </a:ext>
            </a:extLst>
          </p:cNvPr>
          <p:cNvSpPr>
            <a:spLocks noGrp="1"/>
          </p:cNvSpPr>
          <p:nvPr>
            <p:ph type="sldNum" sz="quarter" idx="4"/>
          </p:nvPr>
        </p:nvSpPr>
        <p:spPr/>
        <p:txBody>
          <a:bodyPr/>
          <a:lstStyle/>
          <a:p>
            <a:fld id="{3847DB54-D037-B84F-B6F1-2E8DA40D09AD}" type="slidenum">
              <a:rPr lang="en-US" smtClean="0"/>
              <a:pPr/>
              <a:t>63</a:t>
            </a:fld>
            <a:endParaRPr lang="en-US"/>
          </a:p>
        </p:txBody>
      </p:sp>
      <p:sp>
        <p:nvSpPr>
          <p:cNvPr id="11" name="TextBox 10">
            <a:extLst>
              <a:ext uri="{FF2B5EF4-FFF2-40B4-BE49-F238E27FC236}">
                <a16:creationId xmlns:a16="http://schemas.microsoft.com/office/drawing/2014/main" id="{67784DBC-08FB-43FD-A0A1-F5B05CA80766}"/>
              </a:ext>
            </a:extLst>
          </p:cNvPr>
          <p:cNvSpPr txBox="1"/>
          <p:nvPr/>
        </p:nvSpPr>
        <p:spPr>
          <a:xfrm>
            <a:off x="6434240" y="1030465"/>
            <a:ext cx="5534971" cy="3074688"/>
          </a:xfrm>
          <a:prstGeom prst="rect">
            <a:avLst/>
          </a:prstGeom>
          <a:noFill/>
        </p:spPr>
        <p:txBody>
          <a:bodyPr wrap="square" lIns="182880" tIns="146304" rIns="182880" bIns="146304" rtlCol="0">
            <a:spAutoFit/>
          </a:bodyPr>
          <a:lstStyle>
            <a:defPPr>
              <a:defRPr lang="en-US"/>
            </a:defPPr>
            <a:lvl1pPr>
              <a:lnSpc>
                <a:spcPct val="90000"/>
              </a:lnSpc>
              <a:spcAft>
                <a:spcPts val="1800"/>
              </a:spcAft>
              <a:defRPr b="1">
                <a:latin typeface="Segoe UI (Body)"/>
                <a:cs typeface="Segoe UI Light" panose="020B0502040204020203" pitchFamily="34" charset="0"/>
              </a:defRPr>
            </a:lvl1pPr>
          </a:lstStyle>
          <a:p>
            <a:r>
              <a:rPr lang="en-US" sz="2000">
                <a:latin typeface="Segoe UI Light" panose="020B0502040204020203" pitchFamily="34" charset="0"/>
              </a:rPr>
              <a:t>Reference</a:t>
            </a:r>
          </a:p>
          <a:p>
            <a:r>
              <a:rPr lang="en-US" sz="1600" b="0">
                <a:latin typeface="Segoe UI Light" panose="020B0502040204020203" pitchFamily="34" charset="0"/>
              </a:rPr>
              <a:t>Uses the output of one query as the INPUT in another query.  (Link in a chain)</a:t>
            </a:r>
          </a:p>
          <a:p>
            <a:pPr marL="285750" indent="-285750">
              <a:buFont typeface="Arial" panose="020B0604020202020204" pitchFamily="34" charset="0"/>
              <a:buChar char="•"/>
            </a:pPr>
            <a:r>
              <a:rPr lang="en-US" sz="1600" b="0">
                <a:latin typeface="Segoe UI Light" panose="020B0502040204020203" pitchFamily="34" charset="0"/>
              </a:rPr>
              <a:t>All subsequent changes made to 1st query affect the 2nd during refresh</a:t>
            </a:r>
          </a:p>
          <a:p>
            <a:pPr marL="285750" indent="-285750">
              <a:buFont typeface="Arial" panose="020B0604020202020204" pitchFamily="34" charset="0"/>
              <a:buChar char="•"/>
            </a:pPr>
            <a:r>
              <a:rPr lang="en-US" sz="1600" b="0">
                <a:latin typeface="Segoe UI Light" panose="020B0502040204020203" pitchFamily="34" charset="0"/>
              </a:rPr>
              <a:t>When the 2nd query executes, it re-executes all the steps in the 1st query</a:t>
            </a:r>
          </a:p>
          <a:p>
            <a:endParaRPr lang="en-US" sz="2000">
              <a:latin typeface="Segoe UI Light" panose="020B0502040204020203" pitchFamily="34" charset="0"/>
            </a:endParaRPr>
          </a:p>
        </p:txBody>
      </p:sp>
      <p:sp>
        <p:nvSpPr>
          <p:cNvPr id="12" name="TextBox 11">
            <a:extLst>
              <a:ext uri="{FF2B5EF4-FFF2-40B4-BE49-F238E27FC236}">
                <a16:creationId xmlns:a16="http://schemas.microsoft.com/office/drawing/2014/main" id="{424DAC71-4C2F-4AD9-BA77-A32CB40C362C}"/>
              </a:ext>
            </a:extLst>
          </p:cNvPr>
          <p:cNvSpPr txBox="1"/>
          <p:nvPr/>
        </p:nvSpPr>
        <p:spPr>
          <a:xfrm>
            <a:off x="873940" y="1030465"/>
            <a:ext cx="5299743" cy="2853089"/>
          </a:xfrm>
          <a:prstGeom prst="rect">
            <a:avLst/>
          </a:prstGeom>
          <a:noFill/>
        </p:spPr>
        <p:txBody>
          <a:bodyPr wrap="square" lIns="182880" tIns="146304" rIns="182880" bIns="146304" rtlCol="0">
            <a:spAutoFit/>
          </a:bodyPr>
          <a:lstStyle>
            <a:defPPr>
              <a:defRPr lang="en-US"/>
            </a:defPPr>
            <a:lvl1pPr>
              <a:lnSpc>
                <a:spcPct val="90000"/>
              </a:lnSpc>
              <a:spcAft>
                <a:spcPts val="1800"/>
              </a:spcAft>
              <a:defRPr b="1">
                <a:latin typeface="Segoe UI (Body)"/>
                <a:cs typeface="Segoe UI Light" panose="020B0502040204020203" pitchFamily="34" charset="0"/>
              </a:defRPr>
            </a:lvl1pPr>
          </a:lstStyle>
          <a:p>
            <a:r>
              <a:rPr lang="en-US" sz="2000" dirty="0">
                <a:latin typeface="Segoe UI Light" panose="020B0502040204020203" pitchFamily="34" charset="0"/>
              </a:rPr>
              <a:t>Duplicate</a:t>
            </a:r>
          </a:p>
          <a:p>
            <a:r>
              <a:rPr lang="en-US" sz="1600" b="0" dirty="0">
                <a:latin typeface="Segoe UI Light" panose="020B0502040204020203" pitchFamily="34" charset="0"/>
              </a:rPr>
              <a:t>Copies a query at a point in time (Save As)</a:t>
            </a:r>
          </a:p>
          <a:p>
            <a:pPr marL="285750" indent="-285750">
              <a:buFont typeface="Arial" panose="020B0604020202020204" pitchFamily="34" charset="0"/>
              <a:buChar char="•"/>
            </a:pPr>
            <a:r>
              <a:rPr lang="en-US" sz="1600" b="0" dirty="0">
                <a:latin typeface="Segoe UI Light" panose="020B0502040204020203" pitchFamily="34" charset="0"/>
              </a:rPr>
              <a:t>Duplicate query can be modified independently without altering the original query</a:t>
            </a:r>
          </a:p>
          <a:p>
            <a:pPr marL="285750" indent="-285750">
              <a:buFont typeface="Arial" panose="020B0604020202020204" pitchFamily="34" charset="0"/>
              <a:buChar char="•"/>
            </a:pPr>
            <a:r>
              <a:rPr lang="en-US" sz="1600" b="0" dirty="0">
                <a:latin typeface="Segoe UI Light" panose="020B0502040204020203" pitchFamily="34" charset="0"/>
              </a:rPr>
              <a:t>Executing the 2nd query (duplicate) does NOT execute the 1st (original) query</a:t>
            </a:r>
          </a:p>
          <a:p>
            <a:endParaRPr lang="en-US" sz="2000" dirty="0">
              <a:latin typeface="Segoe UI Light" panose="020B0502040204020203" pitchFamily="34" charset="0"/>
            </a:endParaRPr>
          </a:p>
        </p:txBody>
      </p:sp>
      <p:cxnSp>
        <p:nvCxnSpPr>
          <p:cNvPr id="20" name="Straight Connector 19">
            <a:extLst>
              <a:ext uri="{FF2B5EF4-FFF2-40B4-BE49-F238E27FC236}">
                <a16:creationId xmlns:a16="http://schemas.microsoft.com/office/drawing/2014/main" id="{BB00366E-7D48-4CA1-8928-681F2D66BDE7}"/>
              </a:ext>
            </a:extLst>
          </p:cNvPr>
          <p:cNvCxnSpPr>
            <a:cxnSpLocks/>
          </p:cNvCxnSpPr>
          <p:nvPr/>
        </p:nvCxnSpPr>
        <p:spPr>
          <a:xfrm flipV="1">
            <a:off x="6173683" y="1426464"/>
            <a:ext cx="0" cy="4793340"/>
          </a:xfrm>
          <a:prstGeom prst="line">
            <a:avLst/>
          </a:prstGeom>
          <a:ln w="127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738AF51-6430-484F-B98F-F193354DA591}"/>
              </a:ext>
            </a:extLst>
          </p:cNvPr>
          <p:cNvPicPr>
            <a:picLocks noChangeAspect="1"/>
          </p:cNvPicPr>
          <p:nvPr/>
        </p:nvPicPr>
        <p:blipFill>
          <a:blip r:embed="rId3"/>
          <a:stretch>
            <a:fillRect/>
          </a:stretch>
        </p:blipFill>
        <p:spPr>
          <a:xfrm>
            <a:off x="2116861" y="3500406"/>
            <a:ext cx="2500830" cy="2719398"/>
          </a:xfrm>
          <a:prstGeom prst="rect">
            <a:avLst/>
          </a:prstGeom>
        </p:spPr>
      </p:pic>
      <p:pic>
        <p:nvPicPr>
          <p:cNvPr id="13" name="Picture 12">
            <a:extLst>
              <a:ext uri="{FF2B5EF4-FFF2-40B4-BE49-F238E27FC236}">
                <a16:creationId xmlns:a16="http://schemas.microsoft.com/office/drawing/2014/main" id="{EB4ED7AB-4866-4493-B75F-A1C7452B955D}"/>
              </a:ext>
            </a:extLst>
          </p:cNvPr>
          <p:cNvPicPr>
            <a:picLocks noChangeAspect="1"/>
          </p:cNvPicPr>
          <p:nvPr/>
        </p:nvPicPr>
        <p:blipFill>
          <a:blip r:embed="rId4"/>
          <a:stretch>
            <a:fillRect/>
          </a:stretch>
        </p:blipFill>
        <p:spPr>
          <a:xfrm>
            <a:off x="7816527" y="3581753"/>
            <a:ext cx="2353027" cy="2719398"/>
          </a:xfrm>
          <a:prstGeom prst="rect">
            <a:avLst/>
          </a:prstGeom>
        </p:spPr>
      </p:pic>
      <p:sp>
        <p:nvSpPr>
          <p:cNvPr id="6" name="Title 4">
            <a:extLst>
              <a:ext uri="{FF2B5EF4-FFF2-40B4-BE49-F238E27FC236}">
                <a16:creationId xmlns:a16="http://schemas.microsoft.com/office/drawing/2014/main" id="{60985FCF-5D97-64EC-289A-47B854D8B7E3}"/>
              </a:ext>
            </a:extLst>
          </p:cNvPr>
          <p:cNvSpPr>
            <a:spLocks noGrp="1"/>
          </p:cNvSpPr>
          <p:nvPr>
            <p:ph type="title"/>
          </p:nvPr>
        </p:nvSpPr>
        <p:spPr>
          <a:xfrm>
            <a:off x="925512" y="424314"/>
            <a:ext cx="10340975" cy="414337"/>
          </a:xfrm>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3000" kern="0" cap="none" spc="0" baseline="0" dirty="0">
                <a:ln>
                  <a:noFill/>
                </a:ln>
                <a:latin typeface="Segoe UI" panose="020B0502040204020203" pitchFamily="34" charset="0"/>
              </a:rPr>
              <a:t>Table Duplicate vs Table Reference</a:t>
            </a:r>
            <a:endPar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0688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lang="en-US" sz="3000" kern="0" cap="none" spc="0" baseline="0" dirty="0">
                <a:ln>
                  <a:noFill/>
                </a:ln>
                <a:latin typeface="Segoe UI" panose="020B0502040204020203" pitchFamily="34" charset="0"/>
              </a:rPr>
              <a:t>Join Kinds – Other Combining Queries</a:t>
            </a:r>
            <a:endPar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3CBF7A7A-8233-45FB-A6C0-743CD1EC57FD}"/>
              </a:ext>
            </a:extLst>
          </p:cNvPr>
          <p:cNvSpPr/>
          <p:nvPr/>
        </p:nvSpPr>
        <p:spPr bwMode="auto">
          <a:xfrm>
            <a:off x="569895" y="1552386"/>
            <a:ext cx="5486400" cy="21380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650BBE-4E2B-427E-9D1F-B364A69A1861}"/>
              </a:ext>
            </a:extLst>
          </p:cNvPr>
          <p:cNvSpPr/>
          <p:nvPr/>
        </p:nvSpPr>
        <p:spPr bwMode="auto">
          <a:xfrm>
            <a:off x="6378049" y="1552386"/>
            <a:ext cx="5486400" cy="213809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AFB7213-2442-4D64-9413-D509AF729E21}"/>
              </a:ext>
            </a:extLst>
          </p:cNvPr>
          <p:cNvSpPr/>
          <p:nvPr/>
        </p:nvSpPr>
        <p:spPr bwMode="auto">
          <a:xfrm>
            <a:off x="569895" y="3963130"/>
            <a:ext cx="5486400" cy="20436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473565-3156-4322-BB8D-9517F74D6187}"/>
              </a:ext>
            </a:extLst>
          </p:cNvPr>
          <p:cNvSpPr/>
          <p:nvPr/>
        </p:nvSpPr>
        <p:spPr bwMode="auto">
          <a:xfrm>
            <a:off x="6370590" y="3963130"/>
            <a:ext cx="5486400" cy="20436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3CBD917-34B1-4DD5-9FF3-29AD1100D38D}"/>
              </a:ext>
            </a:extLst>
          </p:cNvPr>
          <p:cNvSpPr txBox="1"/>
          <p:nvPr/>
        </p:nvSpPr>
        <p:spPr>
          <a:xfrm>
            <a:off x="592811" y="1585509"/>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Merge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Combines attributes (columns) of two queries based on a joined columns(s)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Column(s) used for the join must be in both queries (can be one or more)</a:t>
            </a:r>
            <a:endParaRPr lang="en-US" sz="1400" dirty="0"/>
          </a:p>
          <a:p>
            <a:pPr marL="342900" indent="-342900">
              <a:lnSpc>
                <a:spcPct val="90000"/>
              </a:lnSpc>
              <a:spcAft>
                <a:spcPts val="600"/>
              </a:spcAft>
              <a:buFont typeface="Arial" panose="020B0604020202020204" pitchFamily="34" charset="0"/>
              <a:buChar char="•"/>
            </a:pPr>
            <a:r>
              <a:rPr lang="en-US" sz="1400" dirty="0"/>
              <a:t>Both queries rerun with each execution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In Database terms, this is a JOIN</a:t>
            </a:r>
          </a:p>
        </p:txBody>
      </p:sp>
      <p:sp>
        <p:nvSpPr>
          <p:cNvPr id="18" name="TextBox 17">
            <a:extLst>
              <a:ext uri="{FF2B5EF4-FFF2-40B4-BE49-F238E27FC236}">
                <a16:creationId xmlns:a16="http://schemas.microsoft.com/office/drawing/2014/main" id="{8CB73FC9-D08B-4330-8B76-C86E0A28384A}"/>
              </a:ext>
            </a:extLst>
          </p:cNvPr>
          <p:cNvSpPr txBox="1"/>
          <p:nvPr/>
        </p:nvSpPr>
        <p:spPr>
          <a:xfrm>
            <a:off x="6370590" y="1583575"/>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Append</a:t>
            </a:r>
            <a:br>
              <a:rPr lang="en-US" sz="2000" b="1" dirty="0">
                <a:gradFill>
                  <a:gsLst>
                    <a:gs pos="2917">
                      <a:schemeClr val="tx1"/>
                    </a:gs>
                    <a:gs pos="30000">
                      <a:schemeClr val="tx1"/>
                    </a:gs>
                  </a:gsLst>
                  <a:lin ang="5400000" scaled="0"/>
                </a:gradFill>
              </a:rPr>
            </a:br>
            <a:r>
              <a:rPr lang="en-US" sz="1400" dirty="0"/>
              <a:t>“Stack” records of two (or more) queries</a:t>
            </a:r>
          </a:p>
          <a:p>
            <a:pPr marL="342900" indent="-342900">
              <a:lnSpc>
                <a:spcPct val="90000"/>
              </a:lnSpc>
              <a:spcAft>
                <a:spcPts val="600"/>
              </a:spcAft>
              <a:buFont typeface="Arial" panose="020B0604020202020204" pitchFamily="34" charset="0"/>
              <a:buChar char="•"/>
            </a:pPr>
            <a:r>
              <a:rPr lang="en-US" sz="1400" dirty="0"/>
              <a:t>Both (all) queries rerun with each execution </a:t>
            </a:r>
          </a:p>
          <a:p>
            <a:pPr marL="342900" indent="-342900">
              <a:lnSpc>
                <a:spcPct val="90000"/>
              </a:lnSpc>
              <a:spcAft>
                <a:spcPts val="600"/>
              </a:spcAft>
              <a:buFont typeface="Arial" panose="020B0604020202020204" pitchFamily="34" charset="0"/>
              <a:buChar char="•"/>
            </a:pPr>
            <a:r>
              <a:rPr lang="en-US" sz="1400" dirty="0"/>
              <a:t>Like column headers must be named the same</a:t>
            </a:r>
          </a:p>
          <a:p>
            <a:pPr marL="342900" indent="-342900">
              <a:lnSpc>
                <a:spcPct val="90000"/>
              </a:lnSpc>
              <a:spcAft>
                <a:spcPts val="600"/>
              </a:spcAft>
              <a:buFont typeface="Arial" panose="020B0604020202020204" pitchFamily="34" charset="0"/>
              <a:buChar char="•"/>
            </a:pPr>
            <a:r>
              <a:rPr lang="en-US" sz="1400" dirty="0"/>
              <a:t>Non-matching columns will be added to the right as extra </a:t>
            </a:r>
            <a:r>
              <a:rPr lang="en-US" sz="1400" dirty="0" err="1"/>
              <a:t>colunns</a:t>
            </a:r>
            <a:r>
              <a:rPr lang="en-US" sz="1400" dirty="0"/>
              <a:t> </a:t>
            </a:r>
          </a:p>
        </p:txBody>
      </p:sp>
      <p:sp>
        <p:nvSpPr>
          <p:cNvPr id="20" name="TextBox 19">
            <a:extLst>
              <a:ext uri="{FF2B5EF4-FFF2-40B4-BE49-F238E27FC236}">
                <a16:creationId xmlns:a16="http://schemas.microsoft.com/office/drawing/2014/main" id="{878E4488-5DE2-42E6-ACE4-CD688D3B51FB}"/>
              </a:ext>
            </a:extLst>
          </p:cNvPr>
          <p:cNvSpPr txBox="1"/>
          <p:nvPr/>
        </p:nvSpPr>
        <p:spPr>
          <a:xfrm>
            <a:off x="6370590" y="3970750"/>
            <a:ext cx="5486400" cy="1889748"/>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Reference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Uses the output of one query as the INPUT in another query.  (Link in a chain)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All subsequent changes made to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 affect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during refresh</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When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executes, it re-executes all the steps in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a:t>
            </a:r>
          </a:p>
        </p:txBody>
      </p:sp>
      <p:sp>
        <p:nvSpPr>
          <p:cNvPr id="22" name="TextBox 21">
            <a:extLst>
              <a:ext uri="{FF2B5EF4-FFF2-40B4-BE49-F238E27FC236}">
                <a16:creationId xmlns:a16="http://schemas.microsoft.com/office/drawing/2014/main" id="{FAB5E0A1-6FE3-428F-BBE9-E94238DD2CBE}"/>
              </a:ext>
            </a:extLst>
          </p:cNvPr>
          <p:cNvSpPr txBox="1"/>
          <p:nvPr/>
        </p:nvSpPr>
        <p:spPr>
          <a:xfrm>
            <a:off x="569895" y="3968816"/>
            <a:ext cx="5486400" cy="2043636"/>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Duplicate</a:t>
            </a:r>
          </a:p>
          <a:p>
            <a:pPr>
              <a:lnSpc>
                <a:spcPct val="90000"/>
              </a:lnSpc>
              <a:spcAft>
                <a:spcPts val="600"/>
              </a:spcAft>
            </a:pPr>
            <a:r>
              <a:rPr lang="en-US" sz="1400" dirty="0">
                <a:gradFill>
                  <a:gsLst>
                    <a:gs pos="2917">
                      <a:schemeClr val="tx1"/>
                    </a:gs>
                    <a:gs pos="30000">
                      <a:schemeClr val="tx1"/>
                    </a:gs>
                  </a:gsLst>
                  <a:lin ang="5400000" scaled="0"/>
                </a:gradFill>
              </a:rPr>
              <a:t>Copies a query at a point in time (Save As)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Duplicate query can be modified independently without altering the original query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Executing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(duplicate) does NOT execute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(original)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8E82C1BA-66E3-4CC1-8392-C1FF805D42E1}"/>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6883263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Fuzzy Merge</a:t>
            </a:r>
          </a:p>
        </p:txBody>
      </p:sp>
      <p:sp>
        <p:nvSpPr>
          <p:cNvPr id="8" name="Title 1">
            <a:extLst>
              <a:ext uri="{FF2B5EF4-FFF2-40B4-BE49-F238E27FC236}">
                <a16:creationId xmlns:a16="http://schemas.microsoft.com/office/drawing/2014/main" id="{93265330-A797-4A7D-892B-47362C7F4494}"/>
              </a:ext>
            </a:extLst>
          </p:cNvPr>
          <p:cNvSpPr txBox="1">
            <a:spLocks/>
          </p:cNvSpPr>
          <p:nvPr/>
        </p:nvSpPr>
        <p:spPr>
          <a:xfrm>
            <a:off x="773973" y="1215429"/>
            <a:ext cx="10228088" cy="2069095"/>
          </a:xfrm>
          <a:prstGeom prst="rect">
            <a:avLst/>
          </a:prstGeom>
        </p:spPr>
        <p:txBody>
          <a:bodyPr vert="horz" wrap="square" lIns="146304" tIns="91440" rIns="146304" bIns="91440" rtlCol="0" anchor="t">
            <a:noAutofit/>
          </a:bodyPr>
          <a:lst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2000" spc="0" dirty="0">
                <a:latin typeface="Segoe UI Light" panose="020B0502040204020203" pitchFamily="34" charset="0"/>
                <a:cs typeface="Segoe UI Light" panose="020B0502040204020203" pitchFamily="34" charset="0"/>
              </a:rPr>
              <a:t>Apply Fuzzy Matching algorithms when comparing columns and try to find matches across tables being merged.</a:t>
            </a:r>
          </a:p>
        </p:txBody>
      </p:sp>
      <p:pic>
        <p:nvPicPr>
          <p:cNvPr id="9" name="Picture 8">
            <a:extLst>
              <a:ext uri="{FF2B5EF4-FFF2-40B4-BE49-F238E27FC236}">
                <a16:creationId xmlns:a16="http://schemas.microsoft.com/office/drawing/2014/main" id="{EA4C79A9-D30C-4D07-9AD7-4247C12F94EB}"/>
              </a:ext>
            </a:extLst>
          </p:cNvPr>
          <p:cNvPicPr>
            <a:picLocks noChangeAspect="1"/>
          </p:cNvPicPr>
          <p:nvPr/>
        </p:nvPicPr>
        <p:blipFill>
          <a:blip r:embed="rId3"/>
          <a:stretch>
            <a:fillRect/>
          </a:stretch>
        </p:blipFill>
        <p:spPr>
          <a:xfrm>
            <a:off x="3781873" y="1801830"/>
            <a:ext cx="4087411" cy="4587662"/>
          </a:xfrm>
          <a:prstGeom prst="rect">
            <a:avLst/>
          </a:prstGeom>
          <a:ln>
            <a:solidFill>
              <a:schemeClr val="tx1"/>
            </a:solidFill>
          </a:ln>
        </p:spPr>
      </p:pic>
      <p:sp>
        <p:nvSpPr>
          <p:cNvPr id="11" name="Rectangle 10">
            <a:extLst>
              <a:ext uri="{FF2B5EF4-FFF2-40B4-BE49-F238E27FC236}">
                <a16:creationId xmlns:a16="http://schemas.microsoft.com/office/drawing/2014/main" id="{677434C4-A0E7-49FE-8585-9038E6C3E3A3}"/>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932974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Custom Functions</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EC572AF6-C820-475F-877B-20C870DE96EA}"/>
              </a:ext>
            </a:extLst>
          </p:cNvPr>
          <p:cNvSpPr txBox="1"/>
          <p:nvPr/>
        </p:nvSpPr>
        <p:spPr>
          <a:xfrm>
            <a:off x="688490" y="1558356"/>
            <a:ext cx="5822038" cy="1775871"/>
          </a:xfrm>
          <a:prstGeom prst="rect">
            <a:avLst/>
          </a:prstGeom>
          <a:noFill/>
        </p:spPr>
        <p:txBody>
          <a:bodyPr wrap="square" lIns="182880" tIns="146304" rIns="182880" bIns="146304" rtlCol="0">
            <a:spAutoFit/>
          </a:bodyPr>
          <a:lstStyle/>
          <a:p>
            <a:r>
              <a:rPr lang="en-US" sz="2400" dirty="0">
                <a:latin typeface="Segoe UI Light" panose="020B0502040204020203" pitchFamily="34" charset="0"/>
                <a:cs typeface="Segoe UI Light" panose="020B0502040204020203" pitchFamily="34" charset="0"/>
              </a:rPr>
              <a:t>Custom Functions help you re-use code</a:t>
            </a:r>
          </a:p>
          <a:p>
            <a:pPr marL="342900" lvl="0" indent="-342900">
              <a:buFont typeface="Arial" panose="020B0604020202020204" pitchFamily="34" charset="0"/>
              <a:buChar char="•"/>
            </a:pPr>
            <a:endParaRPr lang="en-US" sz="2400" dirty="0">
              <a:latin typeface="Segoe UI Light" panose="020B0502040204020203" pitchFamily="34" charset="0"/>
              <a:cs typeface="Segoe UI Light" panose="020B0502040204020203" pitchFamily="34" charset="0"/>
            </a:endParaRP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Create function using Blank query </a:t>
            </a:r>
          </a:p>
          <a:p>
            <a:pPr marL="457200" indent="-457200">
              <a:lnSpc>
                <a:spcPct val="90000"/>
              </a:lnSpc>
              <a:spcAft>
                <a:spcPts val="600"/>
              </a:spcAft>
              <a:buFont typeface="+mj-lt"/>
              <a:buAutoNum type="arabicPeriod"/>
            </a:pP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Create function using baseline query</a:t>
            </a:r>
          </a:p>
        </p:txBody>
      </p:sp>
      <p:pic>
        <p:nvPicPr>
          <p:cNvPr id="3" name="Picture 2">
            <a:extLst>
              <a:ext uri="{FF2B5EF4-FFF2-40B4-BE49-F238E27FC236}">
                <a16:creationId xmlns:a16="http://schemas.microsoft.com/office/drawing/2014/main" id="{9DEBEB8A-3241-41FF-9127-9B9CC8DE2B27}"/>
              </a:ext>
            </a:extLst>
          </p:cNvPr>
          <p:cNvPicPr>
            <a:picLocks noChangeAspect="1"/>
          </p:cNvPicPr>
          <p:nvPr/>
        </p:nvPicPr>
        <p:blipFill>
          <a:blip r:embed="rId3"/>
          <a:stretch>
            <a:fillRect/>
          </a:stretch>
        </p:blipFill>
        <p:spPr>
          <a:xfrm>
            <a:off x="6682265" y="1485401"/>
            <a:ext cx="3937945" cy="1943599"/>
          </a:xfrm>
          <a:prstGeom prst="rect">
            <a:avLst/>
          </a:prstGeom>
          <a:ln>
            <a:solidFill>
              <a:schemeClr val="tx1"/>
            </a:solidFill>
          </a:ln>
        </p:spPr>
      </p:pic>
      <p:pic>
        <p:nvPicPr>
          <p:cNvPr id="9" name="Picture 8">
            <a:extLst>
              <a:ext uri="{FF2B5EF4-FFF2-40B4-BE49-F238E27FC236}">
                <a16:creationId xmlns:a16="http://schemas.microsoft.com/office/drawing/2014/main" id="{7CE119C4-E69B-42F5-84B6-69A7C7234B6D}"/>
              </a:ext>
            </a:extLst>
          </p:cNvPr>
          <p:cNvPicPr>
            <a:picLocks noChangeAspect="1"/>
          </p:cNvPicPr>
          <p:nvPr/>
        </p:nvPicPr>
        <p:blipFill>
          <a:blip r:embed="rId4"/>
          <a:stretch>
            <a:fillRect/>
          </a:stretch>
        </p:blipFill>
        <p:spPr>
          <a:xfrm>
            <a:off x="6682265" y="3610598"/>
            <a:ext cx="2145323" cy="2587796"/>
          </a:xfrm>
          <a:prstGeom prst="rect">
            <a:avLst/>
          </a:prstGeom>
          <a:ln>
            <a:solidFill>
              <a:schemeClr val="tx1"/>
            </a:solidFill>
          </a:ln>
        </p:spPr>
      </p:pic>
      <p:sp>
        <p:nvSpPr>
          <p:cNvPr id="8" name="Rectangle 7">
            <a:extLst>
              <a:ext uri="{FF2B5EF4-FFF2-40B4-BE49-F238E27FC236}">
                <a16:creationId xmlns:a16="http://schemas.microsoft.com/office/drawing/2014/main" id="{DDF0A197-1ED1-4053-8C0A-4B5EC7D3A7A4}"/>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0452075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Enter Data</a:t>
            </a:r>
          </a:p>
        </p:txBody>
      </p:sp>
      <p:sp>
        <p:nvSpPr>
          <p:cNvPr id="10" name="Footer Placeholder 8">
            <a:extLst>
              <a:ext uri="{FF2B5EF4-FFF2-40B4-BE49-F238E27FC236}">
                <a16:creationId xmlns:a16="http://schemas.microsoft.com/office/drawing/2014/main" id="{E9138567-68F3-436C-AAA0-AAF494F7F10C}"/>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8" name="Subtitle 1">
            <a:extLst>
              <a:ext uri="{FF2B5EF4-FFF2-40B4-BE49-F238E27FC236}">
                <a16:creationId xmlns:a16="http://schemas.microsoft.com/office/drawing/2014/main" id="{08A968C4-11BB-4603-A2B0-593C58E603CC}"/>
              </a:ext>
            </a:extLst>
          </p:cNvPr>
          <p:cNvSpPr txBox="1">
            <a:spLocks/>
          </p:cNvSpPr>
          <p:nvPr/>
        </p:nvSpPr>
        <p:spPr>
          <a:xfrm>
            <a:off x="6578978" y="5240519"/>
            <a:ext cx="5703243" cy="400110"/>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00" b="0" dirty="0">
                <a:solidFill>
                  <a:schemeClr val="tx1"/>
                </a:solidFill>
                <a:latin typeface="Segoe UI Light" panose="020B0502040204020203" pitchFamily="34" charset="0"/>
                <a:cs typeface="Segoe UI Light" panose="020B0502040204020203" pitchFamily="34" charset="0"/>
              </a:rPr>
              <a:t>To add additional rows or columns later, click the gear icon.</a:t>
            </a:r>
          </a:p>
        </p:txBody>
      </p:sp>
      <p:pic>
        <p:nvPicPr>
          <p:cNvPr id="9" name="Picture 8">
            <a:extLst>
              <a:ext uri="{FF2B5EF4-FFF2-40B4-BE49-F238E27FC236}">
                <a16:creationId xmlns:a16="http://schemas.microsoft.com/office/drawing/2014/main" id="{FED86C0C-BCAE-4150-9ADC-F479C25C833B}"/>
              </a:ext>
            </a:extLst>
          </p:cNvPr>
          <p:cNvPicPr>
            <a:picLocks noChangeAspect="1"/>
          </p:cNvPicPr>
          <p:nvPr/>
        </p:nvPicPr>
        <p:blipFill>
          <a:blip r:embed="rId3"/>
          <a:stretch>
            <a:fillRect/>
          </a:stretch>
        </p:blipFill>
        <p:spPr>
          <a:xfrm>
            <a:off x="1560493" y="1282432"/>
            <a:ext cx="3213265" cy="1333569"/>
          </a:xfrm>
          <a:prstGeom prst="rect">
            <a:avLst/>
          </a:prstGeom>
          <a:ln>
            <a:solidFill>
              <a:schemeClr val="tx1"/>
            </a:solidFill>
          </a:ln>
        </p:spPr>
      </p:pic>
      <p:pic>
        <p:nvPicPr>
          <p:cNvPr id="11" name="Picture 10">
            <a:extLst>
              <a:ext uri="{FF2B5EF4-FFF2-40B4-BE49-F238E27FC236}">
                <a16:creationId xmlns:a16="http://schemas.microsoft.com/office/drawing/2014/main" id="{AF8B122E-9688-4B54-913D-9D92158E77C5}"/>
              </a:ext>
            </a:extLst>
          </p:cNvPr>
          <p:cNvPicPr>
            <a:picLocks noChangeAspect="1"/>
          </p:cNvPicPr>
          <p:nvPr/>
        </p:nvPicPr>
        <p:blipFill>
          <a:blip r:embed="rId4"/>
          <a:stretch>
            <a:fillRect/>
          </a:stretch>
        </p:blipFill>
        <p:spPr>
          <a:xfrm>
            <a:off x="692504" y="3364681"/>
            <a:ext cx="5703243" cy="3058342"/>
          </a:xfrm>
          <a:prstGeom prst="rect">
            <a:avLst/>
          </a:prstGeom>
          <a:ln>
            <a:solidFill>
              <a:schemeClr val="tx1"/>
            </a:solidFill>
          </a:ln>
        </p:spPr>
      </p:pic>
      <p:sp>
        <p:nvSpPr>
          <p:cNvPr id="12" name="Down Arrow 9">
            <a:extLst>
              <a:ext uri="{FF2B5EF4-FFF2-40B4-BE49-F238E27FC236}">
                <a16:creationId xmlns:a16="http://schemas.microsoft.com/office/drawing/2014/main" id="{9BFB5710-0DC1-46AA-841B-86492C4A86ED}"/>
              </a:ext>
            </a:extLst>
          </p:cNvPr>
          <p:cNvSpPr/>
          <p:nvPr/>
        </p:nvSpPr>
        <p:spPr bwMode="auto">
          <a:xfrm>
            <a:off x="3088745" y="2733365"/>
            <a:ext cx="596582" cy="550958"/>
          </a:xfrm>
          <a:prstGeom prst="downArrow">
            <a:avLst>
              <a:gd name="adj1" fmla="val 50000"/>
              <a:gd name="adj2" fmla="val 63737"/>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98AADF10-F722-44E0-9060-696DD552EE19}"/>
              </a:ext>
            </a:extLst>
          </p:cNvPr>
          <p:cNvPicPr>
            <a:picLocks noChangeAspect="1"/>
          </p:cNvPicPr>
          <p:nvPr/>
        </p:nvPicPr>
        <p:blipFill>
          <a:blip r:embed="rId5"/>
          <a:stretch>
            <a:fillRect/>
          </a:stretch>
        </p:blipFill>
        <p:spPr>
          <a:xfrm>
            <a:off x="7953553" y="1884707"/>
            <a:ext cx="2681611" cy="2491958"/>
          </a:xfrm>
          <a:prstGeom prst="rect">
            <a:avLst/>
          </a:prstGeom>
          <a:ln>
            <a:solidFill>
              <a:schemeClr val="tx1"/>
            </a:solidFill>
          </a:ln>
        </p:spPr>
      </p:pic>
      <p:sp>
        <p:nvSpPr>
          <p:cNvPr id="14" name="Rectangle 13">
            <a:extLst>
              <a:ext uri="{FF2B5EF4-FFF2-40B4-BE49-F238E27FC236}">
                <a16:creationId xmlns:a16="http://schemas.microsoft.com/office/drawing/2014/main" id="{03680266-3241-47A3-ABDF-612022CB8748}"/>
              </a:ext>
            </a:extLst>
          </p:cNvPr>
          <p:cNvSpPr/>
          <p:nvPr/>
        </p:nvSpPr>
        <p:spPr bwMode="auto">
          <a:xfrm>
            <a:off x="77972" y="6606363"/>
            <a:ext cx="1906772" cy="22098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ln>
                <a:solidFill>
                  <a:schemeClr val="bg1"/>
                </a:solidFill>
              </a:ln>
              <a:solidFill>
                <a:schemeClr val="bg1"/>
              </a:solidFill>
              <a:latin typeface="+mj-lt"/>
              <a:ea typeface="Segoe UI" pitchFamily="34" charset="0"/>
              <a:cs typeface="Segoe UI" pitchFamily="34" charset="0"/>
            </a:endParaRPr>
          </a:p>
        </p:txBody>
      </p:sp>
      <p:sp>
        <p:nvSpPr>
          <p:cNvPr id="2" name="Oval 1">
            <a:extLst>
              <a:ext uri="{FF2B5EF4-FFF2-40B4-BE49-F238E27FC236}">
                <a16:creationId xmlns:a16="http://schemas.microsoft.com/office/drawing/2014/main" id="{98A7273F-4DE4-3494-6F33-72C16F82A184}"/>
              </a:ext>
            </a:extLst>
          </p:cNvPr>
          <p:cNvSpPr/>
          <p:nvPr/>
        </p:nvSpPr>
        <p:spPr>
          <a:xfrm>
            <a:off x="3738067" y="5800954"/>
            <a:ext cx="391954" cy="373075"/>
          </a:xfrm>
          <a:prstGeom prst="ellipse">
            <a:avLst/>
          </a:prstGeom>
          <a:noFill/>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128691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5116" y="2123397"/>
            <a:ext cx="4548068" cy="609398"/>
          </a:xfrm>
        </p:spPr>
        <p:txBody>
          <a:bodyPr/>
          <a:lstStyle/>
          <a:p>
            <a:r>
              <a:rPr lang="en-US" sz="4400" cap="none" dirty="0">
                <a:latin typeface="Segoe UI Semibold" panose="020B0702040204020203" pitchFamily="34" charset="0"/>
              </a:rPr>
              <a:t>Module 4 Lab</a:t>
            </a:r>
            <a:endParaRPr lang="en-US" sz="4400"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1966" y="3161044"/>
            <a:ext cx="4548068" cy="1292662"/>
          </a:xfrm>
        </p:spPr>
        <p:txBody>
          <a:bodyPr/>
          <a:lstStyle/>
          <a:p>
            <a:pPr>
              <a:lnSpc>
                <a:spcPct val="100000"/>
              </a:lnSpc>
              <a:spcBef>
                <a:spcPts val="0"/>
              </a:spcBef>
            </a:pPr>
            <a:r>
              <a:rPr lang="en-US" sz="2800" b="1" dirty="0">
                <a:latin typeface="Segoe UI Light" panose="020B0502040204020203" pitchFamily="34" charset="0"/>
                <a:cs typeface="Segoe UI Light" panose="020B0502040204020203" pitchFamily="34" charset="0"/>
              </a:rPr>
              <a:t>Lab 4a</a:t>
            </a:r>
          </a:p>
          <a:p>
            <a:pPr>
              <a:lnSpc>
                <a:spcPct val="100000"/>
              </a:lnSpc>
              <a:spcBef>
                <a:spcPts val="0"/>
              </a:spcBef>
            </a:pPr>
            <a:r>
              <a:rPr lang="en-US" sz="2800" b="1" dirty="0">
                <a:latin typeface="Segoe UI Light" panose="020B0502040204020203" pitchFamily="34" charset="0"/>
                <a:cs typeface="Segoe UI Light" panose="020B0502040204020203" pitchFamily="34" charset="0"/>
              </a:rPr>
              <a:t>Create dynamic </a:t>
            </a:r>
          </a:p>
          <a:p>
            <a:pPr>
              <a:lnSpc>
                <a:spcPct val="100000"/>
              </a:lnSpc>
              <a:spcBef>
                <a:spcPts val="0"/>
              </a:spcBef>
            </a:pPr>
            <a:r>
              <a:rPr lang="en-US" sz="2800" b="1" dirty="0">
                <a:latin typeface="Segoe UI Light" panose="020B0502040204020203" pitchFamily="34" charset="0"/>
                <a:cs typeface="Segoe UI Light" panose="020B0502040204020203" pitchFamily="34" charset="0"/>
              </a:rPr>
              <a:t>path to Excel</a:t>
            </a:r>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42543752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1966" y="2233641"/>
            <a:ext cx="4548068" cy="609398"/>
          </a:xfrm>
        </p:spPr>
        <p:txBody>
          <a:bodyPr/>
          <a:lstStyle/>
          <a:p>
            <a:r>
              <a:rPr lang="en-US" sz="4400" cap="none" dirty="0">
                <a:latin typeface="Segoe UI Semibold" panose="020B0702040204020203" pitchFamily="34" charset="0"/>
              </a:rPr>
              <a:t>Module 4</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1966" y="3337854"/>
            <a:ext cx="4548068" cy="677108"/>
          </a:xfrm>
        </p:spPr>
        <p:txBody>
          <a:bodyPr/>
          <a:lstStyle/>
          <a:p>
            <a:pPr>
              <a:lnSpc>
                <a:spcPct val="100000"/>
              </a:lnSpc>
              <a:spcBef>
                <a:spcPts val="0"/>
              </a:spcBef>
            </a:pPr>
            <a:r>
              <a:rPr lang="en-US" sz="4400" dirty="0"/>
              <a:t>Knowledge Check</a:t>
            </a:r>
          </a:p>
        </p:txBody>
      </p:sp>
      <p:grpSp>
        <p:nvGrpSpPr>
          <p:cNvPr id="8" name="Group 7">
            <a:extLst>
              <a:ext uri="{FF2B5EF4-FFF2-40B4-BE49-F238E27FC236}">
                <a16:creationId xmlns:a16="http://schemas.microsoft.com/office/drawing/2014/main" id="{F32B3B18-CA76-BE76-AFCE-465201C6BCE8}"/>
              </a:ext>
            </a:extLst>
          </p:cNvPr>
          <p:cNvGrpSpPr/>
          <p:nvPr/>
        </p:nvGrpSpPr>
        <p:grpSpPr>
          <a:xfrm>
            <a:off x="3825115" y="516429"/>
            <a:ext cx="4548068" cy="1062152"/>
            <a:chOff x="3825115" y="516429"/>
            <a:chExt cx="4548068" cy="1062152"/>
          </a:xfrm>
        </p:grpSpPr>
        <p:sp>
          <p:nvSpPr>
            <p:cNvPr id="4" name="Text Placeholder 1">
              <a:extLst>
                <a:ext uri="{FF2B5EF4-FFF2-40B4-BE49-F238E27FC236}">
                  <a16:creationId xmlns:a16="http://schemas.microsoft.com/office/drawing/2014/main" id="{F4539750-96A4-88EE-715A-7B20B75D2B4D}"/>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5" name="Title 3">
              <a:extLst>
                <a:ext uri="{FF2B5EF4-FFF2-40B4-BE49-F238E27FC236}">
                  <a16:creationId xmlns:a16="http://schemas.microsoft.com/office/drawing/2014/main" id="{0CD3071C-EF9A-160C-193E-CD22B9307112}"/>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6" name="Picture 5" descr="A picture containing plate, light&#10;&#10;Description automatically generated">
              <a:extLst>
                <a:ext uri="{FF2B5EF4-FFF2-40B4-BE49-F238E27FC236}">
                  <a16:creationId xmlns:a16="http://schemas.microsoft.com/office/drawing/2014/main" id="{F1C8179E-833E-6A63-9CD8-006084751C61}"/>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3513282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923356" y="2360165"/>
            <a:ext cx="2590799" cy="498598"/>
          </a:xfrm>
        </p:spPr>
        <p:txBody>
          <a:bodyPr/>
          <a:lstStyle/>
          <a:p>
            <a:r>
              <a:rPr lang="en-US" cap="none" dirty="0">
                <a:latin typeface="Segoe UI Semibold" panose="020B0702040204020203" pitchFamily="34" charset="0"/>
              </a:rPr>
              <a:t>Module 1</a:t>
            </a:r>
            <a:endParaRPr lang="en-US" cap="none" dirty="0"/>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2858763"/>
            <a:ext cx="4548068" cy="889539"/>
          </a:xfrm>
        </p:spPr>
        <p:txBody>
          <a:bodyPr/>
          <a:lstStyle/>
          <a:p>
            <a:r>
              <a:rPr lang="en-US" sz="4400" dirty="0"/>
              <a:t>Demonstration</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5480884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8">
            <a:extLst>
              <a:ext uri="{FF2B5EF4-FFF2-40B4-BE49-F238E27FC236}">
                <a16:creationId xmlns:a16="http://schemas.microsoft.com/office/drawing/2014/main" id="{E1E01D56-0CD5-4638-836B-F57EB9AA5312}"/>
              </a:ext>
            </a:extLst>
          </p:cNvPr>
          <p:cNvSpPr txBox="1">
            <a:spLocks/>
          </p:cNvSpPr>
          <p:nvPr/>
        </p:nvSpPr>
        <p:spPr>
          <a:xfrm>
            <a:off x="9677400" y="6637020"/>
            <a:ext cx="2842260" cy="220980"/>
          </a:xfrm>
          <a:prstGeom prst="rect">
            <a:avLst/>
          </a:prstGeom>
        </p:spPr>
        <p:txBody>
          <a:bodyPr vert="horz" lIns="0" tIns="0" rIns="91440" bIns="0" rtlCol="0" anchor="ctr"/>
          <a:lstStyle>
            <a:defPPr>
              <a:defRPr lang="en-US"/>
            </a:defPPr>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 2021 Microsoft All rights reserved. </a:t>
            </a:r>
          </a:p>
        </p:txBody>
      </p:sp>
      <p:sp>
        <p:nvSpPr>
          <p:cNvPr id="2" name="TextBox 1">
            <a:extLst>
              <a:ext uri="{FF2B5EF4-FFF2-40B4-BE49-F238E27FC236}">
                <a16:creationId xmlns:a16="http://schemas.microsoft.com/office/drawing/2014/main" id="{A1F9F411-4402-4D1E-8F8B-469987EF8C0C}"/>
              </a:ext>
            </a:extLst>
          </p:cNvPr>
          <p:cNvSpPr txBox="1"/>
          <p:nvPr/>
        </p:nvSpPr>
        <p:spPr>
          <a:xfrm>
            <a:off x="83820" y="6637020"/>
            <a:ext cx="2019300" cy="220980"/>
          </a:xfrm>
          <a:prstGeom prst="rect">
            <a:avLst/>
          </a:prstGeom>
          <a:solidFill>
            <a:schemeClr val="bg1"/>
          </a:solidFill>
        </p:spPr>
        <p:txBody>
          <a:bodyPr wrap="square" lIns="182880" tIns="146304" rIns="182880" bIns="146304" rtlCol="0">
            <a:noAutofit/>
          </a:bodyPr>
          <a:lstStyle/>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7E7E948F-D6DF-4155-884B-01C1E710D7B9}"/>
              </a:ext>
            </a:extLst>
          </p:cNvPr>
          <p:cNvSpPr/>
          <p:nvPr/>
        </p:nvSpPr>
        <p:spPr>
          <a:xfrm>
            <a:off x="916756" y="1377841"/>
            <a:ext cx="11037454" cy="6237541"/>
          </a:xfrm>
          <a:prstGeom prst="rect">
            <a:avLst/>
          </a:prstGeom>
        </p:spPr>
        <p:txBody>
          <a:bodyPr wrap="square">
            <a:spAutoFit/>
          </a:bodyPr>
          <a:lstStyle/>
          <a:p>
            <a:pPr marL="457200" indent="-457200">
              <a:lnSpc>
                <a:spcPct val="120000"/>
              </a:lnSpc>
              <a:spcAft>
                <a:spcPts val="1800"/>
              </a:spcAft>
              <a:buFont typeface="+mj-lt"/>
              <a:buAutoNum type="arabicPeriod"/>
            </a:pPr>
            <a:r>
              <a:rPr lang="en-US" sz="2000" b="0" i="0" dirty="0">
                <a:solidFill>
                  <a:srgbClr val="000000"/>
                </a:solidFill>
                <a:effectLst/>
              </a:rPr>
              <a:t>What does the Transpose transformation do?</a:t>
            </a:r>
          </a:p>
          <a:p>
            <a:pPr marL="800100" lvl="1" indent="-342900">
              <a:buFont typeface="+mj-lt"/>
              <a:buAutoNum type="alphaLcPeriod"/>
            </a:pPr>
            <a:r>
              <a:rPr lang="en-US" dirty="0"/>
              <a:t>Convert selected rows to column headers</a:t>
            </a:r>
            <a:endParaRPr lang="en-US" dirty="0">
              <a:solidFill>
                <a:schemeClr val="tx1"/>
              </a:solidFill>
              <a:latin typeface="+mn-lt"/>
            </a:endParaRPr>
          </a:p>
          <a:p>
            <a:pPr marL="800100" lvl="1" indent="-342900">
              <a:buFont typeface="+mj-lt"/>
              <a:buAutoNum type="alphaLcPeriod"/>
            </a:pPr>
            <a:r>
              <a:rPr lang="en-US" dirty="0">
                <a:solidFill>
                  <a:schemeClr val="tx1"/>
                </a:solidFill>
                <a:latin typeface="+mn-lt"/>
              </a:rPr>
              <a:t>Convert columns to rows, and rows to columns</a:t>
            </a:r>
          </a:p>
          <a:p>
            <a:pPr marL="800100" lvl="1" indent="-342900">
              <a:buFont typeface="+mj-lt"/>
              <a:buAutoNum type="alphaLcPeriod"/>
            </a:pPr>
            <a:r>
              <a:rPr lang="en-US" b="0" i="0" dirty="0">
                <a:effectLst/>
              </a:rPr>
              <a:t>Convert column headers into values</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What does the Append transformation do?</a:t>
            </a:r>
          </a:p>
          <a:p>
            <a:pPr marL="800100" lvl="1" indent="-342900">
              <a:buFont typeface="+mj-lt"/>
              <a:buAutoNum type="alphaLcPeriod"/>
            </a:pPr>
            <a:r>
              <a:rPr lang="en-US" dirty="0">
                <a:solidFill>
                  <a:schemeClr val="tx1"/>
                </a:solidFill>
                <a:latin typeface="+mn-lt"/>
              </a:rPr>
              <a:t>Combines two queries based on joined columns</a:t>
            </a:r>
          </a:p>
          <a:p>
            <a:pPr marL="800100" lvl="1" indent="-342900">
              <a:buFont typeface="+mj-lt"/>
              <a:buAutoNum type="alphaLcPeriod"/>
            </a:pPr>
            <a:r>
              <a:rPr lang="en-US" dirty="0">
                <a:solidFill>
                  <a:schemeClr val="tx1"/>
                </a:solidFill>
                <a:latin typeface="+mn-lt"/>
              </a:rPr>
              <a:t>Stacks records of two or more queries</a:t>
            </a:r>
          </a:p>
          <a:p>
            <a:pPr marL="800100" lvl="1" indent="-342900">
              <a:buFont typeface="+mj-lt"/>
              <a:buAutoNum type="alphaLcPeriod"/>
            </a:pPr>
            <a:r>
              <a:rPr lang="en-US" b="0" i="0" dirty="0">
                <a:effectLst/>
              </a:rPr>
              <a:t>Copies a query at a point in time</a:t>
            </a:r>
          </a:p>
          <a:p>
            <a:pPr lvl="1"/>
            <a:endParaRPr lang="en-US" b="0" i="0" dirty="0">
              <a:solidFill>
                <a:srgbClr val="000000"/>
              </a:solidFill>
              <a:effectLst/>
            </a:endParaRPr>
          </a:p>
          <a:p>
            <a:pPr marL="457200" indent="-457200">
              <a:lnSpc>
                <a:spcPct val="120000"/>
              </a:lnSpc>
              <a:spcAft>
                <a:spcPts val="1800"/>
              </a:spcAft>
              <a:buFont typeface="+mj-lt"/>
              <a:buAutoNum type="arabicPeriod"/>
            </a:pPr>
            <a:r>
              <a:rPr lang="en-US" sz="2000" b="0" i="0" dirty="0">
                <a:solidFill>
                  <a:srgbClr val="000000"/>
                </a:solidFill>
                <a:effectLst/>
              </a:rPr>
              <a:t>Which is the best way to add a table on the fly?</a:t>
            </a:r>
          </a:p>
          <a:p>
            <a:pPr marL="800100" lvl="1" indent="-342900">
              <a:buFont typeface="+mj-lt"/>
              <a:buAutoNum type="alphaLcPeriod"/>
            </a:pPr>
            <a:r>
              <a:rPr lang="en-US" dirty="0">
                <a:solidFill>
                  <a:schemeClr val="tx1"/>
                </a:solidFill>
                <a:latin typeface="+mn-lt"/>
              </a:rPr>
              <a:t>Use Enter Data from the ribbon</a:t>
            </a:r>
          </a:p>
          <a:p>
            <a:pPr marL="800100" lvl="1" indent="-342900">
              <a:buFont typeface="+mj-lt"/>
              <a:buAutoNum type="alphaLcPeriod"/>
            </a:pPr>
            <a:r>
              <a:rPr lang="en-US" dirty="0">
                <a:solidFill>
                  <a:schemeClr val="tx1"/>
                </a:solidFill>
                <a:latin typeface="+mn-lt"/>
              </a:rPr>
              <a:t>Write a new SQL statement</a:t>
            </a:r>
          </a:p>
          <a:p>
            <a:pPr marL="800100" lvl="1" indent="-342900">
              <a:buFont typeface="+mj-lt"/>
              <a:buAutoNum type="alphaLcPeriod"/>
            </a:pPr>
            <a:r>
              <a:rPr lang="en-US" b="0" i="0" dirty="0">
                <a:effectLst/>
              </a:rPr>
              <a:t>Import an additional table</a:t>
            </a:r>
            <a:endParaRPr lang="en-US" b="0" i="0" dirty="0">
              <a:solidFill>
                <a:srgbClr val="000000"/>
              </a:solidFill>
              <a:effectLst/>
            </a:endParaRPr>
          </a:p>
          <a:p>
            <a:pPr>
              <a:lnSpc>
                <a:spcPct val="120000"/>
              </a:lnSpc>
              <a:spcAft>
                <a:spcPts val="1800"/>
              </a:spcAft>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5" name="Title 4">
            <a:extLst>
              <a:ext uri="{FF2B5EF4-FFF2-40B4-BE49-F238E27FC236}">
                <a16:creationId xmlns:a16="http://schemas.microsoft.com/office/drawing/2014/main" id="{407B2DBF-D127-9DAD-2971-0276FEA011D1}"/>
              </a:ext>
            </a:extLst>
          </p:cNvPr>
          <p:cNvSpPr>
            <a:spLocks noGrp="1"/>
          </p:cNvSpPr>
          <p:nvPr>
            <p:ph type="title"/>
          </p:nvPr>
        </p:nvSpPr>
        <p:spPr/>
        <p:txBody>
          <a:bodyPr/>
          <a:lstStyle/>
          <a:p>
            <a:r>
              <a:rPr lang="en-US" sz="2800" cap="none" dirty="0">
                <a:solidFill>
                  <a:schemeClr val="tx1"/>
                </a:solidFill>
                <a:latin typeface="Segoe UI" panose="020B0502040204020203" pitchFamily="34" charset="0"/>
                <a:cs typeface="Segoe UI" panose="020B0502040204020203" pitchFamily="34" charset="0"/>
              </a:rPr>
              <a:t>Module 4 Knowledge Check Questions</a:t>
            </a:r>
            <a:br>
              <a:rPr lang="en-US" sz="2800" cap="none" dirty="0">
                <a:solidFill>
                  <a:schemeClr val="tx1"/>
                </a:solidFill>
                <a:latin typeface="Segoe UI" panose="020B0502040204020203" pitchFamily="34" charset="0"/>
                <a:cs typeface="Segoe UI" panose="020B0502040204020203" pitchFamily="34" charset="0"/>
              </a:rPr>
            </a:br>
            <a:endParaRPr lang="en-US" sz="2800" cap="none" dirty="0">
              <a:solidFill>
                <a:schemeClr val="tx1"/>
              </a:solidFill>
            </a:endParaRPr>
          </a:p>
        </p:txBody>
      </p:sp>
    </p:spTree>
    <p:extLst>
      <p:ext uri="{BB962C8B-B14F-4D97-AF65-F5344CB8AC3E}">
        <p14:creationId xmlns:p14="http://schemas.microsoft.com/office/powerpoint/2010/main" val="57101222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5115" y="2027598"/>
            <a:ext cx="4548067" cy="498598"/>
          </a:xfrm>
        </p:spPr>
        <p:txBody>
          <a:bodyPr/>
          <a:lstStyle/>
          <a:p>
            <a:r>
              <a:rPr lang="en-US" cap="none" dirty="0">
                <a:latin typeface="+mn-lt"/>
              </a:rPr>
              <a:t>Module 5</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726180" y="3089750"/>
            <a:ext cx="4647003" cy="1538883"/>
          </a:xfrm>
        </p:spPr>
        <p:txBody>
          <a:bodyPr/>
          <a:lstStyle/>
          <a:p>
            <a:pPr>
              <a:lnSpc>
                <a:spcPct val="100000"/>
              </a:lnSpc>
              <a:spcBef>
                <a:spcPts val="0"/>
              </a:spcBef>
            </a:pPr>
            <a:r>
              <a:rPr lang="en-US" sz="3600" dirty="0">
                <a:latin typeface="Segoe UI Semibold" panose="020B0702040204020203" pitchFamily="34" charset="0"/>
                <a:cs typeface="Segoe UI Semibold" panose="020B0702040204020203" pitchFamily="34" charset="0"/>
              </a:rPr>
              <a:t>Calculated Columns</a:t>
            </a:r>
          </a:p>
          <a:p>
            <a:pPr>
              <a:lnSpc>
                <a:spcPct val="100000"/>
              </a:lnSpc>
              <a:spcBef>
                <a:spcPts val="0"/>
              </a:spcBef>
            </a:pPr>
            <a:r>
              <a:rPr lang="en-US" sz="2800" dirty="0">
                <a:latin typeface="Segoe UI Semibold" panose="020B0702040204020203" pitchFamily="34" charset="0"/>
                <a:cs typeface="Segoe UI Semibold" panose="020B0702040204020203" pitchFamily="34" charset="0"/>
              </a:rPr>
              <a:t>vs</a:t>
            </a:r>
          </a:p>
          <a:p>
            <a:pPr>
              <a:lnSpc>
                <a:spcPct val="100000"/>
              </a:lnSpc>
              <a:spcBef>
                <a:spcPts val="0"/>
              </a:spcBef>
            </a:pPr>
            <a:r>
              <a:rPr lang="en-US" sz="3600" dirty="0">
                <a:latin typeface="Segoe UI Semibold" panose="020B0702040204020203" pitchFamily="34" charset="0"/>
                <a:cs typeface="Segoe UI Semibold" panose="020B0702040204020203" pitchFamily="34" charset="0"/>
              </a:rPr>
              <a:t>Calculated Measures </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31439991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52BF5174-5A62-404D-9ABE-D80CCE957486}"/>
              </a:ext>
            </a:extLst>
          </p:cNvPr>
          <p:cNvGraphicFramePr>
            <a:graphicFrameLocks noGrp="1"/>
          </p:cNvGraphicFramePr>
          <p:nvPr/>
        </p:nvGraphicFramePr>
        <p:xfrm>
          <a:off x="1786582" y="4548955"/>
          <a:ext cx="7130870" cy="1849120"/>
        </p:xfrm>
        <a:graphic>
          <a:graphicData uri="http://schemas.openxmlformats.org/drawingml/2006/table">
            <a:tbl>
              <a:tblPr firstRow="1" bandRow="1">
                <a:tableStyleId>{21E4AEA4-8DFA-4A89-87EB-49C32662AFE0}</a:tableStyleId>
              </a:tblPr>
              <a:tblGrid>
                <a:gridCol w="3514742">
                  <a:extLst>
                    <a:ext uri="{9D8B030D-6E8A-4147-A177-3AD203B41FA5}">
                      <a16:colId xmlns:a16="http://schemas.microsoft.com/office/drawing/2014/main" val="3690485077"/>
                    </a:ext>
                  </a:extLst>
                </a:gridCol>
                <a:gridCol w="3616128">
                  <a:extLst>
                    <a:ext uri="{9D8B030D-6E8A-4147-A177-3AD203B41FA5}">
                      <a16:colId xmlns:a16="http://schemas.microsoft.com/office/drawing/2014/main" val="2927060747"/>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b="1" dirty="0"/>
                        <a:t>Calculated Columns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b="1" dirty="0"/>
                        <a:t>Calculated Measures</a:t>
                      </a:r>
                      <a:endParaRPr lang="en-US" dirty="0"/>
                    </a:p>
                  </a:txBody>
                  <a:tcPr/>
                </a:tc>
                <a:extLst>
                  <a:ext uri="{0D108BD9-81ED-4DB2-BD59-A6C34878D82A}">
                    <a16:rowId xmlns:a16="http://schemas.microsoft.com/office/drawing/2014/main" val="26029957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Computed during data refresh </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tx1"/>
                          </a:solidFill>
                        </a:rPr>
                        <a:t>Computed when measure is used</a:t>
                      </a:r>
                      <a:endParaRPr lang="en-US" dirty="0">
                        <a:solidFill>
                          <a:schemeClr val="tx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55385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Belong to Table </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tx1"/>
                          </a:solidFill>
                        </a:rPr>
                        <a:t>Belong to Data Model</a:t>
                      </a:r>
                      <a:endParaRPr lang="nl-NL" dirty="0">
                        <a:solidFill>
                          <a:schemeClr val="tx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760878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Stored in </a:t>
                      </a:r>
                      <a:r>
                        <a:rPr lang="nl-NL" dirty="0">
                          <a:solidFill>
                            <a:schemeClr val="tx1"/>
                          </a:solidFill>
                        </a:rPr>
                        <a:t>Data Model</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tx1"/>
                          </a:solidFill>
                        </a:rPr>
                        <a:t>Not stored; Formula only</a:t>
                      </a:r>
                      <a:endParaRPr lang="nl-NL" dirty="0">
                        <a:solidFill>
                          <a:schemeClr val="tx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067977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Operate on current row context</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solidFill>
                            <a:schemeClr val="tx1"/>
                          </a:solidFill>
                        </a:rPr>
                        <a:t>Operate on current filter context</a:t>
                      </a:r>
                      <a:endParaRPr lang="en-US" dirty="0">
                        <a:solidFill>
                          <a:schemeClr val="tx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533300110"/>
                  </a:ext>
                </a:extLst>
              </a:tr>
            </a:tbl>
          </a:graphicData>
        </a:graphic>
      </p:graphicFrame>
      <p:sp>
        <p:nvSpPr>
          <p:cNvPr id="4" name="Title 3">
            <a:extLst>
              <a:ext uri="{FF2B5EF4-FFF2-40B4-BE49-F238E27FC236}">
                <a16:creationId xmlns:a16="http://schemas.microsoft.com/office/drawing/2014/main" id="{EC6818FF-12FA-5A3F-4146-4737121D797A}"/>
              </a:ext>
            </a:extLst>
          </p:cNvPr>
          <p:cNvSpPr>
            <a:spLocks noGrp="1"/>
          </p:cNvSpPr>
          <p:nvPr>
            <p:ph type="title" idx="4294967295"/>
          </p:nvPr>
        </p:nvSpPr>
        <p:spPr/>
        <p:txBody>
          <a:bodyPr/>
          <a:lstStyle/>
          <a:p>
            <a:r>
              <a:rPr lang="nl-NL" sz="3200" kern="1200" cap="none" dirty="0">
                <a:solidFill>
                  <a:srgbClr val="000000"/>
                </a:solidFill>
                <a:effectLst/>
                <a:latin typeface="Segoe UI Semibold" panose="020B0702040204020203" pitchFamily="34" charset="0"/>
                <a:cs typeface="Segoe UI Semibold" panose="020B0702040204020203" pitchFamily="34" charset="0"/>
              </a:rPr>
              <a:t>Calculated Column </a:t>
            </a:r>
            <a:r>
              <a:rPr lang="nl-NL" kern="1200" cap="none" dirty="0">
                <a:solidFill>
                  <a:srgbClr val="000000"/>
                </a:solidFill>
                <a:effectLst/>
                <a:latin typeface="Segoe UI Semibold" panose="020B0702040204020203" pitchFamily="34" charset="0"/>
                <a:cs typeface="Segoe UI Semibold" panose="020B0702040204020203" pitchFamily="34" charset="0"/>
              </a:rPr>
              <a:t>vs.</a:t>
            </a:r>
            <a:r>
              <a:rPr lang="nl-NL" sz="1800" kern="1200" cap="none" dirty="0">
                <a:solidFill>
                  <a:srgbClr val="000000"/>
                </a:solidFill>
                <a:effectLst/>
                <a:latin typeface="Segoe UI Semibold" panose="020B0702040204020203" pitchFamily="34" charset="0"/>
                <a:cs typeface="Segoe UI Semibold" panose="020B0702040204020203" pitchFamily="34" charset="0"/>
              </a:rPr>
              <a:t> </a:t>
            </a:r>
            <a:r>
              <a:rPr lang="nl-NL" sz="3200" cap="none" dirty="0">
                <a:solidFill>
                  <a:srgbClr val="000000"/>
                </a:solidFill>
                <a:latin typeface="Segoe UI Semibold" panose="020B0702040204020203" pitchFamily="34" charset="0"/>
                <a:cs typeface="Segoe UI Semibold" panose="020B0702040204020203" pitchFamily="34" charset="0"/>
              </a:rPr>
              <a:t>Calculated Measures  </a:t>
            </a:r>
            <a:endParaRPr lang="en-US" sz="3200" cap="none" dirty="0"/>
          </a:p>
        </p:txBody>
      </p:sp>
      <p:sp>
        <p:nvSpPr>
          <p:cNvPr id="5" name="Text Placeholder 3">
            <a:extLst>
              <a:ext uri="{FF2B5EF4-FFF2-40B4-BE49-F238E27FC236}">
                <a16:creationId xmlns:a16="http://schemas.microsoft.com/office/drawing/2014/main" id="{2C5A6ACA-2CAC-7BB7-20E1-2014DF0EC71D}"/>
              </a:ext>
            </a:extLst>
          </p:cNvPr>
          <p:cNvSpPr txBox="1">
            <a:spLocks/>
          </p:cNvSpPr>
          <p:nvPr/>
        </p:nvSpPr>
        <p:spPr>
          <a:xfrm>
            <a:off x="814552" y="1223551"/>
            <a:ext cx="11655425" cy="4135581"/>
          </a:xfrm>
        </p:spPr>
        <p:txBody>
          <a:bodyP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Bef>
                <a:spcPts val="600"/>
              </a:spcBef>
            </a:pPr>
            <a:r>
              <a:rPr lang="en-US" b="1" dirty="0">
                <a:latin typeface="Segoe UI Light" panose="020B0502040204020203" pitchFamily="34" charset="0"/>
                <a:cs typeface="Segoe UI Light" panose="020B0502040204020203" pitchFamily="34" charset="0"/>
              </a:rPr>
              <a:t>Calculated Column </a:t>
            </a:r>
            <a:r>
              <a:rPr lang="en-US" dirty="0">
                <a:latin typeface="Segoe UI Light" panose="020B0502040204020203" pitchFamily="34" charset="0"/>
                <a:cs typeface="Segoe UI Light" panose="020B0502040204020203" pitchFamily="34" charset="0"/>
              </a:rPr>
              <a:t>values are calculated for each row and are stored in the model</a:t>
            </a:r>
          </a:p>
          <a:p>
            <a:pPr marL="742950" lvl="1" indent="-285750">
              <a:spcBef>
                <a:spcPts val="600"/>
              </a:spcBef>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sym typeface="Wingdings" panose="05000000000000000000" pitchFamily="2" charset="2"/>
              </a:rPr>
              <a:t>They require little virtual memory when user interacts with the report</a:t>
            </a:r>
          </a:p>
          <a:p>
            <a:pPr marL="742950" lvl="1" indent="-285750">
              <a:spcBef>
                <a:spcPts val="600"/>
              </a:spcBef>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sym typeface="Wingdings" panose="05000000000000000000" pitchFamily="2" charset="2"/>
              </a:rPr>
              <a:t>However, a</a:t>
            </a:r>
            <a:r>
              <a:rPr lang="en-US" sz="1600" dirty="0">
                <a:latin typeface="Segoe UI Light" panose="020B0502040204020203" pitchFamily="34" charset="0"/>
                <a:cs typeface="Segoe UI Light" panose="020B0502040204020203" pitchFamily="34" charset="0"/>
              </a:rPr>
              <a:t>void creating them if you want to reduce the model size</a:t>
            </a:r>
            <a:endParaRPr lang="en-US" dirty="0">
              <a:latin typeface="Segoe UI Light" panose="020B0502040204020203" pitchFamily="34" charset="0"/>
              <a:cs typeface="Segoe UI Light" panose="020B0502040204020203" pitchFamily="34" charset="0"/>
            </a:endParaRPr>
          </a:p>
          <a:p>
            <a:pPr marL="742950" lvl="1" indent="-285750">
              <a:lnSpc>
                <a:spcPct val="110000"/>
              </a:lnSpc>
              <a:spcBef>
                <a:spcPts val="600"/>
              </a:spcBef>
              <a:buFont typeface="Arial" panose="020B0604020202020204" pitchFamily="34" charset="0"/>
              <a:buChar char="•"/>
            </a:pPr>
            <a:endParaRPr lang="en-US" sz="500" dirty="0">
              <a:latin typeface="Segoe UI Light" panose="020B0502040204020203" pitchFamily="34" charset="0"/>
              <a:cs typeface="Segoe UI Light" panose="020B0502040204020203" pitchFamily="34" charset="0"/>
            </a:endParaRPr>
          </a:p>
          <a:p>
            <a:pPr>
              <a:lnSpc>
                <a:spcPct val="110000"/>
              </a:lnSpc>
              <a:spcBef>
                <a:spcPts val="600"/>
              </a:spcBef>
            </a:pPr>
            <a:r>
              <a:rPr lang="en-US" dirty="0">
                <a:latin typeface="Segoe UI Light" panose="020B0502040204020203" pitchFamily="34" charset="0"/>
                <a:cs typeface="Segoe UI Light" panose="020B0502040204020203" pitchFamily="34" charset="0"/>
              </a:rPr>
              <a:t>Whenever possible, create calculated column in:</a:t>
            </a:r>
          </a:p>
          <a:p>
            <a:pPr marL="742950" lvl="1" indent="-285750">
              <a:spcBef>
                <a:spcPts val="600"/>
              </a:spcBef>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The Dim Table; the table with the h</a:t>
            </a:r>
            <a:r>
              <a:rPr lang="en-US" sz="1600" dirty="0">
                <a:latin typeface="Segoe UI Light" panose="020B0502040204020203" pitchFamily="34" charset="0"/>
                <a:ea typeface="Times New Roman" panose="02020603050405020304" pitchFamily="18" charset="0"/>
                <a:cs typeface="Segoe UI Light" panose="020B0502040204020203" pitchFamily="34" charset="0"/>
              </a:rPr>
              <a:t>ighest level of granularity</a:t>
            </a:r>
          </a:p>
          <a:p>
            <a:pPr marL="742950" lvl="1" indent="-285750">
              <a:spcBef>
                <a:spcPts val="600"/>
              </a:spcBef>
              <a:buFont typeface="Arial" panose="020B0604020202020204" pitchFamily="34" charset="0"/>
              <a:buChar char="•"/>
            </a:pPr>
            <a:r>
              <a:rPr lang="en-US" sz="1600" dirty="0">
                <a:latin typeface="Segoe UI Light" panose="020B0502040204020203" pitchFamily="34" charset="0"/>
                <a:ea typeface="Times New Roman" panose="02020603050405020304" pitchFamily="18" charset="0"/>
                <a:cs typeface="Segoe UI Light" panose="020B0502040204020203" pitchFamily="34" charset="0"/>
              </a:rPr>
              <a:t>In M language (in the Query Editor) as they consume more RAM when calculated in DAX</a:t>
            </a:r>
          </a:p>
          <a:p>
            <a:pPr marL="1257300" lvl="2" indent="-342900">
              <a:lnSpc>
                <a:spcPct val="110000"/>
              </a:lnSpc>
              <a:spcBef>
                <a:spcPts val="600"/>
              </a:spcBef>
              <a:buFontTx/>
              <a:buChar char="-"/>
            </a:pPr>
            <a:endParaRPr lang="en-US" sz="600" dirty="0">
              <a:latin typeface="Segoe UI Light" panose="020B0502040204020203" pitchFamily="34" charset="0"/>
              <a:ea typeface="Times New Roman" panose="02020603050405020304" pitchFamily="18" charset="0"/>
              <a:cs typeface="Segoe UI Light" panose="020B0502040204020203" pitchFamily="34" charset="0"/>
            </a:endParaRPr>
          </a:p>
          <a:p>
            <a:pPr>
              <a:lnSpc>
                <a:spcPct val="110000"/>
              </a:lnSpc>
              <a:spcBef>
                <a:spcPts val="600"/>
              </a:spcBef>
            </a:pPr>
            <a:r>
              <a:rPr lang="en-US" b="1" dirty="0">
                <a:latin typeface="Segoe UI Light" panose="020B0502040204020203" pitchFamily="34" charset="0"/>
                <a:cs typeface="Segoe UI Light" panose="020B0502040204020203" pitchFamily="34" charset="0"/>
              </a:rPr>
              <a:t>Calculated Measures</a:t>
            </a:r>
            <a:r>
              <a:rPr lang="en-US" dirty="0">
                <a:latin typeface="Segoe UI Light" panose="020B0502040204020203" pitchFamily="34" charset="0"/>
                <a:cs typeface="Segoe UI Light" panose="020B0502040204020203" pitchFamily="34" charset="0"/>
              </a:rPr>
              <a:t> are aggregation and not stored in the model</a:t>
            </a:r>
          </a:p>
          <a:p>
            <a:pPr lvl="1">
              <a:lnSpc>
                <a:spcPct val="110000"/>
              </a:lnSpc>
              <a:spcBef>
                <a:spcPts val="600"/>
              </a:spcBef>
            </a:pPr>
            <a:r>
              <a:rPr lang="en-US" dirty="0">
                <a:latin typeface="Segoe UI Light" panose="020B0502040204020203" pitchFamily="34" charset="0"/>
                <a:cs typeface="Segoe UI Light" panose="020B0502040204020203" pitchFamily="34" charset="0"/>
                <a:sym typeface="Wingdings" panose="05000000000000000000" pitchFamily="2" charset="2"/>
              </a:rPr>
              <a:t> </a:t>
            </a:r>
            <a:r>
              <a:rPr lang="en-US" sz="1600" dirty="0">
                <a:latin typeface="Segoe UI Light" panose="020B0502040204020203" pitchFamily="34" charset="0"/>
                <a:cs typeface="Segoe UI Light" panose="020B0502040204020203" pitchFamily="34" charset="0"/>
                <a:sym typeface="Wingdings" panose="05000000000000000000" pitchFamily="2" charset="2"/>
              </a:rPr>
              <a:t>Faster calculation but uses more processing power to execute a time of query</a:t>
            </a:r>
            <a:endParaRPr lang="en-US" sz="16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056466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818FF-12FA-5A3F-4146-4737121D797A}"/>
              </a:ext>
            </a:extLst>
          </p:cNvPr>
          <p:cNvSpPr>
            <a:spLocks noGrp="1"/>
          </p:cNvSpPr>
          <p:nvPr>
            <p:ph type="title" idx="4294967295"/>
          </p:nvPr>
        </p:nvSpPr>
        <p:spPr/>
        <p:txBody>
          <a:bodyPr/>
          <a:lstStyle/>
          <a:p>
            <a:r>
              <a:rPr lang="nl-NL" sz="3200" kern="1200" cap="none" dirty="0">
                <a:solidFill>
                  <a:srgbClr val="000000"/>
                </a:solidFill>
                <a:effectLst/>
                <a:latin typeface="Segoe UI Semibold" panose="020B0702040204020203" pitchFamily="34" charset="0"/>
                <a:cs typeface="Segoe UI Semibold" panose="020B0702040204020203" pitchFamily="34" charset="0"/>
              </a:rPr>
              <a:t>Calculated Column </a:t>
            </a:r>
            <a:r>
              <a:rPr lang="nl-NL" kern="1200" cap="none" dirty="0">
                <a:solidFill>
                  <a:srgbClr val="000000"/>
                </a:solidFill>
                <a:effectLst/>
                <a:latin typeface="Segoe UI Semibold" panose="020B0702040204020203" pitchFamily="34" charset="0"/>
                <a:cs typeface="Segoe UI Semibold" panose="020B0702040204020203" pitchFamily="34" charset="0"/>
              </a:rPr>
              <a:t>VS.</a:t>
            </a:r>
            <a:r>
              <a:rPr lang="nl-NL" sz="1800" kern="1200" cap="none" dirty="0">
                <a:solidFill>
                  <a:srgbClr val="000000"/>
                </a:solidFill>
                <a:effectLst/>
                <a:latin typeface="Segoe UI Semibold" panose="020B0702040204020203" pitchFamily="34" charset="0"/>
                <a:cs typeface="Segoe UI Semibold" panose="020B0702040204020203" pitchFamily="34" charset="0"/>
              </a:rPr>
              <a:t> </a:t>
            </a:r>
            <a:r>
              <a:rPr lang="nl-NL" sz="3200" cap="none" dirty="0">
                <a:solidFill>
                  <a:srgbClr val="000000"/>
                </a:solidFill>
                <a:latin typeface="Segoe UI Semibold" panose="020B0702040204020203" pitchFamily="34" charset="0"/>
                <a:cs typeface="Segoe UI Semibold" panose="020B0702040204020203" pitchFamily="34" charset="0"/>
              </a:rPr>
              <a:t>Calculated Measures  </a:t>
            </a:r>
            <a:endParaRPr lang="en-US" sz="3200" cap="none" dirty="0"/>
          </a:p>
        </p:txBody>
      </p:sp>
      <p:graphicFrame>
        <p:nvGraphicFramePr>
          <p:cNvPr id="2" name="Table 1">
            <a:extLst>
              <a:ext uri="{FF2B5EF4-FFF2-40B4-BE49-F238E27FC236}">
                <a16:creationId xmlns:a16="http://schemas.microsoft.com/office/drawing/2014/main" id="{C7D4C0CC-DC81-6E0A-06A9-ABEC76D5A0B2}"/>
              </a:ext>
            </a:extLst>
          </p:cNvPr>
          <p:cNvGraphicFramePr>
            <a:graphicFrameLocks noGrp="1"/>
          </p:cNvGraphicFramePr>
          <p:nvPr/>
        </p:nvGraphicFramePr>
        <p:xfrm>
          <a:off x="975276" y="1401776"/>
          <a:ext cx="9154435" cy="3019894"/>
        </p:xfrm>
        <a:graphic>
          <a:graphicData uri="http://schemas.openxmlformats.org/drawingml/2006/table">
            <a:tbl>
              <a:tblPr firstRow="1" bandRow="1">
                <a:tableStyleId>{21E4AEA4-8DFA-4A89-87EB-49C32662AFE0}</a:tableStyleId>
              </a:tblPr>
              <a:tblGrid>
                <a:gridCol w="2313305">
                  <a:extLst>
                    <a:ext uri="{9D8B030D-6E8A-4147-A177-3AD203B41FA5}">
                      <a16:colId xmlns:a16="http://schemas.microsoft.com/office/drawing/2014/main" val="487937925"/>
                    </a:ext>
                  </a:extLst>
                </a:gridCol>
                <a:gridCol w="6841130">
                  <a:extLst>
                    <a:ext uri="{9D8B030D-6E8A-4147-A177-3AD203B41FA5}">
                      <a16:colId xmlns:a16="http://schemas.microsoft.com/office/drawing/2014/main" val="3690485077"/>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000" b="1" dirty="0"/>
                        <a:t>Use</a:t>
                      </a:r>
                      <a:endParaRPr lang="nl-NL" sz="2000" b="1" dirty="0">
                        <a:latin typeface="Segoe UI Light" panose="020B0502040204020203" pitchFamily="34" charset="0"/>
                        <a:cs typeface="Segoe UI Light"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000" b="1" dirty="0"/>
                        <a:t>When you want to</a:t>
                      </a:r>
                      <a:endParaRPr lang="nl-NL" sz="2000" b="1"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6029957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b="0" dirty="0">
                          <a:solidFill>
                            <a:schemeClr val="tx1"/>
                          </a:solidFill>
                        </a:rPr>
                        <a:t>Calculated Measures</a:t>
                      </a:r>
                      <a:endParaRPr lang="en-US" b="0" dirty="0">
                        <a:solidFill>
                          <a:schemeClr val="tx1"/>
                        </a:solidFill>
                        <a:latin typeface="+mn-lt"/>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Calculate aggregate values</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55385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nl-NL" sz="18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u="none" strike="noStrike" kern="1200" cap="none" spc="0" normalizeH="0" baseline="0" noProof="0" dirty="0">
                          <a:ln>
                            <a:noFill/>
                          </a:ln>
                          <a:solidFill>
                            <a:schemeClr val="tx1"/>
                          </a:solidFill>
                          <a:effectLst/>
                          <a:uLnTx/>
                          <a:uFillTx/>
                        </a:rPr>
                        <a:t>Reflect the filters selections in calculation result</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760878546"/>
                  </a:ext>
                </a:extLst>
              </a:tr>
              <a:tr h="38472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800" b="0" dirty="0">
                        <a:solidFill>
                          <a:schemeClr val="tx1"/>
                        </a:solidFill>
                        <a:latin typeface="+mn-lt"/>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Reduce model size (to minimize number of calculated columns)</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3289813770"/>
                  </a:ext>
                </a:extLst>
              </a:tr>
              <a:tr h="384727">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800" b="0" dirty="0">
                          <a:solidFill>
                            <a:schemeClr val="tx1"/>
                          </a:solidFill>
                        </a:rPr>
                        <a:t>Calculated Columns</a:t>
                      </a:r>
                      <a:endParaRPr lang="nl-NL" sz="1800" b="0" dirty="0">
                        <a:solidFill>
                          <a:schemeClr val="tx1"/>
                        </a:solidFill>
                        <a:latin typeface="+mn-lt"/>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800" dirty="0">
                          <a:solidFill>
                            <a:schemeClr val="tx1"/>
                          </a:solidFill>
                        </a:rPr>
                        <a:t>Define an expression strictly useful on row level</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2856001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800" b="0" dirty="0">
                        <a:solidFill>
                          <a:schemeClr val="tx1"/>
                        </a:solidFill>
                        <a:latin typeface="+mn-lt"/>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800" dirty="0">
                          <a:solidFill>
                            <a:schemeClr val="tx1"/>
                          </a:solidFill>
                        </a:rPr>
                        <a:t>Use the result of a calculation in a slicer</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1429172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nl-NL" sz="18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800" dirty="0">
                          <a:solidFill>
                            <a:schemeClr val="tx1"/>
                          </a:solidFill>
                        </a:rPr>
                        <a:t>Create categories</a:t>
                      </a:r>
                      <a:endParaRPr lang="nl-NL" sz="1800" dirty="0">
                        <a:solidFill>
                          <a:schemeClr val="tx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067977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solidFill>
                          <a:schemeClr val="tx1"/>
                        </a:solidFill>
                        <a:latin typeface="+mn-lt"/>
                        <a:cs typeface="Segoe UI Semilight" panose="020B04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800" b="0" u="none" strike="noStrike" kern="1200" cap="none" spc="0" normalizeH="0" baseline="0" noProof="0" dirty="0">
                          <a:ln>
                            <a:noFill/>
                          </a:ln>
                          <a:solidFill>
                            <a:schemeClr val="tx1"/>
                          </a:solidFill>
                          <a:effectLst/>
                          <a:uLnTx/>
                          <a:uFillTx/>
                        </a:rPr>
                        <a:t>High re-use of metrics</a:t>
                      </a:r>
                      <a:endParaRPr kumimoji="0" lang="nl-NL"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1533300110"/>
                  </a:ext>
                </a:extLst>
              </a:tr>
            </a:tbl>
          </a:graphicData>
        </a:graphic>
      </p:graphicFrame>
    </p:spTree>
    <p:extLst>
      <p:ext uri="{BB962C8B-B14F-4D97-AF65-F5344CB8AC3E}">
        <p14:creationId xmlns:p14="http://schemas.microsoft.com/office/powerpoint/2010/main" val="20822553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5115" y="2027598"/>
            <a:ext cx="4548067" cy="498598"/>
          </a:xfrm>
        </p:spPr>
        <p:txBody>
          <a:bodyPr/>
          <a:lstStyle/>
          <a:p>
            <a:r>
              <a:rPr lang="en-US" cap="none" dirty="0">
                <a:latin typeface="+mn-lt"/>
              </a:rPr>
              <a:t>Module 6</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726180" y="3089750"/>
            <a:ext cx="4647003" cy="1846659"/>
          </a:xfrm>
        </p:spPr>
        <p:txBody>
          <a:bodyPr/>
          <a:lstStyle/>
          <a:p>
            <a:pPr>
              <a:lnSpc>
                <a:spcPct val="100000"/>
              </a:lnSpc>
              <a:spcBef>
                <a:spcPts val="0"/>
              </a:spcBef>
            </a:pPr>
            <a:r>
              <a:rPr lang="en-US" sz="4000" dirty="0">
                <a:latin typeface="Segoe UI Semibold" panose="020B0702040204020203" pitchFamily="34" charset="0"/>
                <a:cs typeface="Segoe UI Semibold" panose="020B0702040204020203" pitchFamily="34" charset="0"/>
              </a:rPr>
              <a:t>Power BI</a:t>
            </a:r>
          </a:p>
          <a:p>
            <a:pPr>
              <a:lnSpc>
                <a:spcPct val="100000"/>
              </a:lnSpc>
              <a:spcBef>
                <a:spcPts val="0"/>
              </a:spcBef>
            </a:pPr>
            <a:r>
              <a:rPr lang="en-US" sz="4000" dirty="0">
                <a:latin typeface="Segoe UI Semibold" panose="020B0702040204020203" pitchFamily="34" charset="0"/>
                <a:cs typeface="Segoe UI Semibold" panose="020B0702040204020203" pitchFamily="34" charset="0"/>
              </a:rPr>
              <a:t>Performance Factors</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3027139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B9BB-19A0-BE5C-F1E3-A311076B7EAF}"/>
              </a:ext>
            </a:extLst>
          </p:cNvPr>
          <p:cNvSpPr>
            <a:spLocks noGrp="1"/>
          </p:cNvSpPr>
          <p:nvPr>
            <p:ph type="title"/>
          </p:nvPr>
        </p:nvSpPr>
        <p:spPr>
          <a:xfrm>
            <a:off x="3483787" y="1486932"/>
            <a:ext cx="5112940" cy="412454"/>
          </a:xfrm>
        </p:spPr>
        <p:txBody>
          <a:bodyPr/>
          <a:lstStyle/>
          <a:p>
            <a:r>
              <a:rPr lang="en-US" sz="4000" cap="none" dirty="0">
                <a:latin typeface="Segoe UI Semibold" panose="020B0702040204020203" pitchFamily="34" charset="0"/>
                <a:cs typeface="Segoe UI Semibold" panose="020B0702040204020203" pitchFamily="34" charset="0"/>
              </a:rPr>
              <a:t>Module 6 Objectives</a:t>
            </a:r>
            <a:endParaRPr lang="en-US" sz="3600" dirty="0">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39993C53-22D6-F442-B069-E417B6BA826F}"/>
              </a:ext>
            </a:extLst>
          </p:cNvPr>
          <p:cNvSpPr/>
          <p:nvPr/>
        </p:nvSpPr>
        <p:spPr>
          <a:xfrm>
            <a:off x="3483787" y="2516489"/>
            <a:ext cx="7725233" cy="3593812"/>
          </a:xfrm>
          <a:prstGeom prst="rect">
            <a:avLst/>
          </a:prstGeom>
        </p:spPr>
        <p:txBody>
          <a:bodyPr vert="horz" lIns="91440" tIns="45720" rIns="91440" bIns="45720" rtlCol="0" anchor="t">
            <a:noAutofit/>
          </a:bodyPr>
          <a:lstStyle/>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the factors that influence performance</a:t>
            </a:r>
          </a:p>
          <a:p>
            <a:pPr marL="342900" indent="-342900">
              <a:lnSpc>
                <a:spcPct val="150000"/>
              </a:lnSpc>
              <a:buFont typeface="Arial" panose="020B0604020202020204" pitchFamily="34" charset="0"/>
              <a:buChar char="•"/>
            </a:pPr>
            <a:r>
              <a:rPr lang="en-US" sz="2400" dirty="0">
                <a:solidFill>
                  <a:schemeClr val="tx1">
                    <a:lumMod val="50000"/>
                  </a:schemeClr>
                </a:solidFill>
                <a:latin typeface="Segoe UI Semilight" panose="020B0402040204020203" pitchFamily="34" charset="0"/>
                <a:cs typeface="Segoe UI Semilight" panose="020B0402040204020203" pitchFamily="34" charset="0"/>
              </a:rPr>
              <a:t>Understand the multiple engines that power </a:t>
            </a:r>
            <a:r>
              <a:rPr lang="en-US" sz="2400" dirty="0" err="1">
                <a:solidFill>
                  <a:schemeClr val="tx1">
                    <a:lumMod val="50000"/>
                  </a:schemeClr>
                </a:solidFill>
                <a:latin typeface="Segoe UI Semilight" panose="020B0402040204020203" pitchFamily="34" charset="0"/>
                <a:cs typeface="Segoe UI Semilight" panose="020B0402040204020203" pitchFamily="34" charset="0"/>
              </a:rPr>
              <a:t>Power</a:t>
            </a:r>
            <a:r>
              <a:rPr lang="en-US" sz="2400" dirty="0">
                <a:solidFill>
                  <a:schemeClr val="tx1">
                    <a:lumMod val="50000"/>
                  </a:schemeClr>
                </a:solidFill>
                <a:latin typeface="Segoe UI Semilight" panose="020B0402040204020203" pitchFamily="34" charset="0"/>
                <a:cs typeface="Segoe UI Semilight" panose="020B0402040204020203" pitchFamily="34" charset="0"/>
              </a:rPr>
              <a:t> BI</a:t>
            </a:r>
          </a:p>
        </p:txBody>
      </p:sp>
      <p:sp>
        <p:nvSpPr>
          <p:cNvPr id="11" name="TextBox 10">
            <a:extLst>
              <a:ext uri="{FF2B5EF4-FFF2-40B4-BE49-F238E27FC236}">
                <a16:creationId xmlns:a16="http://schemas.microsoft.com/office/drawing/2014/main" id="{A28E01DB-A835-CC34-5A9B-114EF904B7E0}"/>
              </a:ext>
            </a:extLst>
          </p:cNvPr>
          <p:cNvSpPr txBox="1"/>
          <p:nvPr/>
        </p:nvSpPr>
        <p:spPr>
          <a:xfrm>
            <a:off x="34671" y="156722"/>
            <a:ext cx="3449116" cy="1661993"/>
          </a:xfrm>
          <a:prstGeom prst="rect">
            <a:avLst/>
          </a:prstGeom>
          <a:noFill/>
        </p:spPr>
        <p:txBody>
          <a:bodyPr wrap="square">
            <a:spAutoFit/>
          </a:bodyPr>
          <a:lstStyle/>
          <a:p>
            <a:r>
              <a:rPr lang="en-US" sz="3600" cap="none" dirty="0">
                <a:solidFill>
                  <a:schemeClr val="bg1"/>
                </a:solidFill>
                <a:ea typeface="Segoe UI Black" panose="020B0A02040204020203" pitchFamily="34" charset="0"/>
                <a:cs typeface="Segoe UI Semibold" panose="020B0702040204020203" pitchFamily="34" charset="0"/>
              </a:rPr>
              <a:t>Power BI</a:t>
            </a:r>
          </a:p>
          <a:p>
            <a:r>
              <a:rPr lang="en-US" sz="3300" cap="none" dirty="0">
                <a:solidFill>
                  <a:schemeClr val="bg1"/>
                </a:solidFill>
                <a:ea typeface="Segoe UI Black" panose="020B0A02040204020203" pitchFamily="34" charset="0"/>
                <a:cs typeface="Segoe UI Semibold" panose="020B0702040204020203" pitchFamily="34" charset="0"/>
              </a:rPr>
              <a:t>Performance Factors</a:t>
            </a:r>
          </a:p>
        </p:txBody>
      </p:sp>
      <p:grpSp>
        <p:nvGrpSpPr>
          <p:cNvPr id="13" name="Group 12">
            <a:extLst>
              <a:ext uri="{FF2B5EF4-FFF2-40B4-BE49-F238E27FC236}">
                <a16:creationId xmlns:a16="http://schemas.microsoft.com/office/drawing/2014/main" id="{BB2BF0C8-4CF7-E2BC-6FC7-47DADCA6A0E0}"/>
              </a:ext>
            </a:extLst>
          </p:cNvPr>
          <p:cNvGrpSpPr/>
          <p:nvPr/>
        </p:nvGrpSpPr>
        <p:grpSpPr>
          <a:xfrm>
            <a:off x="10575427" y="130569"/>
            <a:ext cx="1581902" cy="904072"/>
            <a:chOff x="363368" y="-30356"/>
            <a:chExt cx="1581902" cy="904072"/>
          </a:xfrm>
        </p:grpSpPr>
        <p:sp>
          <p:nvSpPr>
            <p:cNvPr id="14" name="Text Placeholder 1">
              <a:extLst>
                <a:ext uri="{FF2B5EF4-FFF2-40B4-BE49-F238E27FC236}">
                  <a16:creationId xmlns:a16="http://schemas.microsoft.com/office/drawing/2014/main" id="{2B72BDF7-0754-1DD5-D1E2-F947303BD4EC}"/>
                </a:ext>
              </a:extLst>
            </p:cNvPr>
            <p:cNvSpPr txBox="1">
              <a:spLocks/>
            </p:cNvSpPr>
            <p:nvPr/>
          </p:nvSpPr>
          <p:spPr>
            <a:xfrm>
              <a:off x="439156" y="-30356"/>
              <a:ext cx="1071837" cy="318962"/>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chemeClr val="tx1">
                      <a:lumMod val="85000"/>
                      <a:lumOff val="15000"/>
                    </a:schemeClr>
                  </a:solidFill>
                  <a:cs typeface="Segoe UI Semibold" panose="020B0702040204020203" pitchFamily="34" charset="0"/>
                </a:rPr>
                <a:t>Advanced</a:t>
              </a:r>
            </a:p>
          </p:txBody>
        </p:sp>
        <p:sp>
          <p:nvSpPr>
            <p:cNvPr id="15" name="Title 3">
              <a:extLst>
                <a:ext uri="{FF2B5EF4-FFF2-40B4-BE49-F238E27FC236}">
                  <a16:creationId xmlns:a16="http://schemas.microsoft.com/office/drawing/2014/main" id="{BDF407BC-2A45-AD86-A244-3912BDEAFA0D}"/>
                </a:ext>
              </a:extLst>
            </p:cNvPr>
            <p:cNvSpPr txBox="1">
              <a:spLocks/>
            </p:cNvSpPr>
            <p:nvPr/>
          </p:nvSpPr>
          <p:spPr>
            <a:xfrm>
              <a:off x="569537" y="318963"/>
              <a:ext cx="1375733" cy="249299"/>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sz="1800" cap="none" dirty="0">
                  <a:solidFill>
                    <a:srgbClr val="FED112"/>
                  </a:solidFill>
                </a:rPr>
                <a:t>Power BI</a:t>
              </a:r>
              <a:endParaRPr lang="en-US" sz="1400" dirty="0">
                <a:solidFill>
                  <a:schemeClr val="tx1"/>
                </a:solidFill>
              </a:endParaRPr>
            </a:p>
          </p:txBody>
        </p:sp>
        <p:pic>
          <p:nvPicPr>
            <p:cNvPr id="16" name="Picture 15" descr="A picture containing plate, light&#10;&#10;Description automatically generated">
              <a:extLst>
                <a:ext uri="{FF2B5EF4-FFF2-40B4-BE49-F238E27FC236}">
                  <a16:creationId xmlns:a16="http://schemas.microsoft.com/office/drawing/2014/main" id="{B23D77F0-B3F9-F586-8106-36CFE2ECE866}"/>
                </a:ext>
              </a:extLst>
            </p:cNvPr>
            <p:cNvPicPr>
              <a:picLocks noChangeAspect="1"/>
            </p:cNvPicPr>
            <p:nvPr/>
          </p:nvPicPr>
          <p:blipFill>
            <a:blip r:embed="rId3"/>
            <a:stretch>
              <a:fillRect/>
            </a:stretch>
          </p:blipFill>
          <p:spPr>
            <a:xfrm>
              <a:off x="363368" y="323903"/>
              <a:ext cx="412338" cy="274716"/>
            </a:xfrm>
            <a:prstGeom prst="rect">
              <a:avLst/>
            </a:prstGeom>
          </p:spPr>
        </p:pic>
        <p:sp>
          <p:nvSpPr>
            <p:cNvPr id="17" name="Text Placeholder 1">
              <a:extLst>
                <a:ext uri="{FF2B5EF4-FFF2-40B4-BE49-F238E27FC236}">
                  <a16:creationId xmlns:a16="http://schemas.microsoft.com/office/drawing/2014/main" id="{37F06975-C7F6-669F-F926-67336F89042C}"/>
                </a:ext>
              </a:extLst>
            </p:cNvPr>
            <p:cNvSpPr txBox="1">
              <a:spLocks/>
            </p:cNvSpPr>
            <p:nvPr/>
          </p:nvSpPr>
          <p:spPr>
            <a:xfrm>
              <a:off x="793705" y="461261"/>
              <a:ext cx="1151565" cy="412455"/>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800" dirty="0">
                  <a:solidFill>
                    <a:schemeClr val="tx1">
                      <a:lumMod val="85000"/>
                      <a:lumOff val="15000"/>
                    </a:schemeClr>
                  </a:solidFill>
                  <a:latin typeface="+mj-lt"/>
                  <a:cs typeface="Segoe UI Semibold" panose="020B0702040204020203" pitchFamily="34" charset="0"/>
                </a:rPr>
                <a:t>Training</a:t>
              </a:r>
            </a:p>
          </p:txBody>
        </p:sp>
      </p:grpSp>
    </p:spTree>
    <p:extLst>
      <p:ext uri="{BB962C8B-B14F-4D97-AF65-F5344CB8AC3E}">
        <p14:creationId xmlns:p14="http://schemas.microsoft.com/office/powerpoint/2010/main" val="389673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4D1A3-D630-8414-E9AA-4CA55295775A}"/>
              </a:ext>
            </a:extLst>
          </p:cNvPr>
          <p:cNvSpPr>
            <a:spLocks noGrp="1"/>
          </p:cNvSpPr>
          <p:nvPr>
            <p:ph idx="1"/>
          </p:nvPr>
        </p:nvSpPr>
        <p:spPr>
          <a:xfrm>
            <a:off x="877921" y="1253330"/>
            <a:ext cx="10270415" cy="5160721"/>
          </a:xfrm>
        </p:spPr>
        <p:txBody>
          <a:bodyPr/>
          <a:lstStyle/>
          <a:p>
            <a:pPr marR="0" lvl="0">
              <a:lnSpc>
                <a:spcPct val="107000"/>
              </a:lnSpc>
              <a:spcBef>
                <a:spcPts val="0"/>
              </a:spcBef>
              <a:spcAft>
                <a:spcPts val="0"/>
              </a:spcAft>
            </a:pPr>
            <a:r>
              <a:rPr lang="en-US" sz="20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The good performance of a Power BI report essentially hinges on the following factors:</a:t>
            </a:r>
          </a:p>
          <a:p>
            <a:pPr marR="0" lvl="0">
              <a:lnSpc>
                <a:spcPct val="107000"/>
              </a:lnSpc>
              <a:spcBef>
                <a:spcPts val="0"/>
              </a:spcBef>
              <a:spcAft>
                <a:spcPts val="0"/>
              </a:spcAft>
            </a:pPr>
            <a:endParaRPr lang="en-US" sz="20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L="860419" lvl="2" indent="-285750">
              <a:lnSpc>
                <a:spcPct val="150000"/>
              </a:lnSpc>
              <a:spcBef>
                <a:spcPts val="0"/>
              </a:spcBef>
            </a:pPr>
            <a:r>
              <a:rPr lang="en-US" sz="18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Network Latency</a:t>
            </a:r>
            <a:endParaRPr lang="en-US" sz="1800" dirty="0">
              <a:latin typeface="Segoe UI Light" panose="020B0502040204020203" pitchFamily="34" charset="0"/>
              <a:ea typeface="Calibri" panose="020F0502020204030204" pitchFamily="34" charset="0"/>
              <a:cs typeface="Segoe UI Light" panose="020B0502040204020203" pitchFamily="34" charset="0"/>
            </a:endParaRP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Power BI Licensing tier</a:t>
            </a:r>
            <a:endParaRPr lang="en-US" sz="1800" dirty="0">
              <a:effectLst/>
              <a:latin typeface="Segoe UI Light" panose="020B0502040204020203" pitchFamily="34" charset="0"/>
              <a:ea typeface="Calibri" panose="020F0502020204030204" pitchFamily="34" charset="0"/>
              <a:cs typeface="Segoe UI Light" panose="020B0502040204020203" pitchFamily="34" charset="0"/>
            </a:endParaRP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Number of (simultaneous) users</a:t>
            </a:r>
          </a:p>
          <a:p>
            <a:pPr marL="860419" lvl="2" indent="-285750">
              <a:lnSpc>
                <a:spcPct val="150000"/>
              </a:lnSpc>
              <a:spcBef>
                <a:spcPts val="0"/>
              </a:spcBef>
            </a:pPr>
            <a:r>
              <a:rPr lang="en-US" sz="18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Row Level Security</a:t>
            </a:r>
            <a:endParaRPr lang="en-US" sz="1800" dirty="0">
              <a:latin typeface="Segoe UI Light" panose="020B0502040204020203" pitchFamily="34" charset="0"/>
              <a:ea typeface="Calibri" panose="020F0502020204030204" pitchFamily="34" charset="0"/>
              <a:cs typeface="Segoe UI Light" panose="020B0502040204020203" pitchFamily="34" charset="0"/>
            </a:endParaRP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Data Source</a:t>
            </a: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Data Volumes</a:t>
            </a:r>
            <a:endParaRPr lang="en-US" sz="1800" dirty="0">
              <a:effectLst/>
              <a:latin typeface="Segoe UI Light" panose="020B0502040204020203" pitchFamily="34" charset="0"/>
              <a:ea typeface="Calibri" panose="020F0502020204030204" pitchFamily="34" charset="0"/>
              <a:cs typeface="Segoe UI Light" panose="020B0502040204020203" pitchFamily="34" charset="0"/>
            </a:endParaRP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Storage Mode</a:t>
            </a: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Model Design</a:t>
            </a:r>
          </a:p>
          <a:p>
            <a:pPr marL="860419" lvl="2" indent="-285750">
              <a:lnSpc>
                <a:spcPct val="150000"/>
              </a:lnSpc>
              <a:spcBef>
                <a:spcPts val="0"/>
              </a:spcBef>
            </a:pPr>
            <a:r>
              <a:rPr lang="en-US" sz="18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DAX Calculations</a:t>
            </a:r>
            <a:endParaRPr lang="en-US" sz="1800" dirty="0">
              <a:effectLst/>
              <a:latin typeface="Segoe UI Light" panose="020B0502040204020203" pitchFamily="34" charset="0"/>
              <a:ea typeface="Calibri" panose="020F0502020204030204" pitchFamily="34" charset="0"/>
              <a:cs typeface="Segoe UI Light" panose="020B0502040204020203" pitchFamily="34" charset="0"/>
            </a:endParaRPr>
          </a:p>
          <a:p>
            <a:pPr marL="860419" lvl="2" indent="-285750">
              <a:lnSpc>
                <a:spcPct val="150000"/>
              </a:lnSpc>
              <a:spcBef>
                <a:spcPts val="0"/>
              </a:spcBef>
            </a:pPr>
            <a:r>
              <a:rPr lang="en-US" sz="1800" dirty="0">
                <a:solidFill>
                  <a:srgbClr val="2E2E2E"/>
                </a:solidFill>
                <a:effectLst/>
                <a:latin typeface="Segoe UI Light" panose="020B0502040204020203" pitchFamily="34" charset="0"/>
                <a:ea typeface="Calibri" panose="020F0502020204030204" pitchFamily="34" charset="0"/>
                <a:cs typeface="Segoe UI Light" panose="020B0502040204020203" pitchFamily="34" charset="0"/>
              </a:rPr>
              <a:t>Report Design</a:t>
            </a:r>
          </a:p>
          <a:p>
            <a:pPr marL="285750" marR="0" indent="-285750">
              <a:lnSpc>
                <a:spcPct val="107000"/>
              </a:lnSpc>
              <a:spcBef>
                <a:spcPts val="0"/>
              </a:spcBef>
              <a:spcAft>
                <a:spcPts val="800"/>
              </a:spcAft>
              <a:buFont typeface="Arial" panose="020B0604020202020204" pitchFamily="34" charset="0"/>
              <a:buChar char="•"/>
            </a:pPr>
            <a:endPar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0"/>
              </a:spcBef>
              <a:spcAft>
                <a:spcPts val="800"/>
              </a:spcAft>
            </a:pPr>
            <a:endParaRPr lang="en-US" sz="1800" dirty="0">
              <a:solidFill>
                <a:srgbClr val="2F5496"/>
              </a:solidFill>
              <a:effectLst/>
              <a:latin typeface="Segoe UI Semibold" panose="020B0702040204020203" pitchFamily="34" charset="0"/>
              <a:ea typeface="Calibri" panose="020F0502020204030204" pitchFamily="34" charset="0"/>
              <a:cs typeface="Segoe UI Semibold" panose="020B0702040204020203" pitchFamily="34" charset="0"/>
            </a:endParaRPr>
          </a:p>
          <a:p>
            <a:pPr marL="0" marR="0">
              <a:lnSpc>
                <a:spcPct val="107000"/>
              </a:lnSpc>
              <a:spcBef>
                <a:spcPts val="0"/>
              </a:spcBef>
              <a:spcAft>
                <a:spcPts val="800"/>
              </a:spcAft>
            </a:pPr>
            <a:endParaRPr lang="en-US" sz="1800" dirty="0">
              <a:solidFill>
                <a:srgbClr val="2F5496"/>
              </a:solidFill>
              <a:latin typeface="Segoe UI Semibold" panose="020B0702040204020203" pitchFamily="34" charset="0"/>
              <a:ea typeface="Calibri" panose="020F0502020204030204" pitchFamily="34" charset="0"/>
              <a:cs typeface="Segoe UI Semibold" panose="020B0702040204020203" pitchFamily="34" charset="0"/>
            </a:endParaRPr>
          </a:p>
          <a:p>
            <a:pPr lvl="1" indent="0">
              <a:lnSpc>
                <a:spcPct val="107000"/>
              </a:lnSpc>
              <a:spcBef>
                <a:spcPts val="0"/>
              </a:spcBef>
              <a:spcAft>
                <a:spcPts val="800"/>
              </a:spcAft>
              <a:buNone/>
            </a:pPr>
            <a:endPar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FA287896-B087-E688-B13A-62BE74852C51}"/>
              </a:ext>
            </a:extLst>
          </p:cNvPr>
          <p:cNvSpPr>
            <a:spLocks noGrp="1"/>
          </p:cNvSpPr>
          <p:nvPr>
            <p:ph type="title"/>
          </p:nvPr>
        </p:nvSpPr>
        <p:spPr/>
        <p:txBody>
          <a:bodyPr/>
          <a:lstStyle/>
          <a:p>
            <a:pPr marL="0" marR="0">
              <a:spcBef>
                <a:spcPts val="200"/>
              </a:spcBef>
              <a:spcAft>
                <a:spcPts val="1200"/>
              </a:spcAft>
            </a:pPr>
            <a:r>
              <a:rPr lang="en-GB" sz="3200" cap="none" dirty="0">
                <a:latin typeface="Segoe UI (Body)"/>
              </a:rPr>
              <a:t>Performance Factors</a:t>
            </a:r>
            <a:endParaRPr lang="en-US" sz="3200" b="1" cap="none" dirty="0">
              <a:solidFill>
                <a:srgbClr val="2F5496"/>
              </a:solidFill>
              <a:effectLst/>
              <a:latin typeface="Segoe UI (Body)"/>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314D9-5CF2-8F61-AEDB-A83D43F0E8F5}"/>
              </a:ext>
            </a:extLst>
          </p:cNvPr>
          <p:cNvSpPr>
            <a:spLocks noGrp="1"/>
          </p:cNvSpPr>
          <p:nvPr>
            <p:ph type="sldNum" sz="quarter" idx="4"/>
          </p:nvPr>
        </p:nvSpPr>
        <p:spPr/>
        <p:txBody>
          <a:bodyPr/>
          <a:lstStyle/>
          <a:p>
            <a:fld id="{3847DB54-D037-B84F-B6F1-2E8DA40D09AD}" type="slidenum">
              <a:rPr lang="en-US" smtClean="0"/>
              <a:pPr/>
              <a:t>76</a:t>
            </a:fld>
            <a:endParaRPr lang="en-US"/>
          </a:p>
        </p:txBody>
      </p:sp>
    </p:spTree>
    <p:extLst>
      <p:ext uri="{BB962C8B-B14F-4D97-AF65-F5344CB8AC3E}">
        <p14:creationId xmlns:p14="http://schemas.microsoft.com/office/powerpoint/2010/main" val="84859529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4D1A3-D630-8414-E9AA-4CA55295775A}"/>
              </a:ext>
            </a:extLst>
          </p:cNvPr>
          <p:cNvSpPr>
            <a:spLocks noGrp="1"/>
          </p:cNvSpPr>
          <p:nvPr>
            <p:ph idx="1"/>
          </p:nvPr>
        </p:nvSpPr>
        <p:spPr>
          <a:xfrm>
            <a:off x="916754" y="1110799"/>
            <a:ext cx="10270415" cy="5160721"/>
          </a:xfrm>
        </p:spPr>
        <p:txBody>
          <a:bodyPr/>
          <a:lstStyle/>
          <a:p>
            <a:pPr marR="0" lvl="0">
              <a:lnSpc>
                <a:spcPct val="107000"/>
              </a:lnSpc>
              <a:spcBef>
                <a:spcPts val="0"/>
              </a:spcBef>
              <a:spcAft>
                <a:spcPts val="0"/>
              </a:spcAft>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The key to delivering scalable, reliable, and high-performing Power BI reports is to create tabular models that</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R="0" lvl="0" algn="ctr">
              <a:lnSpc>
                <a:spcPct val="107000"/>
              </a:lnSpc>
              <a:spcBef>
                <a:spcPts val="0"/>
              </a:spcBef>
              <a:spcAft>
                <a:spcPts val="0"/>
              </a:spcAft>
            </a:pPr>
            <a:r>
              <a:rPr lang="en-US" sz="1600" dirty="0">
                <a:solidFill>
                  <a:srgbClr val="2F5496"/>
                </a:solidFill>
                <a:latin typeface="Segoe UI Semibold" panose="020B0702040204020203" pitchFamily="34" charset="0"/>
                <a:ea typeface="Calibri" panose="020F0502020204030204" pitchFamily="34" charset="0"/>
                <a:cs typeface="Segoe UI Semibold" panose="020B0702040204020203" pitchFamily="34" charset="0"/>
              </a:rPr>
              <a:t>Optimize Storage, Memory and Computing Capacity</a:t>
            </a:r>
            <a:r>
              <a:rPr lang="en-US" sz="1400" dirty="0">
                <a:solidFill>
                  <a:srgbClr val="2F5496"/>
                </a:solidFill>
                <a:latin typeface="Segoe UI Semibold" panose="020B0702040204020203" pitchFamily="34" charset="0"/>
                <a:ea typeface="Calibri" panose="020F0502020204030204" pitchFamily="34" charset="0"/>
                <a:cs typeface="Segoe UI Semibold" panose="020B0702040204020203" pitchFamily="34" charset="0"/>
              </a:rPr>
              <a:t>  </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R="0" lvl="0">
              <a:lnSpc>
                <a:spcPct val="107000"/>
              </a:lnSpc>
              <a:spcBef>
                <a:spcPts val="0"/>
              </a:spcBef>
              <a:spcAft>
                <a:spcPts val="0"/>
              </a:spcAft>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Analysis Services, Power BI and Excel PowerPivot/Query are powered by the same technology; a Storage Engine and Formula Engine that together help achieve a balance between a model’s size and its performance. </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lvl="2">
              <a:lnSpc>
                <a:spcPct val="107000"/>
              </a:lnSpc>
              <a:spcBef>
                <a:spcPts val="0"/>
              </a:spcBef>
            </a:pPr>
            <a:r>
              <a:rPr lang="en-US" sz="14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The formula engine (FE) processes the DAX request, generates the query plan and executes it.</a:t>
            </a:r>
          </a:p>
          <a:p>
            <a:pPr lvl="2">
              <a:lnSpc>
                <a:spcPct val="107000"/>
              </a:lnSpc>
              <a:spcBef>
                <a:spcPts val="0"/>
              </a:spcBef>
            </a:pPr>
            <a:r>
              <a:rPr lang="en-US" sz="14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The storage engine (SE) retrieves data from model to answer requests made by the formula engine</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Bef>
                <a:spcPts val="0"/>
              </a:spcBef>
            </a:pPr>
            <a:r>
              <a:rPr lang="en-GB" sz="1400" cap="none" dirty="0">
                <a:solidFill>
                  <a:schemeClr val="tx1"/>
                </a:solidFill>
                <a:latin typeface="Segoe UI (Body)"/>
                <a:cs typeface="Segoe UI Semibold" panose="020B0702040204020203" pitchFamily="34" charset="0"/>
              </a:rPr>
              <a:t>Data Analysis Expressions (DAX) </a:t>
            </a:r>
            <a:r>
              <a:rPr lang="en-US" sz="14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is the language that performs advanced calculations and formulate the request sent to the storage engine.</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R="0" lvl="0">
              <a:lnSpc>
                <a:spcPct val="107000"/>
              </a:lnSpc>
              <a:spcBef>
                <a:spcPts val="0"/>
              </a:spcBef>
              <a:spcAft>
                <a:spcPts val="0"/>
              </a:spcAft>
            </a:pPr>
            <a:endPar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FA287896-B087-E688-B13A-62BE74852C51}"/>
              </a:ext>
            </a:extLst>
          </p:cNvPr>
          <p:cNvSpPr>
            <a:spLocks noGrp="1"/>
          </p:cNvSpPr>
          <p:nvPr>
            <p:ph type="title"/>
          </p:nvPr>
        </p:nvSpPr>
        <p:spPr>
          <a:xfrm>
            <a:off x="989530" y="520530"/>
            <a:ext cx="10340737" cy="414000"/>
          </a:xfrm>
        </p:spPr>
        <p:txBody>
          <a:bodyPr/>
          <a:lstStyle/>
          <a:p>
            <a:pPr marL="0" marR="0">
              <a:spcBef>
                <a:spcPts val="200"/>
              </a:spcBef>
              <a:spcAft>
                <a:spcPts val="1200"/>
              </a:spcAft>
            </a:pPr>
            <a:r>
              <a:rPr lang="en-GB" sz="3200" cap="none" dirty="0">
                <a:latin typeface="Segoe UI (Body)"/>
              </a:rPr>
              <a:t>Under The Hood</a:t>
            </a:r>
            <a:endParaRPr lang="en-US" sz="3200" b="1" cap="none" dirty="0">
              <a:solidFill>
                <a:srgbClr val="2F5496"/>
              </a:solidFill>
              <a:effectLst/>
              <a:latin typeface="Segoe UI (Body)"/>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314D9-5CF2-8F61-AEDB-A83D43F0E8F5}"/>
              </a:ext>
            </a:extLst>
          </p:cNvPr>
          <p:cNvSpPr>
            <a:spLocks noGrp="1"/>
          </p:cNvSpPr>
          <p:nvPr>
            <p:ph type="sldNum" sz="quarter" idx="4"/>
          </p:nvPr>
        </p:nvSpPr>
        <p:spPr/>
        <p:txBody>
          <a:bodyPr/>
          <a:lstStyle/>
          <a:p>
            <a:fld id="{3847DB54-D037-B84F-B6F1-2E8DA40D09AD}" type="slidenum">
              <a:rPr lang="en-US" smtClean="0"/>
              <a:pPr/>
              <a:t>77</a:t>
            </a:fld>
            <a:endParaRPr lang="en-US"/>
          </a:p>
        </p:txBody>
      </p:sp>
      <p:pic>
        <p:nvPicPr>
          <p:cNvPr id="5" name="Picture 4">
            <a:extLst>
              <a:ext uri="{FF2B5EF4-FFF2-40B4-BE49-F238E27FC236}">
                <a16:creationId xmlns:a16="http://schemas.microsoft.com/office/drawing/2014/main" id="{E177B984-FF08-DAA0-7C59-727EE90703C3}"/>
              </a:ext>
            </a:extLst>
          </p:cNvPr>
          <p:cNvPicPr>
            <a:picLocks noChangeAspect="1"/>
          </p:cNvPicPr>
          <p:nvPr/>
        </p:nvPicPr>
        <p:blipFill>
          <a:blip r:embed="rId3"/>
          <a:stretch>
            <a:fillRect/>
          </a:stretch>
        </p:blipFill>
        <p:spPr>
          <a:xfrm>
            <a:off x="2618810" y="4043023"/>
            <a:ext cx="6686994" cy="2144677"/>
          </a:xfrm>
          <a:prstGeom prst="rect">
            <a:avLst/>
          </a:prstGeom>
        </p:spPr>
      </p:pic>
    </p:spTree>
    <p:extLst>
      <p:ext uri="{BB962C8B-B14F-4D97-AF65-F5344CB8AC3E}">
        <p14:creationId xmlns:p14="http://schemas.microsoft.com/office/powerpoint/2010/main" val="153006383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4D1A3-D630-8414-E9AA-4CA55295775A}"/>
              </a:ext>
            </a:extLst>
          </p:cNvPr>
          <p:cNvSpPr>
            <a:spLocks noGrp="1"/>
          </p:cNvSpPr>
          <p:nvPr>
            <p:ph idx="1"/>
          </p:nvPr>
        </p:nvSpPr>
        <p:spPr>
          <a:xfrm>
            <a:off x="916754" y="1253330"/>
            <a:ext cx="10270415" cy="5160721"/>
          </a:xfrm>
        </p:spPr>
        <p:txBody>
          <a:bodyPr/>
          <a:lstStyle/>
          <a:p>
            <a:pPr marR="0" lvl="0">
              <a:lnSpc>
                <a:spcPct val="107000"/>
              </a:lnSpc>
              <a:spcBef>
                <a:spcPts val="0"/>
              </a:spcBef>
              <a:spcAft>
                <a:spcPts val="1200"/>
              </a:spcAft>
            </a:pPr>
            <a:r>
              <a:rPr lang="en-US" sz="1800" dirty="0">
                <a:solidFill>
                  <a:srgbClr val="2F5496"/>
                </a:solidFill>
                <a:effectLst/>
                <a:latin typeface="Segoe UI Semibold" panose="020B0702040204020203" pitchFamily="34" charset="0"/>
                <a:ea typeface="Calibri" panose="020F0502020204030204" pitchFamily="34" charset="0"/>
                <a:cs typeface="Segoe UI Semibold" panose="020B0702040204020203" pitchFamily="34" charset="0"/>
              </a:rPr>
              <a:t>Data Compression Engine</a:t>
            </a:r>
          </a:p>
          <a:p>
            <a:pPr marR="0" lvl="0">
              <a:lnSpc>
                <a:spcPct val="107000"/>
              </a:lnSpc>
              <a:spcBef>
                <a:spcPts val="0"/>
              </a:spcBef>
              <a:spcAft>
                <a:spcPts val="0"/>
              </a:spcAft>
            </a:pPr>
            <a:r>
              <a:rPr lang="en-US" sz="1400" dirty="0">
                <a:solidFill>
                  <a:srgbClr val="2E2E2E"/>
                </a:solidFill>
                <a:latin typeface="Segoe UI Semibold" panose="020B0702040204020203" pitchFamily="34" charset="0"/>
                <a:ea typeface="Calibri" panose="020F0502020204030204" pitchFamily="34" charset="0"/>
                <a:cs typeface="Segoe UI Semibold" panose="020B0702040204020203" pitchFamily="34" charset="0"/>
              </a:rPr>
              <a:t>VertiPaq</a:t>
            </a: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 - also known as </a:t>
            </a:r>
            <a:r>
              <a:rPr lang="en-US" sz="1400" dirty="0" err="1">
                <a:solidFill>
                  <a:srgbClr val="2E2E2E"/>
                </a:solidFill>
                <a:latin typeface="Segoe UI Semibold" panose="020B0702040204020203" pitchFamily="34" charset="0"/>
                <a:ea typeface="Calibri" panose="020F0502020204030204" pitchFamily="34" charset="0"/>
                <a:cs typeface="Segoe UI Semibold" panose="020B0702040204020203" pitchFamily="34" charset="0"/>
              </a:rPr>
              <a:t>xVelocity</a:t>
            </a: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 in Power Pivot – is an in-memory columnar database engine that converts rows imported from the source data into an optimized storage organized by columns, encoding &amp; compressing each column’s data individually.</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R="0" lvl="0">
              <a:lnSpc>
                <a:spcPct val="107000"/>
              </a:lnSpc>
              <a:spcBef>
                <a:spcPts val="0"/>
              </a:spcBef>
              <a:spcAft>
                <a:spcPts val="0"/>
              </a:spcAft>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Compression allows the engine to fit more data into memory and speed up most analytical queries by </a:t>
            </a:r>
            <a:r>
              <a:rPr lang="en-US" sz="1400" b="1"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providing quick access to relevant data without scanning through whole tables</a:t>
            </a: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R="0" lvl="0">
              <a:lnSpc>
                <a:spcPct val="107000"/>
              </a:lnSpc>
              <a:spcBef>
                <a:spcPts val="0"/>
              </a:spcBef>
              <a:spcAft>
                <a:spcPts val="0"/>
              </a:spcAft>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The VertiPaq compression algorithms reduces the memory footprint of a data model by:</a:t>
            </a:r>
          </a:p>
          <a:p>
            <a:pPr marL="628650" lvl="1" indent="-285750">
              <a:lnSpc>
                <a:spcPct val="107000"/>
              </a:lnSpc>
              <a:spcBef>
                <a:spcPts val="0"/>
              </a:spcBef>
              <a:buSzPct val="80000"/>
              <a:buFont typeface="Courier New" panose="02070309020205020404" pitchFamily="49" charset="0"/>
              <a:buChar char="o"/>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reducing the size of the model</a:t>
            </a:r>
          </a:p>
          <a:p>
            <a:pPr marL="628650" lvl="1" indent="-285750">
              <a:lnSpc>
                <a:spcPct val="107000"/>
              </a:lnSpc>
              <a:spcBef>
                <a:spcPts val="0"/>
              </a:spcBef>
              <a:buSzPct val="80000"/>
              <a:buFont typeface="Courier New" panose="02070309020205020404" pitchFamily="49" charset="0"/>
              <a:buChar char="o"/>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reducing the amount of RAM required to read its content. </a:t>
            </a:r>
          </a:p>
          <a:p>
            <a:pPr>
              <a:lnSpc>
                <a:spcPct val="107000"/>
              </a:lnSpc>
              <a:spcBef>
                <a:spcPts val="600"/>
              </a:spcBef>
            </a:pPr>
            <a:endParaRPr lang="en-US" sz="800" b="1" i="1"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Bef>
                <a:spcPts val="600"/>
              </a:spcBef>
            </a:pPr>
            <a:r>
              <a:rPr lang="en-US" sz="1600" i="1" dirty="0">
                <a:solidFill>
                  <a:srgbClr val="2F5496"/>
                </a:solidFill>
                <a:latin typeface="Segoe UI Semibold" panose="020B0702040204020203" pitchFamily="34" charset="0"/>
                <a:ea typeface="Calibri" panose="020F0502020204030204" pitchFamily="34" charset="0"/>
                <a:cs typeface="Segoe UI Semibold" panose="020B0702040204020203" pitchFamily="34" charset="0"/>
              </a:rPr>
              <a:t>			VertiPaq can compress data by a factor of 10</a:t>
            </a:r>
          </a:p>
          <a:p>
            <a:pPr marL="285750" indent="-285750">
              <a:lnSpc>
                <a:spcPct val="107000"/>
              </a:lnSpc>
              <a:spcBef>
                <a:spcPts val="600"/>
              </a:spcBef>
              <a:buFont typeface="Arial" panose="020B0604020202020204" pitchFamily="34" charset="0"/>
              <a:buChar char="•"/>
            </a:pPr>
            <a:endParaRPr lang="en-US" sz="9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L="285750" indent="-285750">
              <a:lnSpc>
                <a:spcPct val="107000"/>
              </a:lnSpc>
              <a:spcBef>
                <a:spcPts val="600"/>
              </a:spcBef>
              <a:buFont typeface="Arial" panose="020B0604020202020204" pitchFamily="34" charset="0"/>
              <a:buChar char="•"/>
            </a:pPr>
            <a:r>
              <a:rPr lang="en-US" sz="1400" b="1"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The VertiPaq compression only applies to imported data</a:t>
            </a: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 The engine stores a copy of the initial data in memory and data will only update the next time it is downloaded or refreshed from the data source.</a:t>
            </a:r>
          </a:p>
          <a:p>
            <a:pPr marL="285750" marR="0" lvl="0" indent="-285750">
              <a:lnSpc>
                <a:spcPct val="107000"/>
              </a:lnSpc>
              <a:spcBef>
                <a:spcPts val="600"/>
              </a:spcBef>
              <a:spcAft>
                <a:spcPts val="0"/>
              </a:spcAft>
              <a:buFont typeface="Arial" panose="020B0604020202020204" pitchFamily="34" charset="0"/>
              <a:buChar char="•"/>
            </a:pP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In </a:t>
            </a:r>
            <a:r>
              <a:rPr lang="en-US" sz="1400" b="1"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DirectQuery</a:t>
            </a:r>
            <a:r>
              <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 mode queries are directly forwarded to the original data source for every request.</a:t>
            </a:r>
          </a:p>
          <a:p>
            <a:pPr marR="0" lvl="0">
              <a:lnSpc>
                <a:spcPct val="107000"/>
              </a:lnSpc>
              <a:spcBef>
                <a:spcPts val="0"/>
              </a:spcBef>
              <a:spcAft>
                <a:spcPts val="0"/>
              </a:spcAft>
            </a:pP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FA287896-B087-E688-B13A-62BE74852C51}"/>
              </a:ext>
            </a:extLst>
          </p:cNvPr>
          <p:cNvSpPr>
            <a:spLocks noGrp="1"/>
          </p:cNvSpPr>
          <p:nvPr>
            <p:ph type="title"/>
          </p:nvPr>
        </p:nvSpPr>
        <p:spPr/>
        <p:txBody>
          <a:bodyPr/>
          <a:lstStyle/>
          <a:p>
            <a:pPr marL="0" marR="0">
              <a:spcBef>
                <a:spcPts val="200"/>
              </a:spcBef>
              <a:spcAft>
                <a:spcPts val="1200"/>
              </a:spcAft>
            </a:pPr>
            <a:r>
              <a:rPr lang="en-GB" sz="3200" cap="none" dirty="0">
                <a:latin typeface="Segoe UI (Body)"/>
              </a:rPr>
              <a:t>Storage Engine – Encoding &amp; Compression </a:t>
            </a:r>
            <a:endParaRPr lang="en-US" sz="3200" b="1" cap="none" dirty="0">
              <a:solidFill>
                <a:srgbClr val="2F5496"/>
              </a:solidFill>
              <a:effectLst/>
              <a:latin typeface="Segoe UI (Body)"/>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314D9-5CF2-8F61-AEDB-A83D43F0E8F5}"/>
              </a:ext>
            </a:extLst>
          </p:cNvPr>
          <p:cNvSpPr>
            <a:spLocks noGrp="1"/>
          </p:cNvSpPr>
          <p:nvPr>
            <p:ph type="sldNum" sz="quarter" idx="4"/>
          </p:nvPr>
        </p:nvSpPr>
        <p:spPr/>
        <p:txBody>
          <a:bodyPr/>
          <a:lstStyle/>
          <a:p>
            <a:fld id="{3847DB54-D037-B84F-B6F1-2E8DA40D09AD}" type="slidenum">
              <a:rPr lang="en-US" smtClean="0"/>
              <a:pPr/>
              <a:t>78</a:t>
            </a:fld>
            <a:endParaRPr lang="en-US"/>
          </a:p>
        </p:txBody>
      </p:sp>
    </p:spTree>
    <p:extLst>
      <p:ext uri="{BB962C8B-B14F-4D97-AF65-F5344CB8AC3E}">
        <p14:creationId xmlns:p14="http://schemas.microsoft.com/office/powerpoint/2010/main" val="40364131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94D1A3-D630-8414-E9AA-4CA55295775A}"/>
              </a:ext>
            </a:extLst>
          </p:cNvPr>
          <p:cNvSpPr>
            <a:spLocks noGrp="1"/>
          </p:cNvSpPr>
          <p:nvPr>
            <p:ph idx="1"/>
          </p:nvPr>
        </p:nvSpPr>
        <p:spPr>
          <a:xfrm>
            <a:off x="916754" y="1253330"/>
            <a:ext cx="10270415" cy="5160721"/>
          </a:xfrm>
        </p:spPr>
        <p:txBody>
          <a:bodyPr/>
          <a:lstStyle/>
          <a:p>
            <a:pPr marL="0" lvl="1" indent="0">
              <a:lnSpc>
                <a:spcPct val="107000"/>
              </a:lnSpc>
              <a:spcBef>
                <a:spcPts val="0"/>
              </a:spcBef>
              <a:spcAft>
                <a:spcPts val="1200"/>
              </a:spcAft>
              <a:buNone/>
            </a:pPr>
            <a:r>
              <a:rPr lang="en-GB" sz="1800" cap="none" dirty="0">
                <a:solidFill>
                  <a:srgbClr val="2F5496"/>
                </a:solidFill>
                <a:latin typeface="Segoe UI Semibold" panose="020B0702040204020203" pitchFamily="34" charset="0"/>
                <a:cs typeface="Segoe UI Semibold" panose="020B0702040204020203" pitchFamily="34" charset="0"/>
              </a:rPr>
              <a:t>Encoding &amp; Compression</a:t>
            </a:r>
          </a:p>
          <a:p>
            <a:pPr marL="0" lvl="1" indent="0">
              <a:lnSpc>
                <a:spcPct val="107000"/>
              </a:lnSpc>
              <a:spcBef>
                <a:spcPts val="0"/>
              </a:spcBef>
              <a:buNone/>
            </a:pPr>
            <a:r>
              <a:rPr lang="en-US" sz="16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VertiPaq automatically applies a combination of the following encoding and compression technics:</a:t>
            </a:r>
          </a:p>
          <a:p>
            <a:pPr marL="0" lvl="1" indent="0">
              <a:spcBef>
                <a:spcPts val="1200"/>
              </a:spcBef>
              <a:buNone/>
            </a:pPr>
            <a:r>
              <a:rPr lang="en-US" sz="1600" b="1"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Value encoding </a:t>
            </a: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applies to numeric columns and reduces integer values to their lowest storage size based on their characteristics, distribution and identified discovered mathematical relationships. </a:t>
            </a:r>
          </a:p>
          <a:p>
            <a:pPr marL="0" lvl="1" indent="0">
              <a:spcBef>
                <a:spcPts val="1200"/>
              </a:spcBef>
              <a:buNone/>
            </a:pPr>
            <a:r>
              <a:rPr lang="en-US" sz="1600" b="1"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Dictionary encoding</a:t>
            </a: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 (a.k.a. Hash encoding) entails:</a:t>
            </a:r>
          </a:p>
          <a:p>
            <a:pPr lvl="2">
              <a:spcBef>
                <a:spcPts val="300"/>
              </a:spcBef>
            </a:pP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Building a dictionary of distinct text values of a column</a:t>
            </a:r>
          </a:p>
          <a:p>
            <a:pPr lvl="2">
              <a:spcBef>
                <a:spcPts val="300"/>
              </a:spcBef>
            </a:pP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Indexing each value in the list with integers (assign integers to each value)</a:t>
            </a:r>
          </a:p>
          <a:p>
            <a:pPr lvl="2">
              <a:spcBef>
                <a:spcPts val="300"/>
              </a:spcBef>
            </a:pP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Replacing the column values with indexes (integer values) in the dictionary</a:t>
            </a:r>
          </a:p>
          <a:p>
            <a:pPr marL="0" lvl="1" indent="0">
              <a:spcBef>
                <a:spcPts val="1200"/>
              </a:spcBef>
              <a:buNone/>
            </a:pPr>
            <a:r>
              <a:rPr lang="en-US" sz="1600" b="1"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Run-Length Encoding (RLE) </a:t>
            </a: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identifies and roll up repeating column values resulting in a more compact format that benefits from the sort order of the data.</a:t>
            </a:r>
          </a:p>
          <a:p>
            <a:pPr marL="0" lvl="1" indent="0">
              <a:spcBef>
                <a:spcPts val="1200"/>
              </a:spcBef>
              <a:buNone/>
            </a:pPr>
            <a:r>
              <a:rPr lang="en-US" sz="1600" b="1" dirty="0" err="1">
                <a:solidFill>
                  <a:srgbClr val="2E2E2E"/>
                </a:solidFill>
                <a:latin typeface="Segoe UI Light" panose="020B0502040204020203" pitchFamily="34" charset="0"/>
                <a:ea typeface="Calibri" panose="020F0502020204030204" pitchFamily="34" charset="0"/>
                <a:cs typeface="Segoe UI Light" panose="020B0502040204020203" pitchFamily="34" charset="0"/>
              </a:rPr>
              <a:t>Bitpacking</a:t>
            </a: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 uses algorithms to represent data with as few as possible number of bits.</a:t>
            </a:r>
          </a:p>
          <a:p>
            <a:pPr marL="0" lvl="1" indent="0">
              <a:buNone/>
            </a:pPr>
            <a:endPar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a:p>
            <a:pPr marR="0" lvl="0">
              <a:lnSpc>
                <a:spcPct val="107000"/>
              </a:lnSpc>
              <a:spcBef>
                <a:spcPts val="0"/>
              </a:spcBef>
              <a:spcAft>
                <a:spcPts val="0"/>
              </a:spcAft>
            </a:pPr>
            <a:r>
              <a:rPr lang="en-US" sz="1600" dirty="0">
                <a:solidFill>
                  <a:srgbClr val="2E2E2E"/>
                </a:solidFill>
                <a:latin typeface="Segoe UI Light" panose="020B0502040204020203" pitchFamily="34" charset="0"/>
                <a:ea typeface="Calibri" panose="020F0502020204030204" pitchFamily="34" charset="0"/>
                <a:cs typeface="Segoe UI Light" panose="020B0502040204020203" pitchFamily="34" charset="0"/>
              </a:rPr>
              <a:t>Whichever the encoding that Tabular chooses (value or dictionary), the internal data structure will end up consisting of integers. </a:t>
            </a:r>
            <a:endParaRPr lang="en-US" sz="1400" dirty="0">
              <a:solidFill>
                <a:srgbClr val="2E2E2E"/>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FA287896-B087-E688-B13A-62BE74852C51}"/>
              </a:ext>
            </a:extLst>
          </p:cNvPr>
          <p:cNvSpPr>
            <a:spLocks noGrp="1"/>
          </p:cNvSpPr>
          <p:nvPr>
            <p:ph type="title"/>
          </p:nvPr>
        </p:nvSpPr>
        <p:spPr/>
        <p:txBody>
          <a:bodyPr/>
          <a:lstStyle/>
          <a:p>
            <a:pPr marL="0" marR="0">
              <a:spcBef>
                <a:spcPts val="200"/>
              </a:spcBef>
              <a:spcAft>
                <a:spcPts val="1200"/>
              </a:spcAft>
            </a:pPr>
            <a:r>
              <a:rPr lang="en-GB" sz="3200" cap="none" dirty="0">
                <a:latin typeface="Segoe UI (Body)"/>
              </a:rPr>
              <a:t>Storage Engine – Encoding &amp; Compression </a:t>
            </a:r>
            <a:endParaRPr lang="en-US" sz="3200" b="1" cap="none" dirty="0">
              <a:solidFill>
                <a:srgbClr val="2F5496"/>
              </a:solidFill>
              <a:effectLst/>
              <a:latin typeface="Segoe UI (Body)"/>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314D9-5CF2-8F61-AEDB-A83D43F0E8F5}"/>
              </a:ext>
            </a:extLst>
          </p:cNvPr>
          <p:cNvSpPr>
            <a:spLocks noGrp="1"/>
          </p:cNvSpPr>
          <p:nvPr>
            <p:ph type="sldNum" sz="quarter" idx="4"/>
          </p:nvPr>
        </p:nvSpPr>
        <p:spPr/>
        <p:txBody>
          <a:bodyPr/>
          <a:lstStyle/>
          <a:p>
            <a:fld id="{3847DB54-D037-B84F-B6F1-2E8DA40D09AD}" type="slidenum">
              <a:rPr lang="en-US" smtClean="0"/>
              <a:pPr/>
              <a:t>79</a:t>
            </a:fld>
            <a:endParaRPr lang="en-US"/>
          </a:p>
        </p:txBody>
      </p:sp>
    </p:spTree>
    <p:extLst>
      <p:ext uri="{BB962C8B-B14F-4D97-AF65-F5344CB8AC3E}">
        <p14:creationId xmlns:p14="http://schemas.microsoft.com/office/powerpoint/2010/main" val="40323212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882C9C-A5F7-68DB-DAE0-8038D9598E33}"/>
              </a:ext>
            </a:extLst>
          </p:cNvPr>
          <p:cNvSpPr/>
          <p:nvPr/>
        </p:nvSpPr>
        <p:spPr bwMode="auto">
          <a:xfrm>
            <a:off x="2675658" y="1268997"/>
            <a:ext cx="9425928" cy="463675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gradFill>
                  <a:gsLst>
                    <a:gs pos="2917">
                      <a:schemeClr val="tx1"/>
                    </a:gs>
                    <a:gs pos="30000">
                      <a:schemeClr val="tx1"/>
                    </a:gs>
                  </a:gsLst>
                  <a:lin ang="5400000" scaled="0"/>
                </a:gradFill>
              </a:rPr>
              <a:t>Power BI Desktop - .PBIX file</a:t>
            </a:r>
          </a:p>
        </p:txBody>
      </p:sp>
      <p:pic>
        <p:nvPicPr>
          <p:cNvPr id="42" name="Picture 41">
            <a:extLst>
              <a:ext uri="{FF2B5EF4-FFF2-40B4-BE49-F238E27FC236}">
                <a16:creationId xmlns:a16="http://schemas.microsoft.com/office/drawing/2014/main" id="{539B6CEC-3253-4423-B7B0-A4BB326D3F1E}"/>
              </a:ext>
            </a:extLst>
          </p:cNvPr>
          <p:cNvPicPr>
            <a:picLocks noChangeAspect="1"/>
          </p:cNvPicPr>
          <p:nvPr/>
        </p:nvPicPr>
        <p:blipFill rotWithShape="1">
          <a:blip r:embed="rId3"/>
          <a:srcRect r="78696"/>
          <a:stretch/>
        </p:blipFill>
        <p:spPr>
          <a:xfrm>
            <a:off x="276959" y="1300716"/>
            <a:ext cx="1874832" cy="4712675"/>
          </a:xfrm>
          <a:prstGeom prst="rect">
            <a:avLst/>
          </a:prstGeom>
        </p:spPr>
      </p:pic>
      <p:sp>
        <p:nvSpPr>
          <p:cNvPr id="48" name="TextBox 47">
            <a:extLst>
              <a:ext uri="{FF2B5EF4-FFF2-40B4-BE49-F238E27FC236}">
                <a16:creationId xmlns:a16="http://schemas.microsoft.com/office/drawing/2014/main" id="{DEE58748-A184-4499-A128-35FD7AA6BFEA}"/>
              </a:ext>
            </a:extLst>
          </p:cNvPr>
          <p:cNvSpPr txBox="1"/>
          <p:nvPr/>
        </p:nvSpPr>
        <p:spPr>
          <a:xfrm>
            <a:off x="2846496" y="4046059"/>
            <a:ext cx="2533488" cy="738664"/>
          </a:xfrm>
          <a:prstGeom prst="rect">
            <a:avLst/>
          </a:prstGeom>
          <a:noFill/>
        </p:spPr>
        <p:txBody>
          <a:bodyPr wrap="square" rtlCol="0">
            <a:spAutoFit/>
          </a:bodyPr>
          <a:lstStyle/>
          <a:p>
            <a:r>
              <a:rPr lang="nl-NL" sz="1400" b="1" dirty="0"/>
              <a:t>Query Editor </a:t>
            </a:r>
          </a:p>
          <a:p>
            <a:pPr marL="285750" indent="-285750">
              <a:buFont typeface="Arial" panose="020B0604020202020204" pitchFamily="34" charset="0"/>
              <a:buChar char="•"/>
            </a:pPr>
            <a:r>
              <a:rPr lang="nl-NL" sz="1400" dirty="0"/>
              <a:t>Data Source Connections</a:t>
            </a:r>
          </a:p>
          <a:p>
            <a:pPr marL="285750" indent="-285750">
              <a:buFont typeface="Arial" panose="020B0604020202020204" pitchFamily="34" charset="0"/>
              <a:buChar char="•"/>
            </a:pPr>
            <a:r>
              <a:rPr lang="nl-NL" sz="1400" dirty="0"/>
              <a:t>Data Transformation</a:t>
            </a:r>
          </a:p>
        </p:txBody>
      </p:sp>
      <p:sp>
        <p:nvSpPr>
          <p:cNvPr id="49" name="TextBox 48">
            <a:extLst>
              <a:ext uri="{FF2B5EF4-FFF2-40B4-BE49-F238E27FC236}">
                <a16:creationId xmlns:a16="http://schemas.microsoft.com/office/drawing/2014/main" id="{9CEBB231-6940-46AB-A599-A9475898A2D0}"/>
              </a:ext>
            </a:extLst>
          </p:cNvPr>
          <p:cNvSpPr txBox="1"/>
          <p:nvPr/>
        </p:nvSpPr>
        <p:spPr>
          <a:xfrm>
            <a:off x="14480" y="2142475"/>
            <a:ext cx="400110" cy="1727694"/>
          </a:xfrm>
          <a:prstGeom prst="rect">
            <a:avLst/>
          </a:prstGeom>
          <a:noFill/>
        </p:spPr>
        <p:txBody>
          <a:bodyPr vert="vert270" wrap="square" rtlCol="0">
            <a:spAutoFit/>
          </a:bodyPr>
          <a:lstStyle/>
          <a:p>
            <a:r>
              <a:rPr lang="nl-NL" sz="1400" b="1" dirty="0"/>
              <a:t>Data Sources</a:t>
            </a:r>
          </a:p>
        </p:txBody>
      </p:sp>
      <p:sp>
        <p:nvSpPr>
          <p:cNvPr id="50" name="Title 1">
            <a:extLst>
              <a:ext uri="{FF2B5EF4-FFF2-40B4-BE49-F238E27FC236}">
                <a16:creationId xmlns:a16="http://schemas.microsoft.com/office/drawing/2014/main" id="{2A39FB8F-B1B9-419A-BFE7-1BFA308C87A9}"/>
              </a:ext>
            </a:extLst>
          </p:cNvPr>
          <p:cNvSpPr>
            <a:spLocks noGrp="1"/>
          </p:cNvSpPr>
          <p:nvPr>
            <p:ph type="title"/>
          </p:nvPr>
        </p:nvSpPr>
        <p:spPr>
          <a:xfrm>
            <a:off x="399507" y="347229"/>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Power BI Desktop Workflow</a:t>
            </a:r>
          </a:p>
        </p:txBody>
      </p:sp>
      <p:pic>
        <p:nvPicPr>
          <p:cNvPr id="4" name="Picture 3">
            <a:extLst>
              <a:ext uri="{FF2B5EF4-FFF2-40B4-BE49-F238E27FC236}">
                <a16:creationId xmlns:a16="http://schemas.microsoft.com/office/drawing/2014/main" id="{6FEB7A24-C314-58B2-19EA-C9760090770E}"/>
              </a:ext>
            </a:extLst>
          </p:cNvPr>
          <p:cNvPicPr>
            <a:picLocks noChangeAspect="1"/>
          </p:cNvPicPr>
          <p:nvPr/>
        </p:nvPicPr>
        <p:blipFill rotWithShape="1">
          <a:blip r:embed="rId4"/>
          <a:srcRect r="418" b="-634"/>
          <a:stretch/>
        </p:blipFill>
        <p:spPr>
          <a:xfrm>
            <a:off x="2908990" y="2142475"/>
            <a:ext cx="2835554" cy="1700980"/>
          </a:xfrm>
          <a:prstGeom prst="rect">
            <a:avLst/>
          </a:prstGeom>
        </p:spPr>
      </p:pic>
      <p:grpSp>
        <p:nvGrpSpPr>
          <p:cNvPr id="30" name="Group 29">
            <a:extLst>
              <a:ext uri="{FF2B5EF4-FFF2-40B4-BE49-F238E27FC236}">
                <a16:creationId xmlns:a16="http://schemas.microsoft.com/office/drawing/2014/main" id="{666E6108-4D05-49BE-0A1B-6BC165121D47}"/>
              </a:ext>
            </a:extLst>
          </p:cNvPr>
          <p:cNvGrpSpPr/>
          <p:nvPr/>
        </p:nvGrpSpPr>
        <p:grpSpPr>
          <a:xfrm>
            <a:off x="6980165" y="1542699"/>
            <a:ext cx="5211835" cy="4346748"/>
            <a:chOff x="5901651" y="1573649"/>
            <a:chExt cx="5211835" cy="4346748"/>
          </a:xfrm>
        </p:grpSpPr>
        <p:sp>
          <p:nvSpPr>
            <p:cNvPr id="45" name="TextBox 44">
              <a:extLst>
                <a:ext uri="{FF2B5EF4-FFF2-40B4-BE49-F238E27FC236}">
                  <a16:creationId xmlns:a16="http://schemas.microsoft.com/office/drawing/2014/main" id="{9EAA4073-A7F4-47C7-92E3-2CE41ACE04BD}"/>
                </a:ext>
              </a:extLst>
            </p:cNvPr>
            <p:cNvSpPr txBox="1"/>
            <p:nvPr/>
          </p:nvSpPr>
          <p:spPr>
            <a:xfrm>
              <a:off x="9255619" y="1881888"/>
              <a:ext cx="1324486" cy="523220"/>
            </a:xfrm>
            <a:prstGeom prst="rect">
              <a:avLst/>
            </a:prstGeom>
            <a:noFill/>
          </p:spPr>
          <p:txBody>
            <a:bodyPr wrap="square" rtlCol="0">
              <a:spAutoFit/>
            </a:bodyPr>
            <a:lstStyle/>
            <a:p>
              <a:r>
                <a:rPr lang="nl-NL" sz="1400" b="1" dirty="0"/>
                <a:t>Report</a:t>
              </a:r>
              <a:r>
                <a:rPr lang="nl-NL" sz="1400" dirty="0"/>
                <a:t> </a:t>
              </a:r>
            </a:p>
            <a:p>
              <a:r>
                <a:rPr lang="nl-NL" sz="1400" dirty="0"/>
                <a:t>Create Visual</a:t>
              </a:r>
            </a:p>
          </p:txBody>
        </p:sp>
        <p:sp>
          <p:nvSpPr>
            <p:cNvPr id="46" name="TextBox 45">
              <a:extLst>
                <a:ext uri="{FF2B5EF4-FFF2-40B4-BE49-F238E27FC236}">
                  <a16:creationId xmlns:a16="http://schemas.microsoft.com/office/drawing/2014/main" id="{A324B332-C3AF-4509-AF64-B22EA22947DE}"/>
                </a:ext>
              </a:extLst>
            </p:cNvPr>
            <p:cNvSpPr txBox="1"/>
            <p:nvPr/>
          </p:nvSpPr>
          <p:spPr>
            <a:xfrm>
              <a:off x="9255619" y="3279255"/>
              <a:ext cx="1767453" cy="738664"/>
            </a:xfrm>
            <a:prstGeom prst="rect">
              <a:avLst/>
            </a:prstGeom>
            <a:noFill/>
          </p:spPr>
          <p:txBody>
            <a:bodyPr wrap="square" rtlCol="0">
              <a:spAutoFit/>
            </a:bodyPr>
            <a:lstStyle/>
            <a:p>
              <a:r>
                <a:rPr lang="nl-NL" sz="1400" b="1" dirty="0"/>
                <a:t>Data</a:t>
              </a:r>
              <a:r>
                <a:rPr lang="nl-NL" sz="1400" dirty="0"/>
                <a:t> </a:t>
              </a:r>
            </a:p>
            <a:p>
              <a:r>
                <a:rPr lang="nl-NL" sz="1400" dirty="0"/>
                <a:t>View imported data</a:t>
              </a:r>
            </a:p>
            <a:p>
              <a:r>
                <a:rPr lang="nl-NL" sz="1400" dirty="0"/>
                <a:t>&amp; DAX tables</a:t>
              </a:r>
            </a:p>
          </p:txBody>
        </p:sp>
        <p:sp>
          <p:nvSpPr>
            <p:cNvPr id="47" name="TextBox 46">
              <a:extLst>
                <a:ext uri="{FF2B5EF4-FFF2-40B4-BE49-F238E27FC236}">
                  <a16:creationId xmlns:a16="http://schemas.microsoft.com/office/drawing/2014/main" id="{C55E7864-4248-4DF7-B919-AEF075C5CE3C}"/>
                </a:ext>
              </a:extLst>
            </p:cNvPr>
            <p:cNvSpPr txBox="1"/>
            <p:nvPr/>
          </p:nvSpPr>
          <p:spPr>
            <a:xfrm>
              <a:off x="9255619" y="4775932"/>
              <a:ext cx="1857867" cy="738664"/>
            </a:xfrm>
            <a:prstGeom prst="rect">
              <a:avLst/>
            </a:prstGeom>
            <a:noFill/>
          </p:spPr>
          <p:txBody>
            <a:bodyPr wrap="square" rtlCol="0">
              <a:spAutoFit/>
            </a:bodyPr>
            <a:lstStyle/>
            <a:p>
              <a:r>
                <a:rPr lang="nl-NL" sz="1400" b="1" dirty="0"/>
                <a:t>Relationships</a:t>
              </a:r>
              <a:r>
                <a:rPr lang="nl-NL" sz="1400" dirty="0"/>
                <a:t>  </a:t>
              </a:r>
            </a:p>
            <a:p>
              <a:r>
                <a:rPr lang="nl-NL" sz="1400" dirty="0"/>
                <a:t>View &amp; manage table relationships</a:t>
              </a:r>
            </a:p>
          </p:txBody>
        </p:sp>
        <p:grpSp>
          <p:nvGrpSpPr>
            <p:cNvPr id="19" name="Group 18">
              <a:extLst>
                <a:ext uri="{FF2B5EF4-FFF2-40B4-BE49-F238E27FC236}">
                  <a16:creationId xmlns:a16="http://schemas.microsoft.com/office/drawing/2014/main" id="{E9071E6A-AF04-E720-8AFB-F6DF9F030025}"/>
                </a:ext>
              </a:extLst>
            </p:cNvPr>
            <p:cNvGrpSpPr/>
            <p:nvPr/>
          </p:nvGrpSpPr>
          <p:grpSpPr>
            <a:xfrm>
              <a:off x="5901651" y="1573649"/>
              <a:ext cx="3223456" cy="4346748"/>
              <a:chOff x="6833936" y="1456069"/>
              <a:chExt cx="3223456" cy="4346748"/>
            </a:xfrm>
          </p:grpSpPr>
          <p:pic>
            <p:nvPicPr>
              <p:cNvPr id="13" name="Picture 12">
                <a:extLst>
                  <a:ext uri="{FF2B5EF4-FFF2-40B4-BE49-F238E27FC236}">
                    <a16:creationId xmlns:a16="http://schemas.microsoft.com/office/drawing/2014/main" id="{D7D5D895-77D4-742B-B2D2-81722C17C683}"/>
                  </a:ext>
                </a:extLst>
              </p:cNvPr>
              <p:cNvPicPr>
                <a:picLocks noChangeAspect="1"/>
              </p:cNvPicPr>
              <p:nvPr/>
            </p:nvPicPr>
            <p:blipFill>
              <a:blip r:embed="rId5"/>
              <a:stretch>
                <a:fillRect/>
              </a:stretch>
            </p:blipFill>
            <p:spPr>
              <a:xfrm>
                <a:off x="7512716" y="4330442"/>
                <a:ext cx="2544676" cy="1472375"/>
              </a:xfrm>
              <a:prstGeom prst="rect">
                <a:avLst/>
              </a:prstGeom>
            </p:spPr>
          </p:pic>
          <p:pic>
            <p:nvPicPr>
              <p:cNvPr id="14" name="Picture 13">
                <a:extLst>
                  <a:ext uri="{FF2B5EF4-FFF2-40B4-BE49-F238E27FC236}">
                    <a16:creationId xmlns:a16="http://schemas.microsoft.com/office/drawing/2014/main" id="{976EC878-9002-9F2A-0119-B585C6E2B383}"/>
                  </a:ext>
                </a:extLst>
              </p:cNvPr>
              <p:cNvPicPr>
                <a:picLocks noChangeAspect="1"/>
              </p:cNvPicPr>
              <p:nvPr/>
            </p:nvPicPr>
            <p:blipFill>
              <a:blip r:embed="rId6"/>
              <a:stretch>
                <a:fillRect/>
              </a:stretch>
            </p:blipFill>
            <p:spPr>
              <a:xfrm>
                <a:off x="6833936" y="1456069"/>
                <a:ext cx="438826" cy="1278864"/>
              </a:xfrm>
              <a:prstGeom prst="rect">
                <a:avLst/>
              </a:prstGeom>
            </p:spPr>
          </p:pic>
          <p:pic>
            <p:nvPicPr>
              <p:cNvPr id="15" name="Picture 14">
                <a:extLst>
                  <a:ext uri="{FF2B5EF4-FFF2-40B4-BE49-F238E27FC236}">
                    <a16:creationId xmlns:a16="http://schemas.microsoft.com/office/drawing/2014/main" id="{26960EE2-ADBD-65BE-AF8D-97E61BF5CC59}"/>
                  </a:ext>
                </a:extLst>
              </p:cNvPr>
              <p:cNvPicPr>
                <a:picLocks noChangeAspect="1"/>
              </p:cNvPicPr>
              <p:nvPr/>
            </p:nvPicPr>
            <p:blipFill>
              <a:blip r:embed="rId7"/>
              <a:stretch>
                <a:fillRect/>
              </a:stretch>
            </p:blipFill>
            <p:spPr>
              <a:xfrm>
                <a:off x="6847896" y="2847736"/>
                <a:ext cx="444508" cy="1320822"/>
              </a:xfrm>
              <a:prstGeom prst="rect">
                <a:avLst/>
              </a:prstGeom>
            </p:spPr>
          </p:pic>
          <p:pic>
            <p:nvPicPr>
              <p:cNvPr id="16" name="Picture 15">
                <a:extLst>
                  <a:ext uri="{FF2B5EF4-FFF2-40B4-BE49-F238E27FC236}">
                    <a16:creationId xmlns:a16="http://schemas.microsoft.com/office/drawing/2014/main" id="{91DE6E6F-8EE2-C17F-73A3-461FABF59840}"/>
                  </a:ext>
                </a:extLst>
              </p:cNvPr>
              <p:cNvPicPr>
                <a:picLocks noChangeAspect="1"/>
              </p:cNvPicPr>
              <p:nvPr/>
            </p:nvPicPr>
            <p:blipFill>
              <a:blip r:embed="rId8"/>
              <a:stretch>
                <a:fillRect/>
              </a:stretch>
            </p:blipFill>
            <p:spPr>
              <a:xfrm>
                <a:off x="6842526" y="4267079"/>
                <a:ext cx="465262" cy="1418372"/>
              </a:xfrm>
              <a:prstGeom prst="rect">
                <a:avLst/>
              </a:prstGeom>
            </p:spPr>
          </p:pic>
          <p:pic>
            <p:nvPicPr>
              <p:cNvPr id="17" name="Picture 16">
                <a:extLst>
                  <a:ext uri="{FF2B5EF4-FFF2-40B4-BE49-F238E27FC236}">
                    <a16:creationId xmlns:a16="http://schemas.microsoft.com/office/drawing/2014/main" id="{CB0E084C-BD4D-0FDD-8BB0-58E41CDE1EA1}"/>
                  </a:ext>
                </a:extLst>
              </p:cNvPr>
              <p:cNvPicPr>
                <a:picLocks noChangeAspect="1"/>
              </p:cNvPicPr>
              <p:nvPr/>
            </p:nvPicPr>
            <p:blipFill>
              <a:blip r:embed="rId9"/>
              <a:stretch>
                <a:fillRect/>
              </a:stretch>
            </p:blipFill>
            <p:spPr>
              <a:xfrm>
                <a:off x="7504498" y="2813880"/>
                <a:ext cx="2544676" cy="1467224"/>
              </a:xfrm>
              <a:prstGeom prst="rect">
                <a:avLst/>
              </a:prstGeom>
            </p:spPr>
          </p:pic>
          <p:pic>
            <p:nvPicPr>
              <p:cNvPr id="18" name="Picture 17">
                <a:extLst>
                  <a:ext uri="{FF2B5EF4-FFF2-40B4-BE49-F238E27FC236}">
                    <a16:creationId xmlns:a16="http://schemas.microsoft.com/office/drawing/2014/main" id="{311F974D-0B69-6326-9906-E1007B1C06AB}"/>
                  </a:ext>
                </a:extLst>
              </p:cNvPr>
              <p:cNvPicPr>
                <a:picLocks noChangeAspect="1"/>
              </p:cNvPicPr>
              <p:nvPr/>
            </p:nvPicPr>
            <p:blipFill>
              <a:blip r:embed="rId10"/>
              <a:stretch>
                <a:fillRect/>
              </a:stretch>
            </p:blipFill>
            <p:spPr>
              <a:xfrm>
                <a:off x="7450908" y="1475307"/>
                <a:ext cx="2558850" cy="1134193"/>
              </a:xfrm>
              <a:prstGeom prst="rect">
                <a:avLst/>
              </a:prstGeom>
            </p:spPr>
          </p:pic>
        </p:grpSp>
      </p:grpSp>
      <p:cxnSp>
        <p:nvCxnSpPr>
          <p:cNvPr id="31" name="Straight Arrow Connector 30">
            <a:extLst>
              <a:ext uri="{FF2B5EF4-FFF2-40B4-BE49-F238E27FC236}">
                <a16:creationId xmlns:a16="http://schemas.microsoft.com/office/drawing/2014/main" id="{1CDA26B9-E663-A126-4537-CB91B7C242FE}"/>
              </a:ext>
            </a:extLst>
          </p:cNvPr>
          <p:cNvCxnSpPr>
            <a:cxnSpLocks/>
          </p:cNvCxnSpPr>
          <p:nvPr/>
        </p:nvCxnSpPr>
        <p:spPr>
          <a:xfrm flipV="1">
            <a:off x="2021516" y="3528060"/>
            <a:ext cx="571588" cy="569630"/>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61A0B40-4811-1094-F881-B533730E19B1}"/>
              </a:ext>
            </a:extLst>
          </p:cNvPr>
          <p:cNvCxnSpPr>
            <a:cxnSpLocks/>
          </p:cNvCxnSpPr>
          <p:nvPr/>
        </p:nvCxnSpPr>
        <p:spPr>
          <a:xfrm>
            <a:off x="2126046" y="2356582"/>
            <a:ext cx="457857"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72F1DEF-BFE1-4743-BE27-763A9FD8CB2A}"/>
              </a:ext>
            </a:extLst>
          </p:cNvPr>
          <p:cNvSpPr txBox="1"/>
          <p:nvPr/>
        </p:nvSpPr>
        <p:spPr>
          <a:xfrm>
            <a:off x="5678449" y="2679033"/>
            <a:ext cx="97552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i="1" dirty="0">
                <a:solidFill>
                  <a:schemeClr val="tx1">
                    <a:lumMod val="50000"/>
                    <a:lumOff val="50000"/>
                  </a:schemeClr>
                </a:solidFill>
              </a:rPr>
              <a:t>Close &amp; Apply</a:t>
            </a:r>
          </a:p>
        </p:txBody>
      </p:sp>
      <p:sp>
        <p:nvSpPr>
          <p:cNvPr id="51" name="TextBox 50">
            <a:extLst>
              <a:ext uri="{FF2B5EF4-FFF2-40B4-BE49-F238E27FC236}">
                <a16:creationId xmlns:a16="http://schemas.microsoft.com/office/drawing/2014/main" id="{340D8529-E599-B235-EE2A-842EA156789A}"/>
              </a:ext>
            </a:extLst>
          </p:cNvPr>
          <p:cNvSpPr txBox="1"/>
          <p:nvPr/>
        </p:nvSpPr>
        <p:spPr>
          <a:xfrm>
            <a:off x="5004172" y="4589925"/>
            <a:ext cx="1667348" cy="711733"/>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Close</a:t>
            </a:r>
          </a:p>
          <a:p>
            <a:pPr>
              <a:lnSpc>
                <a:spcPct val="90000"/>
              </a:lnSpc>
              <a:spcAft>
                <a:spcPts val="600"/>
              </a:spcAft>
            </a:pPr>
            <a:r>
              <a:rPr lang="en-US" sz="1100" dirty="0">
                <a:gradFill>
                  <a:gsLst>
                    <a:gs pos="2917">
                      <a:schemeClr val="tx1"/>
                    </a:gs>
                    <a:gs pos="30000">
                      <a:schemeClr val="tx1"/>
                    </a:gs>
                  </a:gsLst>
                  <a:lin ang="5400000" scaled="0"/>
                </a:gradFill>
              </a:rPr>
              <a:t>Closes Query Editor </a:t>
            </a:r>
          </a:p>
        </p:txBody>
      </p:sp>
      <p:sp>
        <p:nvSpPr>
          <p:cNvPr id="53" name="TextBox 52">
            <a:extLst>
              <a:ext uri="{FF2B5EF4-FFF2-40B4-BE49-F238E27FC236}">
                <a16:creationId xmlns:a16="http://schemas.microsoft.com/office/drawing/2014/main" id="{D8023A00-3993-66B3-CF6A-F049D74044D6}"/>
              </a:ext>
            </a:extLst>
          </p:cNvPr>
          <p:cNvSpPr txBox="1"/>
          <p:nvPr/>
        </p:nvSpPr>
        <p:spPr>
          <a:xfrm>
            <a:off x="5018251" y="5301658"/>
            <a:ext cx="1667348" cy="711733"/>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chemeClr val="tx1"/>
                    </a:gs>
                    <a:gs pos="30000">
                      <a:schemeClr val="tx1"/>
                    </a:gs>
                  </a:gsLst>
                  <a:lin ang="5400000" scaled="0"/>
                </a:gradFill>
              </a:rPr>
              <a:t>Apply</a:t>
            </a:r>
          </a:p>
          <a:p>
            <a:pPr>
              <a:lnSpc>
                <a:spcPct val="90000"/>
              </a:lnSpc>
              <a:spcAft>
                <a:spcPts val="600"/>
              </a:spcAft>
            </a:pPr>
            <a:r>
              <a:rPr lang="en-US" sz="1100" dirty="0">
                <a:gradFill>
                  <a:gsLst>
                    <a:gs pos="2917">
                      <a:schemeClr val="tx1"/>
                    </a:gs>
                    <a:gs pos="30000">
                      <a:schemeClr val="tx1"/>
                    </a:gs>
                  </a:gsLst>
                  <a:lin ang="5400000" scaled="0"/>
                </a:gradFill>
              </a:rPr>
              <a:t>Loads data to Model</a:t>
            </a:r>
          </a:p>
        </p:txBody>
      </p:sp>
      <p:grpSp>
        <p:nvGrpSpPr>
          <p:cNvPr id="54" name="Group 53">
            <a:extLst>
              <a:ext uri="{FF2B5EF4-FFF2-40B4-BE49-F238E27FC236}">
                <a16:creationId xmlns:a16="http://schemas.microsoft.com/office/drawing/2014/main" id="{D515F8FD-E72F-032F-E787-994A5398D041}"/>
              </a:ext>
            </a:extLst>
          </p:cNvPr>
          <p:cNvGrpSpPr/>
          <p:nvPr/>
        </p:nvGrpSpPr>
        <p:grpSpPr>
          <a:xfrm>
            <a:off x="5836251" y="1699261"/>
            <a:ext cx="1093880" cy="3784385"/>
            <a:chOff x="5013669" y="2113728"/>
            <a:chExt cx="1377117" cy="3720963"/>
          </a:xfrm>
        </p:grpSpPr>
        <p:cxnSp>
          <p:nvCxnSpPr>
            <p:cNvPr id="55" name="Straight Arrow Connector 54">
              <a:extLst>
                <a:ext uri="{FF2B5EF4-FFF2-40B4-BE49-F238E27FC236}">
                  <a16:creationId xmlns:a16="http://schemas.microsoft.com/office/drawing/2014/main" id="{90A16B3E-DC09-32FF-AC73-996157E9F985}"/>
                </a:ext>
              </a:extLst>
            </p:cNvPr>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D1CFAC-9A6D-1CC3-AB34-5E7E40E57DA3}"/>
                </a:ext>
              </a:extLst>
            </p:cNvPr>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219CD58-37FC-0339-1F80-36F19050EFF7}"/>
                </a:ext>
              </a:extLst>
            </p:cNvPr>
            <p:cNvCxnSpPr/>
            <p:nvPr/>
          </p:nvCxnSpPr>
          <p:spPr>
            <a:xfrm>
              <a:off x="5898233" y="583469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85D7F3F-0E37-CDB8-491F-FF8E2F0CA1EC}"/>
                </a:ext>
              </a:extLst>
            </p:cNvPr>
            <p:cNvCxnSpPr>
              <a:cxnSpLocks/>
            </p:cNvCxnSpPr>
            <p:nvPr/>
          </p:nvCxnSpPr>
          <p:spPr>
            <a:xfrm>
              <a:off x="5866343" y="2113728"/>
              <a:ext cx="40584" cy="3720963"/>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B4955A7-44BE-280C-B68D-B83ED7053104}"/>
                </a:ext>
              </a:extLst>
            </p:cNvPr>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2347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100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Comparison to Excel</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9" name="Content Placeholder 8">
            <a:extLst>
              <a:ext uri="{FF2B5EF4-FFF2-40B4-BE49-F238E27FC236}">
                <a16:creationId xmlns:a16="http://schemas.microsoft.com/office/drawing/2014/main" id="{44847A1C-7BBF-D991-DB8E-BC4B199A9089}"/>
              </a:ext>
            </a:extLst>
          </p:cNvPr>
          <p:cNvGraphicFramePr>
            <a:graphicFrameLocks noGrp="1"/>
          </p:cNvGraphicFramePr>
          <p:nvPr>
            <p:ph idx="1"/>
          </p:nvPr>
        </p:nvGraphicFramePr>
        <p:xfrm>
          <a:off x="1320498" y="2507229"/>
          <a:ext cx="8054997" cy="2875000"/>
        </p:xfrm>
        <a:graphic>
          <a:graphicData uri="http://schemas.openxmlformats.org/drawingml/2006/table">
            <a:tbl>
              <a:tblPr>
                <a:tableStyleId>{5C22544A-7EE6-4342-B048-85BDC9FD1C3A}</a:tableStyleId>
              </a:tblPr>
              <a:tblGrid>
                <a:gridCol w="973904">
                  <a:extLst>
                    <a:ext uri="{9D8B030D-6E8A-4147-A177-3AD203B41FA5}">
                      <a16:colId xmlns:a16="http://schemas.microsoft.com/office/drawing/2014/main" val="3369398016"/>
                    </a:ext>
                  </a:extLst>
                </a:gridCol>
                <a:gridCol w="973904">
                  <a:extLst>
                    <a:ext uri="{9D8B030D-6E8A-4147-A177-3AD203B41FA5}">
                      <a16:colId xmlns:a16="http://schemas.microsoft.com/office/drawing/2014/main" val="939242304"/>
                    </a:ext>
                  </a:extLst>
                </a:gridCol>
                <a:gridCol w="973904">
                  <a:extLst>
                    <a:ext uri="{9D8B030D-6E8A-4147-A177-3AD203B41FA5}">
                      <a16:colId xmlns:a16="http://schemas.microsoft.com/office/drawing/2014/main" val="3503303477"/>
                    </a:ext>
                  </a:extLst>
                </a:gridCol>
                <a:gridCol w="4159381">
                  <a:extLst>
                    <a:ext uri="{9D8B030D-6E8A-4147-A177-3AD203B41FA5}">
                      <a16:colId xmlns:a16="http://schemas.microsoft.com/office/drawing/2014/main" val="3438504033"/>
                    </a:ext>
                  </a:extLst>
                </a:gridCol>
                <a:gridCol w="973904">
                  <a:extLst>
                    <a:ext uri="{9D8B030D-6E8A-4147-A177-3AD203B41FA5}">
                      <a16:colId xmlns:a16="http://schemas.microsoft.com/office/drawing/2014/main" val="2925723354"/>
                    </a:ext>
                  </a:extLst>
                </a:gridCol>
              </a:tblGrid>
              <a:tr h="214073">
                <a:tc>
                  <a:txBody>
                    <a:bodyPr/>
                    <a:lstStyle/>
                    <a:p>
                      <a:pPr algn="l" fontAlgn="b"/>
                      <a:r>
                        <a:rPr lang="en-US" sz="1100" u="none" strike="noStrike">
                          <a:effectLst/>
                        </a:rPr>
                        <a:t>SaleID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Amount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ProductCategory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Store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1571151"/>
                  </a:ext>
                </a:extLst>
              </a:tr>
              <a:tr h="387472">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5632803"/>
                  </a:ext>
                </a:extLst>
              </a:tr>
              <a:tr h="214073">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5127870"/>
                  </a:ext>
                </a:extLst>
              </a:tr>
              <a:tr h="214073">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3700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44550123"/>
                  </a:ext>
                </a:extLst>
              </a:tr>
              <a:tr h="214073">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4300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4712292"/>
                  </a:ext>
                </a:extLst>
              </a:tr>
              <a:tr h="214073">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4150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4205461"/>
                  </a:ext>
                </a:extLst>
              </a:tr>
              <a:tr h="387472">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4650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31976672"/>
                  </a:ext>
                </a:extLst>
              </a:tr>
              <a:tr h="214073">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3350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11785393"/>
                  </a:ext>
                </a:extLst>
              </a:tr>
              <a:tr h="214073">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2800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0250745"/>
                  </a:ext>
                </a:extLst>
              </a:tr>
              <a:tr h="387472">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4900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35009141"/>
                  </a:ext>
                </a:extLst>
              </a:tr>
              <a:tr h="214073">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7871072"/>
                  </a:ext>
                </a:extLst>
              </a:tr>
            </a:tbl>
          </a:graphicData>
        </a:graphic>
      </p:graphicFrame>
    </p:spTree>
    <p:extLst>
      <p:ext uri="{BB962C8B-B14F-4D97-AF65-F5344CB8AC3E}">
        <p14:creationId xmlns:p14="http://schemas.microsoft.com/office/powerpoint/2010/main" val="36365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Conversion to Columns</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8" name="Content Placeholder 7">
            <a:extLst>
              <a:ext uri="{FF2B5EF4-FFF2-40B4-BE49-F238E27FC236}">
                <a16:creationId xmlns:a16="http://schemas.microsoft.com/office/drawing/2014/main" id="{3551D5DE-F813-2461-0DCE-A6644EF04793}"/>
              </a:ext>
            </a:extLst>
          </p:cNvPr>
          <p:cNvGraphicFramePr>
            <a:graphicFrameLocks noGrp="1"/>
          </p:cNvGraphicFramePr>
          <p:nvPr>
            <p:ph idx="1"/>
          </p:nvPr>
        </p:nvGraphicFramePr>
        <p:xfrm>
          <a:off x="1048091" y="2741581"/>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803695843"/>
                    </a:ext>
                  </a:extLst>
                </a:gridCol>
              </a:tblGrid>
              <a:tr h="190500">
                <a:tc>
                  <a:txBody>
                    <a:bodyPr/>
                    <a:lstStyle/>
                    <a:p>
                      <a:pPr algn="l" fontAlgn="b"/>
                      <a:r>
                        <a:rPr lang="en-US" sz="1100" u="none" strike="noStrike">
                          <a:effectLst/>
                        </a:rPr>
                        <a:t>SaleID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2139130"/>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3019867"/>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2850259"/>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6665985"/>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8946158"/>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0820102"/>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4123610"/>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3535992"/>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7174348"/>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6084730"/>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05880208"/>
                  </a:ext>
                </a:extLst>
              </a:tr>
            </a:tbl>
          </a:graphicData>
        </a:graphic>
      </p:graphicFrame>
      <p:graphicFrame>
        <p:nvGraphicFramePr>
          <p:cNvPr id="9" name="Table 8">
            <a:extLst>
              <a:ext uri="{FF2B5EF4-FFF2-40B4-BE49-F238E27FC236}">
                <a16:creationId xmlns:a16="http://schemas.microsoft.com/office/drawing/2014/main" id="{20FD9E52-2DD7-6F91-0EFF-6695E388E42F}"/>
              </a:ext>
            </a:extLst>
          </p:cNvPr>
          <p:cNvGraphicFramePr>
            <a:graphicFrameLocks noGrp="1"/>
          </p:cNvGraphicFramePr>
          <p:nvPr/>
        </p:nvGraphicFramePr>
        <p:xfrm>
          <a:off x="2318795" y="2738687"/>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268728169"/>
                    </a:ext>
                  </a:extLst>
                </a:gridCol>
              </a:tblGrid>
              <a:tr h="190500">
                <a:tc>
                  <a:txBody>
                    <a:bodyPr/>
                    <a:lstStyle/>
                    <a:p>
                      <a:pPr algn="l" fontAlgn="b"/>
                      <a:r>
                        <a:rPr lang="en-US" sz="1100" u="none" strike="noStrike">
                          <a:effectLst/>
                        </a:rPr>
                        <a:t>Amount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6555750"/>
                  </a:ext>
                </a:extLst>
              </a:tr>
              <a:tr h="190500">
                <a:tc>
                  <a:txBody>
                    <a:bodyPr/>
                    <a:lstStyle/>
                    <a:p>
                      <a:pPr algn="r" fontAlgn="b"/>
                      <a:r>
                        <a:rPr lang="en-US" sz="1100" u="none" strike="noStrike">
                          <a:effectLst/>
                        </a:rPr>
                        <a:t>4000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0133185"/>
                  </a:ext>
                </a:extLst>
              </a:tr>
              <a:tr h="190500">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7270410"/>
                  </a:ext>
                </a:extLst>
              </a:tr>
              <a:tr h="190500">
                <a:tc>
                  <a:txBody>
                    <a:bodyPr/>
                    <a:lstStyle/>
                    <a:p>
                      <a:pPr algn="r" fontAlgn="b"/>
                      <a:r>
                        <a:rPr lang="en-US" sz="1100" u="none" strike="noStrike">
                          <a:effectLst/>
                        </a:rPr>
                        <a:t>3700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281722"/>
                  </a:ext>
                </a:extLst>
              </a:tr>
              <a:tr h="190500">
                <a:tc>
                  <a:txBody>
                    <a:bodyPr/>
                    <a:lstStyle/>
                    <a:p>
                      <a:pPr algn="r" fontAlgn="b"/>
                      <a:r>
                        <a:rPr lang="en-US" sz="1100" u="none" strike="noStrike">
                          <a:effectLst/>
                        </a:rPr>
                        <a:t>4300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4359384"/>
                  </a:ext>
                </a:extLst>
              </a:tr>
              <a:tr h="190500">
                <a:tc>
                  <a:txBody>
                    <a:bodyPr/>
                    <a:lstStyle/>
                    <a:p>
                      <a:pPr algn="r" fontAlgn="b"/>
                      <a:r>
                        <a:rPr lang="en-US" sz="1100" u="none" strike="noStrike">
                          <a:effectLst/>
                        </a:rPr>
                        <a:t>4150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1415623"/>
                  </a:ext>
                </a:extLst>
              </a:tr>
              <a:tr h="190500">
                <a:tc>
                  <a:txBody>
                    <a:bodyPr/>
                    <a:lstStyle/>
                    <a:p>
                      <a:pPr algn="r" fontAlgn="b"/>
                      <a:r>
                        <a:rPr lang="en-US" sz="1100" u="none" strike="noStrike">
                          <a:effectLst/>
                        </a:rPr>
                        <a:t>4650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2016262"/>
                  </a:ext>
                </a:extLst>
              </a:tr>
              <a:tr h="190500">
                <a:tc>
                  <a:txBody>
                    <a:bodyPr/>
                    <a:lstStyle/>
                    <a:p>
                      <a:pPr algn="r" fontAlgn="b"/>
                      <a:r>
                        <a:rPr lang="en-US" sz="1100" u="none" strike="noStrike">
                          <a:effectLst/>
                        </a:rPr>
                        <a:t>3350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8251066"/>
                  </a:ext>
                </a:extLst>
              </a:tr>
              <a:tr h="190500">
                <a:tc>
                  <a:txBody>
                    <a:bodyPr/>
                    <a:lstStyle/>
                    <a:p>
                      <a:pPr algn="r" fontAlgn="b"/>
                      <a:r>
                        <a:rPr lang="en-US" sz="1100" u="none" strike="noStrike">
                          <a:effectLst/>
                        </a:rPr>
                        <a:t>2800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1789099"/>
                  </a:ext>
                </a:extLst>
              </a:tr>
              <a:tr h="190500">
                <a:tc>
                  <a:txBody>
                    <a:bodyPr/>
                    <a:lstStyle/>
                    <a:p>
                      <a:pPr algn="r" fontAlgn="b"/>
                      <a:r>
                        <a:rPr lang="en-US" sz="1100" u="none" strike="noStrike">
                          <a:effectLst/>
                        </a:rPr>
                        <a:t>4900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8718488"/>
                  </a:ext>
                </a:extLst>
              </a:tr>
              <a:tr h="190500">
                <a:tc>
                  <a:txBody>
                    <a:bodyPr/>
                    <a:lstStyle/>
                    <a:p>
                      <a:pPr algn="r" fontAlgn="b"/>
                      <a:r>
                        <a:rPr lang="en-US" sz="1100" u="none" strike="noStrike" dirty="0">
                          <a:effectLst/>
                        </a:rPr>
                        <a:t>4200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8637436"/>
                  </a:ext>
                </a:extLst>
              </a:tr>
            </a:tbl>
          </a:graphicData>
        </a:graphic>
      </p:graphicFrame>
      <p:graphicFrame>
        <p:nvGraphicFramePr>
          <p:cNvPr id="10" name="Table 9">
            <a:extLst>
              <a:ext uri="{FF2B5EF4-FFF2-40B4-BE49-F238E27FC236}">
                <a16:creationId xmlns:a16="http://schemas.microsoft.com/office/drawing/2014/main" id="{88BD17CC-49A0-A9C9-9D2E-F425E5B8E703}"/>
              </a:ext>
            </a:extLst>
          </p:cNvPr>
          <p:cNvGraphicFramePr>
            <a:graphicFrameLocks noGrp="1"/>
          </p:cNvGraphicFramePr>
          <p:nvPr/>
        </p:nvGraphicFramePr>
        <p:xfrm>
          <a:off x="3589499" y="2738687"/>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442819511"/>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6229457"/>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7716472"/>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2148937"/>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2559495"/>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9083582"/>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6976736"/>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9644801"/>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94606571"/>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2457577"/>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723515"/>
                  </a:ext>
                </a:extLst>
              </a:tr>
              <a:tr h="190500">
                <a:tc>
                  <a:txBody>
                    <a:bodyPr/>
                    <a:lstStyle/>
                    <a:p>
                      <a:pPr algn="l" fontAlgn="b"/>
                      <a:r>
                        <a:rPr lang="en-US" sz="1100" u="none" strike="noStrike" dirty="0">
                          <a:effectLst/>
                        </a:rPr>
                        <a:t>Illinois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89196760"/>
                  </a:ext>
                </a:extLst>
              </a:tr>
            </a:tbl>
          </a:graphicData>
        </a:graphic>
      </p:graphicFrame>
      <p:graphicFrame>
        <p:nvGraphicFramePr>
          <p:cNvPr id="11" name="Table 10">
            <a:extLst>
              <a:ext uri="{FF2B5EF4-FFF2-40B4-BE49-F238E27FC236}">
                <a16:creationId xmlns:a16="http://schemas.microsoft.com/office/drawing/2014/main" id="{F00B066F-DE19-81A3-915B-D9AF16FD562C}"/>
              </a:ext>
            </a:extLst>
          </p:cNvPr>
          <p:cNvGraphicFramePr>
            <a:graphicFrameLocks noGrp="1"/>
          </p:cNvGraphicFramePr>
          <p:nvPr/>
        </p:nvGraphicFramePr>
        <p:xfrm>
          <a:off x="4773249" y="2738687"/>
          <a:ext cx="3479499" cy="2095500"/>
        </p:xfrm>
        <a:graphic>
          <a:graphicData uri="http://schemas.openxmlformats.org/drawingml/2006/table">
            <a:tbl>
              <a:tblPr>
                <a:tableStyleId>{5C22544A-7EE6-4342-B048-85BDC9FD1C3A}</a:tableStyleId>
              </a:tblPr>
              <a:tblGrid>
                <a:gridCol w="3479499">
                  <a:extLst>
                    <a:ext uri="{9D8B030D-6E8A-4147-A177-3AD203B41FA5}">
                      <a16:colId xmlns:a16="http://schemas.microsoft.com/office/drawing/2014/main" val="353162816"/>
                    </a:ext>
                  </a:extLst>
                </a:gridCol>
              </a:tblGrid>
              <a:tr h="190500">
                <a:tc>
                  <a:txBody>
                    <a:bodyPr/>
                    <a:lstStyle/>
                    <a:p>
                      <a:pPr algn="l" fontAlgn="b"/>
                      <a:r>
                        <a:rPr lang="en-US" sz="1100" u="none" strike="noStrike">
                          <a:effectLst/>
                        </a:rPr>
                        <a:t>ProductCategory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5252835"/>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3571073"/>
                  </a:ext>
                </a:extLst>
              </a:tr>
              <a:tr h="190500">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8568204"/>
                  </a:ext>
                </a:extLst>
              </a:tr>
              <a:tr h="190500">
                <a:tc>
                  <a:txBody>
                    <a:bodyPr/>
                    <a:lstStyle/>
                    <a:p>
                      <a:pPr algn="l" fontAlgn="b"/>
                      <a:r>
                        <a:rPr lang="en-US" sz="1100" u="none" strike="noStrike" dirty="0">
                          <a:effectLst/>
                        </a:rPr>
                        <a:t>Mid Powered Business Laptop</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316"/>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30245677"/>
                  </a:ext>
                </a:extLst>
              </a:tr>
              <a:tr h="190500">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56763445"/>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6265100"/>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4338086"/>
                  </a:ext>
                </a:extLst>
              </a:tr>
              <a:tr h="190500">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9038932"/>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28119"/>
                  </a:ext>
                </a:extLst>
              </a:tr>
              <a:tr h="190500">
                <a:tc>
                  <a:txBody>
                    <a:bodyPr/>
                    <a:lstStyle/>
                    <a:p>
                      <a:pPr algn="l" fontAlgn="b"/>
                      <a:r>
                        <a:rPr lang="en-US" sz="1100" u="none" strike="noStrike" dirty="0">
                          <a:effectLst/>
                        </a:rPr>
                        <a:t>Mid Powered Business Laptop</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45247386"/>
                  </a:ext>
                </a:extLst>
              </a:tr>
            </a:tbl>
          </a:graphicData>
        </a:graphic>
      </p:graphicFrame>
      <p:graphicFrame>
        <p:nvGraphicFramePr>
          <p:cNvPr id="12" name="Table 11">
            <a:extLst>
              <a:ext uri="{FF2B5EF4-FFF2-40B4-BE49-F238E27FC236}">
                <a16:creationId xmlns:a16="http://schemas.microsoft.com/office/drawing/2014/main" id="{D6C60F2B-D19C-52D9-0087-8DFCD61117A7}"/>
              </a:ext>
            </a:extLst>
          </p:cNvPr>
          <p:cNvGraphicFramePr>
            <a:graphicFrameLocks noGrp="1"/>
          </p:cNvGraphicFramePr>
          <p:nvPr/>
        </p:nvGraphicFramePr>
        <p:xfrm>
          <a:off x="8826898" y="2738687"/>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849175217"/>
                    </a:ext>
                  </a:extLst>
                </a:gridCol>
              </a:tblGrid>
              <a:tr h="190500">
                <a:tc>
                  <a:txBody>
                    <a:bodyPr/>
                    <a:lstStyle/>
                    <a:p>
                      <a:pPr algn="l" fontAlgn="b"/>
                      <a:r>
                        <a:rPr lang="en-US" sz="1100" u="none" strike="noStrike">
                          <a:effectLst/>
                        </a:rPr>
                        <a:t>Store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78348607"/>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3182488"/>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2056396"/>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92806717"/>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5764929"/>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6552230"/>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050772"/>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797645"/>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6056793"/>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8802936"/>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2391225"/>
                  </a:ext>
                </a:extLst>
              </a:tr>
            </a:tbl>
          </a:graphicData>
        </a:graphic>
      </p:graphicFrame>
    </p:spTree>
    <p:extLst>
      <p:ext uri="{BB962C8B-B14F-4D97-AF65-F5344CB8AC3E}">
        <p14:creationId xmlns:p14="http://schemas.microsoft.com/office/powerpoint/2010/main" val="92235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Encoding Example 1: Value</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9" name="Table 8">
            <a:extLst>
              <a:ext uri="{FF2B5EF4-FFF2-40B4-BE49-F238E27FC236}">
                <a16:creationId xmlns:a16="http://schemas.microsoft.com/office/drawing/2014/main" id="{20FD9E52-2DD7-6F91-0EFF-6695E388E42F}"/>
              </a:ext>
            </a:extLst>
          </p:cNvPr>
          <p:cNvGraphicFramePr>
            <a:graphicFrameLocks noGrp="1"/>
          </p:cNvGraphicFramePr>
          <p:nvPr/>
        </p:nvGraphicFramePr>
        <p:xfrm>
          <a:off x="2318795" y="2738687"/>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268728169"/>
                    </a:ext>
                  </a:extLst>
                </a:gridCol>
              </a:tblGrid>
              <a:tr h="190500">
                <a:tc>
                  <a:txBody>
                    <a:bodyPr/>
                    <a:lstStyle/>
                    <a:p>
                      <a:pPr algn="l" fontAlgn="b"/>
                      <a:r>
                        <a:rPr lang="en-US" sz="1100" u="none" strike="noStrike">
                          <a:effectLst/>
                        </a:rPr>
                        <a:t>Amount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6555750"/>
                  </a:ext>
                </a:extLst>
              </a:tr>
              <a:tr h="190500">
                <a:tc>
                  <a:txBody>
                    <a:bodyPr/>
                    <a:lstStyle/>
                    <a:p>
                      <a:pPr algn="r" fontAlgn="b"/>
                      <a:r>
                        <a:rPr lang="en-US" sz="1100" u="none" strike="noStrike">
                          <a:effectLst/>
                        </a:rPr>
                        <a:t>4000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0133185"/>
                  </a:ext>
                </a:extLst>
              </a:tr>
              <a:tr h="190500">
                <a:tc>
                  <a:txBody>
                    <a:bodyPr/>
                    <a:lstStyle/>
                    <a:p>
                      <a:pPr algn="r" fontAlgn="b"/>
                      <a:r>
                        <a:rPr lang="en-US" sz="1100" u="none" strike="noStrike">
                          <a:effectLst/>
                        </a:rPr>
                        <a:t>3500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7270410"/>
                  </a:ext>
                </a:extLst>
              </a:tr>
              <a:tr h="190500">
                <a:tc>
                  <a:txBody>
                    <a:bodyPr/>
                    <a:lstStyle/>
                    <a:p>
                      <a:pPr algn="r" fontAlgn="b"/>
                      <a:r>
                        <a:rPr lang="en-US" sz="1100" u="none" strike="noStrike">
                          <a:effectLst/>
                        </a:rPr>
                        <a:t>3700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281722"/>
                  </a:ext>
                </a:extLst>
              </a:tr>
              <a:tr h="190500">
                <a:tc>
                  <a:txBody>
                    <a:bodyPr/>
                    <a:lstStyle/>
                    <a:p>
                      <a:pPr algn="r" fontAlgn="b"/>
                      <a:r>
                        <a:rPr lang="en-US" sz="1100" u="none" strike="noStrike">
                          <a:effectLst/>
                        </a:rPr>
                        <a:t>4300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4359384"/>
                  </a:ext>
                </a:extLst>
              </a:tr>
              <a:tr h="190500">
                <a:tc>
                  <a:txBody>
                    <a:bodyPr/>
                    <a:lstStyle/>
                    <a:p>
                      <a:pPr algn="r" fontAlgn="b"/>
                      <a:r>
                        <a:rPr lang="en-US" sz="1100" u="none" strike="noStrike">
                          <a:effectLst/>
                        </a:rPr>
                        <a:t>4150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41415623"/>
                  </a:ext>
                </a:extLst>
              </a:tr>
              <a:tr h="190500">
                <a:tc>
                  <a:txBody>
                    <a:bodyPr/>
                    <a:lstStyle/>
                    <a:p>
                      <a:pPr algn="r" fontAlgn="b"/>
                      <a:r>
                        <a:rPr lang="en-US" sz="1100" u="none" strike="noStrike">
                          <a:effectLst/>
                        </a:rPr>
                        <a:t>4650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32016262"/>
                  </a:ext>
                </a:extLst>
              </a:tr>
              <a:tr h="190500">
                <a:tc>
                  <a:txBody>
                    <a:bodyPr/>
                    <a:lstStyle/>
                    <a:p>
                      <a:pPr algn="r" fontAlgn="b"/>
                      <a:r>
                        <a:rPr lang="en-US" sz="1100" u="none" strike="noStrike">
                          <a:effectLst/>
                        </a:rPr>
                        <a:t>3350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8251066"/>
                  </a:ext>
                </a:extLst>
              </a:tr>
              <a:tr h="190500">
                <a:tc>
                  <a:txBody>
                    <a:bodyPr/>
                    <a:lstStyle/>
                    <a:p>
                      <a:pPr algn="r" fontAlgn="b"/>
                      <a:r>
                        <a:rPr lang="en-US" sz="1100" u="none" strike="noStrike">
                          <a:effectLst/>
                        </a:rPr>
                        <a:t>2800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1789099"/>
                  </a:ext>
                </a:extLst>
              </a:tr>
              <a:tr h="190500">
                <a:tc>
                  <a:txBody>
                    <a:bodyPr/>
                    <a:lstStyle/>
                    <a:p>
                      <a:pPr algn="r" fontAlgn="b"/>
                      <a:r>
                        <a:rPr lang="en-US" sz="1100" u="none" strike="noStrike">
                          <a:effectLst/>
                        </a:rPr>
                        <a:t>4900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8718488"/>
                  </a:ext>
                </a:extLst>
              </a:tr>
              <a:tr h="190500">
                <a:tc>
                  <a:txBody>
                    <a:bodyPr/>
                    <a:lstStyle/>
                    <a:p>
                      <a:pPr algn="r" fontAlgn="b"/>
                      <a:r>
                        <a:rPr lang="en-US" sz="1100" u="none" strike="noStrike" dirty="0">
                          <a:effectLst/>
                        </a:rPr>
                        <a:t>4200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8637436"/>
                  </a:ext>
                </a:extLst>
              </a:tr>
            </a:tbl>
          </a:graphicData>
        </a:graphic>
      </p:graphicFrame>
      <p:sp>
        <p:nvSpPr>
          <p:cNvPr id="6" name="TextBox 5">
            <a:extLst>
              <a:ext uri="{FF2B5EF4-FFF2-40B4-BE49-F238E27FC236}">
                <a16:creationId xmlns:a16="http://schemas.microsoft.com/office/drawing/2014/main" id="{B4CFE555-28CD-12E7-679E-3DDD2DC27A8E}"/>
              </a:ext>
            </a:extLst>
          </p:cNvPr>
          <p:cNvSpPr txBox="1"/>
          <p:nvPr/>
        </p:nvSpPr>
        <p:spPr>
          <a:xfrm>
            <a:off x="3338947" y="3186272"/>
            <a:ext cx="4387996" cy="1200329"/>
          </a:xfrm>
          <a:prstGeom prst="rect">
            <a:avLst/>
          </a:prstGeom>
          <a:noFill/>
        </p:spPr>
        <p:txBody>
          <a:bodyPr wrap="none" rtlCol="0">
            <a:spAutoFit/>
          </a:bodyPr>
          <a:lstStyle/>
          <a:p>
            <a:r>
              <a:rPr lang="en-US" dirty="0"/>
              <a:t>MAX VALUE = 4,900</a:t>
            </a:r>
          </a:p>
          <a:p>
            <a:r>
              <a:rPr lang="en-US" dirty="0"/>
              <a:t>MIN VALUE = 2,800</a:t>
            </a:r>
          </a:p>
          <a:p>
            <a:r>
              <a:rPr lang="en-US" dirty="0"/>
              <a:t>DELTA  = 2,100</a:t>
            </a:r>
          </a:p>
          <a:p>
            <a:r>
              <a:rPr lang="en-US" dirty="0"/>
              <a:t>AMOUNT FORMULA = X / 10 – (2800/10)</a:t>
            </a:r>
          </a:p>
        </p:txBody>
      </p:sp>
      <p:graphicFrame>
        <p:nvGraphicFramePr>
          <p:cNvPr id="7" name="Table 6">
            <a:extLst>
              <a:ext uri="{FF2B5EF4-FFF2-40B4-BE49-F238E27FC236}">
                <a16:creationId xmlns:a16="http://schemas.microsoft.com/office/drawing/2014/main" id="{F04CB40B-AE09-B950-E38C-FEA01F3308C0}"/>
              </a:ext>
            </a:extLst>
          </p:cNvPr>
          <p:cNvGraphicFramePr>
            <a:graphicFrameLocks noGrp="1"/>
          </p:cNvGraphicFramePr>
          <p:nvPr/>
        </p:nvGraphicFramePr>
        <p:xfrm>
          <a:off x="8314018" y="2735466"/>
          <a:ext cx="609600" cy="2101942"/>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872807485"/>
                    </a:ext>
                  </a:extLst>
                </a:gridCol>
              </a:tblGrid>
              <a:tr h="190500">
                <a:tc>
                  <a:txBody>
                    <a:bodyPr/>
                    <a:lstStyle/>
                    <a:p>
                      <a:pPr algn="l" fontAlgn="b"/>
                      <a:r>
                        <a:rPr lang="en-US" sz="1100" u="none" strike="noStrike">
                          <a:effectLst/>
                        </a:rPr>
                        <a:t>Amount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199724"/>
                  </a:ext>
                </a:extLst>
              </a:tr>
              <a:tr h="190500">
                <a:tc>
                  <a:txBody>
                    <a:bodyPr/>
                    <a:lstStyle/>
                    <a:p>
                      <a:pPr algn="r" fontAlgn="b"/>
                      <a:r>
                        <a:rPr lang="en-US" sz="1100" u="none" strike="noStrike">
                          <a:effectLst/>
                        </a:rPr>
                        <a:t>120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5640375"/>
                  </a:ext>
                </a:extLst>
              </a:tr>
              <a:tr h="190500">
                <a:tc>
                  <a:txBody>
                    <a:bodyPr/>
                    <a:lstStyle/>
                    <a:p>
                      <a:pPr algn="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1201361"/>
                  </a:ext>
                </a:extLst>
              </a:tr>
              <a:tr h="196942">
                <a:tc>
                  <a:txBody>
                    <a:bodyPr/>
                    <a:lstStyle/>
                    <a:p>
                      <a:pPr algn="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6010002"/>
                  </a:ext>
                </a:extLst>
              </a:tr>
              <a:tr h="190500">
                <a:tc>
                  <a:txBody>
                    <a:bodyPr/>
                    <a:lstStyle/>
                    <a:p>
                      <a:pPr algn="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1747576"/>
                  </a:ext>
                </a:extLst>
              </a:tr>
              <a:tr h="190500">
                <a:tc>
                  <a:txBody>
                    <a:bodyPr/>
                    <a:lstStyle/>
                    <a:p>
                      <a:pPr algn="r" fontAlgn="b"/>
                      <a:r>
                        <a:rPr lang="en-US" sz="1100" u="none" strike="noStrike">
                          <a:effectLst/>
                        </a:rPr>
                        <a:t>135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8341725"/>
                  </a:ext>
                </a:extLst>
              </a:tr>
              <a:tr h="190500">
                <a:tc>
                  <a:txBody>
                    <a:bodyPr/>
                    <a:lstStyle/>
                    <a:p>
                      <a:pPr algn="r" fontAlgn="b"/>
                      <a:r>
                        <a:rPr lang="en-US" sz="1100" u="none" strike="noStrike">
                          <a:effectLst/>
                        </a:rPr>
                        <a:t>185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108324"/>
                  </a:ext>
                </a:extLst>
              </a:tr>
              <a:tr h="190500">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3820471"/>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7713529"/>
                  </a:ext>
                </a:extLst>
              </a:tr>
              <a:tr h="190500">
                <a:tc>
                  <a:txBody>
                    <a:bodyPr/>
                    <a:lstStyle/>
                    <a:p>
                      <a:pPr algn="r"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6757033"/>
                  </a:ext>
                </a:extLst>
              </a:tr>
              <a:tr h="190500">
                <a:tc>
                  <a:txBody>
                    <a:bodyPr/>
                    <a:lstStyle/>
                    <a:p>
                      <a:pPr algn="r" fontAlgn="b"/>
                      <a:r>
                        <a:rPr lang="en-US" sz="1100" u="none" strike="noStrike" dirty="0">
                          <a:effectLst/>
                        </a:rPr>
                        <a:t>140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0148560"/>
                  </a:ext>
                </a:extLst>
              </a:tr>
            </a:tbl>
          </a:graphicData>
        </a:graphic>
      </p:graphicFrame>
    </p:spTree>
    <p:extLst>
      <p:ext uri="{BB962C8B-B14F-4D97-AF65-F5344CB8AC3E}">
        <p14:creationId xmlns:p14="http://schemas.microsoft.com/office/powerpoint/2010/main" val="339392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Encoding Example 2: Hash + Dictionary</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sp>
        <p:nvSpPr>
          <p:cNvPr id="6" name="TextBox 5">
            <a:extLst>
              <a:ext uri="{FF2B5EF4-FFF2-40B4-BE49-F238E27FC236}">
                <a16:creationId xmlns:a16="http://schemas.microsoft.com/office/drawing/2014/main" id="{B4CFE555-28CD-12E7-679E-3DDD2DC27A8E}"/>
              </a:ext>
            </a:extLst>
          </p:cNvPr>
          <p:cNvSpPr txBox="1"/>
          <p:nvPr/>
        </p:nvSpPr>
        <p:spPr>
          <a:xfrm>
            <a:off x="2016908" y="3430247"/>
            <a:ext cx="2123915" cy="369332"/>
          </a:xfrm>
          <a:prstGeom prst="rect">
            <a:avLst/>
          </a:prstGeom>
          <a:noFill/>
        </p:spPr>
        <p:txBody>
          <a:bodyPr wrap="none" rtlCol="0">
            <a:spAutoFit/>
          </a:bodyPr>
          <a:lstStyle/>
          <a:p>
            <a:r>
              <a:rPr lang="en-US" dirty="0"/>
              <a:t>Create a Dictionary</a:t>
            </a:r>
          </a:p>
        </p:txBody>
      </p:sp>
      <p:graphicFrame>
        <p:nvGraphicFramePr>
          <p:cNvPr id="3" name="Table 2">
            <a:extLst>
              <a:ext uri="{FF2B5EF4-FFF2-40B4-BE49-F238E27FC236}">
                <a16:creationId xmlns:a16="http://schemas.microsoft.com/office/drawing/2014/main" id="{7F98BB28-3B7C-0552-F2E8-1346446AB6B7}"/>
              </a:ext>
            </a:extLst>
          </p:cNvPr>
          <p:cNvGraphicFramePr>
            <a:graphicFrameLocks noGrp="1"/>
          </p:cNvGraphicFramePr>
          <p:nvPr/>
        </p:nvGraphicFramePr>
        <p:xfrm>
          <a:off x="1080304" y="2738686"/>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007346576"/>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3272152"/>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98031282"/>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2433179"/>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0046704"/>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5089724"/>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7592098"/>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7893346"/>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7029348"/>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3528580"/>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77977981"/>
                  </a:ext>
                </a:extLst>
              </a:tr>
              <a:tr h="190500">
                <a:tc>
                  <a:txBody>
                    <a:bodyPr/>
                    <a:lstStyle/>
                    <a:p>
                      <a:pPr algn="l" fontAlgn="b"/>
                      <a:r>
                        <a:rPr lang="en-US" sz="1100" u="none" strike="noStrike" dirty="0">
                          <a:effectLst/>
                        </a:rPr>
                        <a:t>Illinois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52500013"/>
                  </a:ext>
                </a:extLst>
              </a:tr>
            </a:tbl>
          </a:graphicData>
        </a:graphic>
      </p:graphicFrame>
      <p:graphicFrame>
        <p:nvGraphicFramePr>
          <p:cNvPr id="4" name="Table 3">
            <a:extLst>
              <a:ext uri="{FF2B5EF4-FFF2-40B4-BE49-F238E27FC236}">
                <a16:creationId xmlns:a16="http://schemas.microsoft.com/office/drawing/2014/main" id="{2294F26B-076A-0138-218C-3B43354DDCEF}"/>
              </a:ext>
            </a:extLst>
          </p:cNvPr>
          <p:cNvGraphicFramePr>
            <a:graphicFrameLocks noGrp="1"/>
          </p:cNvGraphicFramePr>
          <p:nvPr/>
        </p:nvGraphicFramePr>
        <p:xfrm>
          <a:off x="4259484" y="3138663"/>
          <a:ext cx="1219200" cy="952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437386668"/>
                    </a:ext>
                  </a:extLst>
                </a:gridCol>
                <a:gridCol w="609600">
                  <a:extLst>
                    <a:ext uri="{9D8B030D-6E8A-4147-A177-3AD203B41FA5}">
                      <a16:colId xmlns:a16="http://schemas.microsoft.com/office/drawing/2014/main" val="3080638796"/>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2641594"/>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2056839"/>
                  </a:ext>
                </a:extLst>
              </a:tr>
              <a:tr h="190500">
                <a:tc>
                  <a:txBody>
                    <a:bodyPr/>
                    <a:lstStyle/>
                    <a:p>
                      <a:pPr algn="l" fontAlgn="b"/>
                      <a:r>
                        <a:rPr lang="en-US" sz="1100" u="none" strike="noStrike" dirty="0">
                          <a:effectLst/>
                        </a:rPr>
                        <a:t>Arkansas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4952327"/>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3150586"/>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0532230"/>
                  </a:ext>
                </a:extLst>
              </a:tr>
            </a:tbl>
          </a:graphicData>
        </a:graphic>
      </p:graphicFrame>
      <p:sp>
        <p:nvSpPr>
          <p:cNvPr id="8" name="TextBox 7">
            <a:extLst>
              <a:ext uri="{FF2B5EF4-FFF2-40B4-BE49-F238E27FC236}">
                <a16:creationId xmlns:a16="http://schemas.microsoft.com/office/drawing/2014/main" id="{0456B4C3-9E3D-08F3-A6E4-42E58DD1185B}"/>
              </a:ext>
            </a:extLst>
          </p:cNvPr>
          <p:cNvSpPr txBox="1"/>
          <p:nvPr/>
        </p:nvSpPr>
        <p:spPr>
          <a:xfrm>
            <a:off x="5757460" y="3417105"/>
            <a:ext cx="2289216" cy="369332"/>
          </a:xfrm>
          <a:prstGeom prst="rect">
            <a:avLst/>
          </a:prstGeom>
          <a:noFill/>
        </p:spPr>
        <p:txBody>
          <a:bodyPr wrap="none" rtlCol="0">
            <a:spAutoFit/>
          </a:bodyPr>
          <a:lstStyle/>
          <a:p>
            <a:r>
              <a:rPr lang="en-US" dirty="0"/>
              <a:t>Reference Dictionary</a:t>
            </a:r>
          </a:p>
        </p:txBody>
      </p:sp>
      <p:graphicFrame>
        <p:nvGraphicFramePr>
          <p:cNvPr id="10" name="Table 9">
            <a:extLst>
              <a:ext uri="{FF2B5EF4-FFF2-40B4-BE49-F238E27FC236}">
                <a16:creationId xmlns:a16="http://schemas.microsoft.com/office/drawing/2014/main" id="{9FBF423D-6381-CD80-F104-22E149332684}"/>
              </a:ext>
            </a:extLst>
          </p:cNvPr>
          <p:cNvGraphicFramePr>
            <a:graphicFrameLocks noGrp="1"/>
          </p:cNvGraphicFramePr>
          <p:nvPr/>
        </p:nvGraphicFramePr>
        <p:xfrm>
          <a:off x="8325452" y="2751829"/>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15927028"/>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0416493"/>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6557623"/>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3970914"/>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1540098"/>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323252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0156477"/>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045965"/>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084985"/>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0364219"/>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4417808"/>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787389"/>
                  </a:ext>
                </a:extLst>
              </a:tr>
            </a:tbl>
          </a:graphicData>
        </a:graphic>
      </p:graphicFrame>
    </p:spTree>
    <p:extLst>
      <p:ext uri="{BB962C8B-B14F-4D97-AF65-F5344CB8AC3E}">
        <p14:creationId xmlns:p14="http://schemas.microsoft.com/office/powerpoint/2010/main" val="42017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Encoding Example 2: + Run Length</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4" name="Table 3">
            <a:extLst>
              <a:ext uri="{FF2B5EF4-FFF2-40B4-BE49-F238E27FC236}">
                <a16:creationId xmlns:a16="http://schemas.microsoft.com/office/drawing/2014/main" id="{2294F26B-076A-0138-218C-3B43354DDCEF}"/>
              </a:ext>
            </a:extLst>
          </p:cNvPr>
          <p:cNvGraphicFramePr>
            <a:graphicFrameLocks noGrp="1"/>
          </p:cNvGraphicFramePr>
          <p:nvPr/>
        </p:nvGraphicFramePr>
        <p:xfrm>
          <a:off x="902826" y="2464605"/>
          <a:ext cx="1219200" cy="952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437386668"/>
                    </a:ext>
                  </a:extLst>
                </a:gridCol>
                <a:gridCol w="609600">
                  <a:extLst>
                    <a:ext uri="{9D8B030D-6E8A-4147-A177-3AD203B41FA5}">
                      <a16:colId xmlns:a16="http://schemas.microsoft.com/office/drawing/2014/main" val="3080638796"/>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2641594"/>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2056839"/>
                  </a:ext>
                </a:extLst>
              </a:tr>
              <a:tr h="190500">
                <a:tc>
                  <a:txBody>
                    <a:bodyPr/>
                    <a:lstStyle/>
                    <a:p>
                      <a:pPr algn="l" fontAlgn="b"/>
                      <a:r>
                        <a:rPr lang="en-US" sz="1100" u="none" strike="noStrike">
                          <a:effectLst/>
                        </a:rPr>
                        <a:t>Arkansas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4952327"/>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3150586"/>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0532230"/>
                  </a:ext>
                </a:extLst>
              </a:tr>
            </a:tbl>
          </a:graphicData>
        </a:graphic>
      </p:graphicFrame>
      <p:sp>
        <p:nvSpPr>
          <p:cNvPr id="8" name="TextBox 7">
            <a:extLst>
              <a:ext uri="{FF2B5EF4-FFF2-40B4-BE49-F238E27FC236}">
                <a16:creationId xmlns:a16="http://schemas.microsoft.com/office/drawing/2014/main" id="{0456B4C3-9E3D-08F3-A6E4-42E58DD1185B}"/>
              </a:ext>
            </a:extLst>
          </p:cNvPr>
          <p:cNvSpPr txBox="1"/>
          <p:nvPr/>
        </p:nvSpPr>
        <p:spPr>
          <a:xfrm>
            <a:off x="3378600" y="3244334"/>
            <a:ext cx="3339119" cy="369332"/>
          </a:xfrm>
          <a:prstGeom prst="rect">
            <a:avLst/>
          </a:prstGeom>
          <a:noFill/>
        </p:spPr>
        <p:txBody>
          <a:bodyPr wrap="none" rtlCol="0">
            <a:spAutoFit/>
          </a:bodyPr>
          <a:lstStyle/>
          <a:p>
            <a:r>
              <a:rPr lang="en-US" dirty="0"/>
              <a:t>Determine ordered Run Length</a:t>
            </a:r>
          </a:p>
        </p:txBody>
      </p:sp>
      <p:graphicFrame>
        <p:nvGraphicFramePr>
          <p:cNvPr id="10" name="Table 9">
            <a:extLst>
              <a:ext uri="{FF2B5EF4-FFF2-40B4-BE49-F238E27FC236}">
                <a16:creationId xmlns:a16="http://schemas.microsoft.com/office/drawing/2014/main" id="{9FBF423D-6381-CD80-F104-22E149332684}"/>
              </a:ext>
            </a:extLst>
          </p:cNvPr>
          <p:cNvGraphicFramePr>
            <a:graphicFrameLocks noGrp="1"/>
          </p:cNvGraphicFramePr>
          <p:nvPr/>
        </p:nvGraphicFramePr>
        <p:xfrm>
          <a:off x="2445513" y="2464605"/>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15927028"/>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0416493"/>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6557623"/>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53970914"/>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1540098"/>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3323252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50156477"/>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63045965"/>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5084985"/>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0364219"/>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4417808"/>
                  </a:ext>
                </a:extLst>
              </a:tr>
              <a:tr h="190500">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787389"/>
                  </a:ext>
                </a:extLst>
              </a:tr>
            </a:tbl>
          </a:graphicData>
        </a:graphic>
      </p:graphicFrame>
      <p:graphicFrame>
        <p:nvGraphicFramePr>
          <p:cNvPr id="7" name="Table 6">
            <a:extLst>
              <a:ext uri="{FF2B5EF4-FFF2-40B4-BE49-F238E27FC236}">
                <a16:creationId xmlns:a16="http://schemas.microsoft.com/office/drawing/2014/main" id="{8FF19093-2A20-EB66-90FC-7B49DBF18CD4}"/>
              </a:ext>
            </a:extLst>
          </p:cNvPr>
          <p:cNvGraphicFramePr>
            <a:graphicFrameLocks noGrp="1"/>
          </p:cNvGraphicFramePr>
          <p:nvPr/>
        </p:nvGraphicFramePr>
        <p:xfrm>
          <a:off x="6929377" y="2571750"/>
          <a:ext cx="1828800" cy="1714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515981031"/>
                    </a:ext>
                  </a:extLst>
                </a:gridCol>
                <a:gridCol w="609600">
                  <a:extLst>
                    <a:ext uri="{9D8B030D-6E8A-4147-A177-3AD203B41FA5}">
                      <a16:colId xmlns:a16="http://schemas.microsoft.com/office/drawing/2014/main" val="1076644287"/>
                    </a:ext>
                  </a:extLst>
                </a:gridCol>
                <a:gridCol w="609600">
                  <a:extLst>
                    <a:ext uri="{9D8B030D-6E8A-4147-A177-3AD203B41FA5}">
                      <a16:colId xmlns:a16="http://schemas.microsoft.com/office/drawing/2014/main" val="159664793"/>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9717141"/>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421999"/>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8669000"/>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2674952"/>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6578457"/>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4744534"/>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2287307"/>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787719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4957030"/>
                  </a:ext>
                </a:extLst>
              </a:tr>
            </a:tbl>
          </a:graphicData>
        </a:graphic>
      </p:graphicFrame>
    </p:spTree>
    <p:extLst>
      <p:ext uri="{BB962C8B-B14F-4D97-AF65-F5344CB8AC3E}">
        <p14:creationId xmlns:p14="http://schemas.microsoft.com/office/powerpoint/2010/main" val="379270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Encoding Example 3: H + D + RL Comparison</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3" name="Table 2">
            <a:extLst>
              <a:ext uri="{FF2B5EF4-FFF2-40B4-BE49-F238E27FC236}">
                <a16:creationId xmlns:a16="http://schemas.microsoft.com/office/drawing/2014/main" id="{63F2D875-6E27-0896-02A7-73ACCE5A0D8E}"/>
              </a:ext>
            </a:extLst>
          </p:cNvPr>
          <p:cNvGraphicFramePr>
            <a:graphicFrameLocks noGrp="1"/>
          </p:cNvGraphicFramePr>
          <p:nvPr/>
        </p:nvGraphicFramePr>
        <p:xfrm>
          <a:off x="882571" y="3048000"/>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107701138"/>
                    </a:ext>
                  </a:extLst>
                </a:gridCol>
              </a:tblGrid>
              <a:tr h="190500">
                <a:tc>
                  <a:txBody>
                    <a:bodyPr/>
                    <a:lstStyle/>
                    <a:p>
                      <a:pPr algn="l" fontAlgn="b"/>
                      <a:r>
                        <a:rPr lang="en-US" sz="1100" u="none" strike="noStrike">
                          <a:effectLst/>
                        </a:rPr>
                        <a:t>Store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8578420"/>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0363622"/>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2007284"/>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1027619"/>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2782765"/>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5021443"/>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23704015"/>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3529874"/>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0804904"/>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2794485"/>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56381872"/>
                  </a:ext>
                </a:extLst>
              </a:tr>
            </a:tbl>
          </a:graphicData>
        </a:graphic>
      </p:graphicFrame>
      <p:graphicFrame>
        <p:nvGraphicFramePr>
          <p:cNvPr id="6" name="Table 5">
            <a:extLst>
              <a:ext uri="{FF2B5EF4-FFF2-40B4-BE49-F238E27FC236}">
                <a16:creationId xmlns:a16="http://schemas.microsoft.com/office/drawing/2014/main" id="{D0AA9B97-F3C9-5693-AB9F-02A455C3A9C6}"/>
              </a:ext>
            </a:extLst>
          </p:cNvPr>
          <p:cNvGraphicFramePr>
            <a:graphicFrameLocks noGrp="1"/>
          </p:cNvGraphicFramePr>
          <p:nvPr/>
        </p:nvGraphicFramePr>
        <p:xfrm>
          <a:off x="1705338" y="3048000"/>
          <a:ext cx="12192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623309926"/>
                    </a:ext>
                  </a:extLst>
                </a:gridCol>
                <a:gridCol w="609600">
                  <a:extLst>
                    <a:ext uri="{9D8B030D-6E8A-4147-A177-3AD203B41FA5}">
                      <a16:colId xmlns:a16="http://schemas.microsoft.com/office/drawing/2014/main" val="2576704525"/>
                    </a:ext>
                  </a:extLst>
                </a:gridCol>
              </a:tblGrid>
              <a:tr h="190500">
                <a:tc>
                  <a:txBody>
                    <a:bodyPr/>
                    <a:lstStyle/>
                    <a:p>
                      <a:pPr algn="l" fontAlgn="b"/>
                      <a:r>
                        <a:rPr lang="en-US" sz="1100" u="none" strike="noStrike" dirty="0">
                          <a:effectLst/>
                        </a:rPr>
                        <a:t>Store</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76278275"/>
                  </a:ext>
                </a:extLst>
              </a:tr>
              <a:tr h="190500">
                <a:tc>
                  <a:txBody>
                    <a:bodyPr/>
                    <a:lstStyle/>
                    <a:p>
                      <a:pPr algn="l" fontAlgn="b"/>
                      <a:r>
                        <a:rPr lang="en-US" sz="1100" u="none" strike="noStrike" dirty="0">
                          <a:effectLst/>
                        </a:rPr>
                        <a:t>StuffMart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7690826"/>
                  </a:ext>
                </a:extLst>
              </a:tr>
            </a:tbl>
          </a:graphicData>
        </a:graphic>
      </p:graphicFrame>
      <p:graphicFrame>
        <p:nvGraphicFramePr>
          <p:cNvPr id="9" name="Table 8">
            <a:extLst>
              <a:ext uri="{FF2B5EF4-FFF2-40B4-BE49-F238E27FC236}">
                <a16:creationId xmlns:a16="http://schemas.microsoft.com/office/drawing/2014/main" id="{D92DD88F-0373-4871-214D-F1B6A64BA2A5}"/>
              </a:ext>
            </a:extLst>
          </p:cNvPr>
          <p:cNvGraphicFramePr>
            <a:graphicFrameLocks noGrp="1"/>
          </p:cNvGraphicFramePr>
          <p:nvPr/>
        </p:nvGraphicFramePr>
        <p:xfrm>
          <a:off x="1705338" y="3583859"/>
          <a:ext cx="1828800" cy="381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16891905"/>
                    </a:ext>
                  </a:extLst>
                </a:gridCol>
                <a:gridCol w="609600">
                  <a:extLst>
                    <a:ext uri="{9D8B030D-6E8A-4147-A177-3AD203B41FA5}">
                      <a16:colId xmlns:a16="http://schemas.microsoft.com/office/drawing/2014/main" val="84418994"/>
                    </a:ext>
                  </a:extLst>
                </a:gridCol>
                <a:gridCol w="609600">
                  <a:extLst>
                    <a:ext uri="{9D8B030D-6E8A-4147-A177-3AD203B41FA5}">
                      <a16:colId xmlns:a16="http://schemas.microsoft.com/office/drawing/2014/main" val="1108361610"/>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8984775"/>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99896380"/>
                  </a:ext>
                </a:extLst>
              </a:tr>
            </a:tbl>
          </a:graphicData>
        </a:graphic>
      </p:graphicFrame>
      <p:graphicFrame>
        <p:nvGraphicFramePr>
          <p:cNvPr id="12" name="Table 11">
            <a:extLst>
              <a:ext uri="{FF2B5EF4-FFF2-40B4-BE49-F238E27FC236}">
                <a16:creationId xmlns:a16="http://schemas.microsoft.com/office/drawing/2014/main" id="{F7FA02F3-B849-56F2-2AA1-4594A8A59809}"/>
              </a:ext>
            </a:extLst>
          </p:cNvPr>
          <p:cNvGraphicFramePr>
            <a:graphicFrameLocks noGrp="1"/>
          </p:cNvGraphicFramePr>
          <p:nvPr/>
        </p:nvGraphicFramePr>
        <p:xfrm>
          <a:off x="6778906" y="3240109"/>
          <a:ext cx="6096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102559237"/>
                    </a:ext>
                  </a:extLst>
                </a:gridCol>
              </a:tblGrid>
              <a:tr h="190500">
                <a:tc>
                  <a:txBody>
                    <a:bodyPr/>
                    <a:lstStyle/>
                    <a:p>
                      <a:pPr algn="l" fontAlgn="b"/>
                      <a:r>
                        <a:rPr lang="en-US" sz="1100" u="none" strike="noStrike">
                          <a:effectLst/>
                        </a:rPr>
                        <a:t>SaleID</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0774274"/>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233001"/>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6011108"/>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69930227"/>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99029922"/>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1450500"/>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2603360"/>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9046561"/>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8224354"/>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80527789"/>
                  </a:ext>
                </a:extLst>
              </a:tr>
              <a:tr h="190500">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4859420"/>
                  </a:ext>
                </a:extLst>
              </a:tr>
            </a:tbl>
          </a:graphicData>
        </a:graphic>
      </p:graphicFrame>
      <p:graphicFrame>
        <p:nvGraphicFramePr>
          <p:cNvPr id="13" name="Table 12">
            <a:extLst>
              <a:ext uri="{FF2B5EF4-FFF2-40B4-BE49-F238E27FC236}">
                <a16:creationId xmlns:a16="http://schemas.microsoft.com/office/drawing/2014/main" id="{86220897-FE93-610B-D8B7-FD1F820D3F35}"/>
              </a:ext>
            </a:extLst>
          </p:cNvPr>
          <p:cNvGraphicFramePr>
            <a:graphicFrameLocks noGrp="1"/>
          </p:cNvGraphicFramePr>
          <p:nvPr/>
        </p:nvGraphicFramePr>
        <p:xfrm>
          <a:off x="7755037" y="3240109"/>
          <a:ext cx="12192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547413870"/>
                    </a:ext>
                  </a:extLst>
                </a:gridCol>
                <a:gridCol w="609600">
                  <a:extLst>
                    <a:ext uri="{9D8B030D-6E8A-4147-A177-3AD203B41FA5}">
                      <a16:colId xmlns:a16="http://schemas.microsoft.com/office/drawing/2014/main" val="4127983478"/>
                    </a:ext>
                  </a:extLst>
                </a:gridCol>
              </a:tblGrid>
              <a:tr h="190500">
                <a:tc>
                  <a:txBody>
                    <a:bodyPr/>
                    <a:lstStyle/>
                    <a:p>
                      <a:pPr algn="l" fontAlgn="b"/>
                      <a:r>
                        <a:rPr lang="en-US" sz="1100" u="none" strike="noStrike">
                          <a:effectLst/>
                        </a:rPr>
                        <a:t>SaleID</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014262"/>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8861587"/>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0692265"/>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521747"/>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78089545"/>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6907221"/>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9453998"/>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37188910"/>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52117007"/>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8832384"/>
                  </a:ext>
                </a:extLst>
              </a:tr>
              <a:tr h="190500">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27154280"/>
                  </a:ext>
                </a:extLst>
              </a:tr>
            </a:tbl>
          </a:graphicData>
        </a:graphic>
      </p:graphicFrame>
      <p:graphicFrame>
        <p:nvGraphicFramePr>
          <p:cNvPr id="14" name="Table 13">
            <a:extLst>
              <a:ext uri="{FF2B5EF4-FFF2-40B4-BE49-F238E27FC236}">
                <a16:creationId xmlns:a16="http://schemas.microsoft.com/office/drawing/2014/main" id="{54F4792F-0CFD-272D-340E-045C7C2FB020}"/>
              </a:ext>
            </a:extLst>
          </p:cNvPr>
          <p:cNvGraphicFramePr>
            <a:graphicFrameLocks noGrp="1"/>
          </p:cNvGraphicFramePr>
          <p:nvPr/>
        </p:nvGraphicFramePr>
        <p:xfrm>
          <a:off x="9340768" y="3240109"/>
          <a:ext cx="1828800" cy="2095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795445474"/>
                    </a:ext>
                  </a:extLst>
                </a:gridCol>
                <a:gridCol w="609600">
                  <a:extLst>
                    <a:ext uri="{9D8B030D-6E8A-4147-A177-3AD203B41FA5}">
                      <a16:colId xmlns:a16="http://schemas.microsoft.com/office/drawing/2014/main" val="4155472793"/>
                    </a:ext>
                  </a:extLst>
                </a:gridCol>
                <a:gridCol w="609600">
                  <a:extLst>
                    <a:ext uri="{9D8B030D-6E8A-4147-A177-3AD203B41FA5}">
                      <a16:colId xmlns:a16="http://schemas.microsoft.com/office/drawing/2014/main" val="1573225135"/>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0756321"/>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0854583"/>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64717810"/>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6236091"/>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5355833"/>
                  </a:ext>
                </a:extLst>
              </a:tr>
              <a:tr h="190500">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75074526"/>
                  </a:ext>
                </a:extLst>
              </a:tr>
              <a:tr h="190500">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3969388"/>
                  </a:ext>
                </a:extLst>
              </a:tr>
              <a:tr h="190500">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3231584"/>
                  </a:ext>
                </a:extLst>
              </a:tr>
              <a:tr h="190500">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32673861"/>
                  </a:ext>
                </a:extLst>
              </a:tr>
              <a:tr h="190500">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2070376"/>
                  </a:ext>
                </a:extLst>
              </a:tr>
              <a:tr h="190500">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16417822"/>
                  </a:ext>
                </a:extLst>
              </a:tr>
            </a:tbl>
          </a:graphicData>
        </a:graphic>
      </p:graphicFrame>
      <p:sp>
        <p:nvSpPr>
          <p:cNvPr id="15" name="TextBox 14">
            <a:extLst>
              <a:ext uri="{FF2B5EF4-FFF2-40B4-BE49-F238E27FC236}">
                <a16:creationId xmlns:a16="http://schemas.microsoft.com/office/drawing/2014/main" id="{E9329670-74E0-37CA-C5F7-D8F91A3D9308}"/>
              </a:ext>
            </a:extLst>
          </p:cNvPr>
          <p:cNvSpPr txBox="1"/>
          <p:nvPr/>
        </p:nvSpPr>
        <p:spPr>
          <a:xfrm>
            <a:off x="1053296" y="2419109"/>
            <a:ext cx="994183" cy="369332"/>
          </a:xfrm>
          <a:prstGeom prst="rect">
            <a:avLst/>
          </a:prstGeom>
          <a:noFill/>
        </p:spPr>
        <p:txBody>
          <a:bodyPr wrap="none" rtlCol="0">
            <a:spAutoFit/>
          </a:bodyPr>
          <a:lstStyle/>
          <a:p>
            <a:r>
              <a:rPr lang="en-US" dirty="0"/>
              <a:t>Efficient</a:t>
            </a:r>
          </a:p>
        </p:txBody>
      </p:sp>
      <p:sp>
        <p:nvSpPr>
          <p:cNvPr id="16" name="TextBox 15">
            <a:extLst>
              <a:ext uri="{FF2B5EF4-FFF2-40B4-BE49-F238E27FC236}">
                <a16:creationId xmlns:a16="http://schemas.microsoft.com/office/drawing/2014/main" id="{7FFE5117-3E3E-A454-D3AF-F120C28540FF}"/>
              </a:ext>
            </a:extLst>
          </p:cNvPr>
          <p:cNvSpPr txBox="1"/>
          <p:nvPr/>
        </p:nvSpPr>
        <p:spPr>
          <a:xfrm>
            <a:off x="6778906" y="2419109"/>
            <a:ext cx="1188146" cy="369332"/>
          </a:xfrm>
          <a:prstGeom prst="rect">
            <a:avLst/>
          </a:prstGeom>
          <a:noFill/>
        </p:spPr>
        <p:txBody>
          <a:bodyPr wrap="none" rtlCol="0">
            <a:spAutoFit/>
          </a:bodyPr>
          <a:lstStyle/>
          <a:p>
            <a:r>
              <a:rPr lang="en-US" dirty="0"/>
              <a:t>Inefficient</a:t>
            </a:r>
          </a:p>
        </p:txBody>
      </p:sp>
    </p:spTree>
    <p:extLst>
      <p:ext uri="{BB962C8B-B14F-4D97-AF65-F5344CB8AC3E}">
        <p14:creationId xmlns:p14="http://schemas.microsoft.com/office/powerpoint/2010/main" val="146711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94AD-C57A-9148-E08A-4AC76522E84A}"/>
              </a:ext>
            </a:extLst>
          </p:cNvPr>
          <p:cNvSpPr>
            <a:spLocks noGrp="1"/>
          </p:cNvSpPr>
          <p:nvPr>
            <p:ph type="title"/>
          </p:nvPr>
        </p:nvSpPr>
        <p:spPr/>
        <p:txBody>
          <a:bodyPr/>
          <a:lstStyle/>
          <a:p>
            <a:r>
              <a:rPr lang="en-US" dirty="0"/>
              <a:t>Encoding Example 4: Row Order Optimization</a:t>
            </a:r>
          </a:p>
        </p:txBody>
      </p:sp>
      <p:sp>
        <p:nvSpPr>
          <p:cNvPr id="5" name="Footer Placeholder 4">
            <a:extLst>
              <a:ext uri="{FF2B5EF4-FFF2-40B4-BE49-F238E27FC236}">
                <a16:creationId xmlns:a16="http://schemas.microsoft.com/office/drawing/2014/main" id="{8B4C9E39-3FDA-9AE8-FBF6-EBB33E5C48A7}"/>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4" name="Table 3">
            <a:extLst>
              <a:ext uri="{FF2B5EF4-FFF2-40B4-BE49-F238E27FC236}">
                <a16:creationId xmlns:a16="http://schemas.microsoft.com/office/drawing/2014/main" id="{DE223029-FEC4-8D9E-5BA3-85EE03BBABD6}"/>
              </a:ext>
            </a:extLst>
          </p:cNvPr>
          <p:cNvGraphicFramePr>
            <a:graphicFrameLocks noGrp="1"/>
          </p:cNvGraphicFramePr>
          <p:nvPr/>
        </p:nvGraphicFramePr>
        <p:xfrm>
          <a:off x="245399" y="2181417"/>
          <a:ext cx="3261730" cy="2095500"/>
        </p:xfrm>
        <a:graphic>
          <a:graphicData uri="http://schemas.openxmlformats.org/drawingml/2006/table">
            <a:tbl>
              <a:tblPr>
                <a:tableStyleId>{5C22544A-7EE6-4342-B048-85BDC9FD1C3A}</a:tableStyleId>
              </a:tblPr>
              <a:tblGrid>
                <a:gridCol w="3261730">
                  <a:extLst>
                    <a:ext uri="{9D8B030D-6E8A-4147-A177-3AD203B41FA5}">
                      <a16:colId xmlns:a16="http://schemas.microsoft.com/office/drawing/2014/main" val="870437501"/>
                    </a:ext>
                  </a:extLst>
                </a:gridCol>
              </a:tblGrid>
              <a:tr h="190500">
                <a:tc>
                  <a:txBody>
                    <a:bodyPr/>
                    <a:lstStyle/>
                    <a:p>
                      <a:pPr algn="l" fontAlgn="b"/>
                      <a:r>
                        <a:rPr lang="en-US" sz="1100" u="none" strike="noStrike">
                          <a:effectLst/>
                        </a:rPr>
                        <a:t>ProductCategory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81388951"/>
                  </a:ext>
                </a:extLst>
              </a:tr>
              <a:tr h="190500">
                <a:tc>
                  <a:txBody>
                    <a:bodyPr/>
                    <a:lstStyle/>
                    <a:p>
                      <a:pPr algn="l" fontAlgn="b"/>
                      <a:r>
                        <a:rPr lang="en-US" sz="1100" u="none" strike="noStrike" dirty="0">
                          <a:effectLst/>
                        </a:rPr>
                        <a:t>High Powered Gaming Personal Computer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9896322"/>
                  </a:ext>
                </a:extLst>
              </a:tr>
              <a:tr h="190500">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9562981"/>
                  </a:ext>
                </a:extLst>
              </a:tr>
              <a:tr h="190500">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1898978"/>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17803289"/>
                  </a:ext>
                </a:extLst>
              </a:tr>
              <a:tr h="190500">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2276149"/>
                  </a:ext>
                </a:extLst>
              </a:tr>
              <a:tr h="190500">
                <a:tc>
                  <a:txBody>
                    <a:bodyPr/>
                    <a:lstStyle/>
                    <a:p>
                      <a:pPr algn="l" fontAlgn="b"/>
                      <a:r>
                        <a:rPr lang="en-US" sz="1100" u="none" strike="noStrike" dirty="0">
                          <a:effectLst/>
                        </a:rPr>
                        <a:t>High Powered Gaming Personal Computer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1251551"/>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79214510"/>
                  </a:ext>
                </a:extLst>
              </a:tr>
              <a:tr h="190500">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1301302"/>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2839173"/>
                  </a:ext>
                </a:extLst>
              </a:tr>
              <a:tr h="190500">
                <a:tc>
                  <a:txBody>
                    <a:bodyPr/>
                    <a:lstStyle/>
                    <a:p>
                      <a:pPr algn="l" fontAlgn="b"/>
                      <a:r>
                        <a:rPr lang="en-US" sz="1100" u="none" strike="noStrike" dirty="0">
                          <a:effectLst/>
                        </a:rPr>
                        <a:t>Mid Powered Business Laptop</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0635804"/>
                  </a:ext>
                </a:extLst>
              </a:tr>
            </a:tbl>
          </a:graphicData>
        </a:graphic>
      </p:graphicFrame>
      <p:graphicFrame>
        <p:nvGraphicFramePr>
          <p:cNvPr id="7" name="Table 6">
            <a:extLst>
              <a:ext uri="{FF2B5EF4-FFF2-40B4-BE49-F238E27FC236}">
                <a16:creationId xmlns:a16="http://schemas.microsoft.com/office/drawing/2014/main" id="{D22492A3-4F17-7ECA-18CC-87FBC884BA8E}"/>
              </a:ext>
            </a:extLst>
          </p:cNvPr>
          <p:cNvGraphicFramePr>
            <a:graphicFrameLocks noGrp="1"/>
          </p:cNvGraphicFramePr>
          <p:nvPr/>
        </p:nvGraphicFramePr>
        <p:xfrm>
          <a:off x="6281947" y="2181417"/>
          <a:ext cx="3180707" cy="2095500"/>
        </p:xfrm>
        <a:graphic>
          <a:graphicData uri="http://schemas.openxmlformats.org/drawingml/2006/table">
            <a:tbl>
              <a:tblPr>
                <a:tableStyleId>{5C22544A-7EE6-4342-B048-85BDC9FD1C3A}</a:tableStyleId>
              </a:tblPr>
              <a:tblGrid>
                <a:gridCol w="3180707">
                  <a:extLst>
                    <a:ext uri="{9D8B030D-6E8A-4147-A177-3AD203B41FA5}">
                      <a16:colId xmlns:a16="http://schemas.microsoft.com/office/drawing/2014/main" val="1612245313"/>
                    </a:ext>
                  </a:extLst>
                </a:gridCol>
              </a:tblGrid>
              <a:tr h="190500">
                <a:tc>
                  <a:txBody>
                    <a:bodyPr/>
                    <a:lstStyle/>
                    <a:p>
                      <a:pPr algn="l" fontAlgn="b"/>
                      <a:r>
                        <a:rPr lang="en-US" sz="1100" u="none" strike="noStrike">
                          <a:effectLst/>
                        </a:rPr>
                        <a:t>ProductCategory</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7319971"/>
                  </a:ext>
                </a:extLst>
              </a:tr>
              <a:tr h="190500">
                <a:tc>
                  <a:txBody>
                    <a:bodyPr/>
                    <a:lstStyle/>
                    <a:p>
                      <a:pPr algn="l" fontAlgn="b"/>
                      <a:r>
                        <a:rPr lang="en-US" sz="1100" u="none" strike="noStrike" dirty="0">
                          <a:effectLst/>
                        </a:rPr>
                        <a:t>High Powered Gaming Personal Computer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26379817"/>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13354672"/>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9449173"/>
                  </a:ext>
                </a:extLst>
              </a:tr>
              <a:tr h="190500">
                <a:tc>
                  <a:txBody>
                    <a:bodyPr/>
                    <a:lstStyle/>
                    <a:p>
                      <a:pPr algn="l" fontAlgn="b"/>
                      <a:r>
                        <a:rPr lang="en-US" sz="1100" u="none" strike="noStrike" dirty="0">
                          <a:effectLst/>
                        </a:rPr>
                        <a:t>Mid Powered Business Laptop</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1916344"/>
                  </a:ext>
                </a:extLst>
              </a:tr>
              <a:tr h="190500">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8526999"/>
                  </a:ext>
                </a:extLst>
              </a:tr>
              <a:tr h="190500">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30141024"/>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5412504"/>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9268437"/>
                  </a:ext>
                </a:extLst>
              </a:tr>
              <a:tr h="190500">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36005565"/>
                  </a:ext>
                </a:extLst>
              </a:tr>
              <a:tr h="190500">
                <a:tc>
                  <a:txBody>
                    <a:bodyPr/>
                    <a:lstStyle/>
                    <a:p>
                      <a:pPr algn="l" fontAlgn="b"/>
                      <a:r>
                        <a:rPr lang="en-US" sz="1100" u="none" strike="noStrike" dirty="0">
                          <a:effectLst/>
                        </a:rPr>
                        <a:t>Tablet</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36041726"/>
                  </a:ext>
                </a:extLst>
              </a:tr>
            </a:tbl>
          </a:graphicData>
        </a:graphic>
      </p:graphicFrame>
      <p:graphicFrame>
        <p:nvGraphicFramePr>
          <p:cNvPr id="8" name="Table 7">
            <a:extLst>
              <a:ext uri="{FF2B5EF4-FFF2-40B4-BE49-F238E27FC236}">
                <a16:creationId xmlns:a16="http://schemas.microsoft.com/office/drawing/2014/main" id="{B2E077F7-8DC4-0617-A646-9C58DE7412C0}"/>
              </a:ext>
            </a:extLst>
          </p:cNvPr>
          <p:cNvGraphicFramePr>
            <a:graphicFrameLocks noGrp="1"/>
          </p:cNvGraphicFramePr>
          <p:nvPr/>
        </p:nvGraphicFramePr>
        <p:xfrm>
          <a:off x="3619017" y="2181417"/>
          <a:ext cx="1828800" cy="19050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4271470567"/>
                    </a:ext>
                  </a:extLst>
                </a:gridCol>
                <a:gridCol w="609600">
                  <a:extLst>
                    <a:ext uri="{9D8B030D-6E8A-4147-A177-3AD203B41FA5}">
                      <a16:colId xmlns:a16="http://schemas.microsoft.com/office/drawing/2014/main" val="1538163349"/>
                    </a:ext>
                  </a:extLst>
                </a:gridCol>
                <a:gridCol w="609600">
                  <a:extLst>
                    <a:ext uri="{9D8B030D-6E8A-4147-A177-3AD203B41FA5}">
                      <a16:colId xmlns:a16="http://schemas.microsoft.com/office/drawing/2014/main" val="4118887068"/>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dirty="0">
                          <a:effectLst/>
                        </a:rPr>
                        <a:t>Start</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1085545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9360442"/>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6500302"/>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3543426"/>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44474217"/>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2466247"/>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61782651"/>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4239604"/>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31830245"/>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9273169"/>
                  </a:ext>
                </a:extLst>
              </a:tr>
            </a:tbl>
          </a:graphicData>
        </a:graphic>
      </p:graphicFrame>
      <p:graphicFrame>
        <p:nvGraphicFramePr>
          <p:cNvPr id="10" name="Table 9">
            <a:extLst>
              <a:ext uri="{FF2B5EF4-FFF2-40B4-BE49-F238E27FC236}">
                <a16:creationId xmlns:a16="http://schemas.microsoft.com/office/drawing/2014/main" id="{A348BD0C-F9A3-07BA-0AE9-E45FB1598748}"/>
              </a:ext>
            </a:extLst>
          </p:cNvPr>
          <p:cNvGraphicFramePr>
            <a:graphicFrameLocks noGrp="1"/>
          </p:cNvGraphicFramePr>
          <p:nvPr/>
        </p:nvGraphicFramePr>
        <p:xfrm>
          <a:off x="9661002" y="2181417"/>
          <a:ext cx="1828800" cy="952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324084056"/>
                    </a:ext>
                  </a:extLst>
                </a:gridCol>
                <a:gridCol w="609600">
                  <a:extLst>
                    <a:ext uri="{9D8B030D-6E8A-4147-A177-3AD203B41FA5}">
                      <a16:colId xmlns:a16="http://schemas.microsoft.com/office/drawing/2014/main" val="3904113413"/>
                    </a:ext>
                  </a:extLst>
                </a:gridCol>
                <a:gridCol w="609600">
                  <a:extLst>
                    <a:ext uri="{9D8B030D-6E8A-4147-A177-3AD203B41FA5}">
                      <a16:colId xmlns:a16="http://schemas.microsoft.com/office/drawing/2014/main" val="1663852780"/>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14089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65819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5635779"/>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6449131"/>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364570"/>
                  </a:ext>
                </a:extLst>
              </a:tr>
            </a:tbl>
          </a:graphicData>
        </a:graphic>
      </p:graphicFrame>
    </p:spTree>
    <p:extLst>
      <p:ext uri="{BB962C8B-B14F-4D97-AF65-F5344CB8AC3E}">
        <p14:creationId xmlns:p14="http://schemas.microsoft.com/office/powerpoint/2010/main" val="383373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8E322-DF86-474C-7676-FD8B9AA0478E}"/>
              </a:ext>
            </a:extLst>
          </p:cNvPr>
          <p:cNvSpPr>
            <a:spLocks noGrp="1"/>
          </p:cNvSpPr>
          <p:nvPr>
            <p:ph type="title"/>
          </p:nvPr>
        </p:nvSpPr>
        <p:spPr/>
        <p:txBody>
          <a:bodyPr/>
          <a:lstStyle/>
          <a:p>
            <a:r>
              <a:rPr lang="en-US" dirty="0"/>
              <a:t>Encoding: Final Output</a:t>
            </a:r>
          </a:p>
        </p:txBody>
      </p:sp>
      <p:sp>
        <p:nvSpPr>
          <p:cNvPr id="5" name="Footer Placeholder 4">
            <a:extLst>
              <a:ext uri="{FF2B5EF4-FFF2-40B4-BE49-F238E27FC236}">
                <a16:creationId xmlns:a16="http://schemas.microsoft.com/office/drawing/2014/main" id="{041BFDFE-169C-5AA0-7199-AB82DAF93880}"/>
              </a:ext>
            </a:extLst>
          </p:cNvPr>
          <p:cNvSpPr>
            <a:spLocks noGrp="1"/>
          </p:cNvSpPr>
          <p:nvPr>
            <p:ph type="ftr" sz="quarter" idx="11"/>
          </p:nvPr>
        </p:nvSpPr>
        <p:spPr/>
        <p:txBody>
          <a:bodyPr/>
          <a:lstStyle/>
          <a:p>
            <a:r>
              <a:rPr lang="en-AU"/>
              <a:t>© 2021 Microsoft. All rights reserved. </a:t>
            </a:r>
            <a:endParaRPr lang="en-AU" dirty="0"/>
          </a:p>
        </p:txBody>
      </p:sp>
      <p:graphicFrame>
        <p:nvGraphicFramePr>
          <p:cNvPr id="6" name="Table 5">
            <a:extLst>
              <a:ext uri="{FF2B5EF4-FFF2-40B4-BE49-F238E27FC236}">
                <a16:creationId xmlns:a16="http://schemas.microsoft.com/office/drawing/2014/main" id="{496178E3-B93B-6A39-D33B-8EF5E605BC43}"/>
              </a:ext>
            </a:extLst>
          </p:cNvPr>
          <p:cNvGraphicFramePr>
            <a:graphicFrameLocks noGrp="1"/>
          </p:cNvGraphicFramePr>
          <p:nvPr/>
        </p:nvGraphicFramePr>
        <p:xfrm>
          <a:off x="711843" y="2735466"/>
          <a:ext cx="609600" cy="2101942"/>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872807485"/>
                    </a:ext>
                  </a:extLst>
                </a:gridCol>
              </a:tblGrid>
              <a:tr h="190500">
                <a:tc>
                  <a:txBody>
                    <a:bodyPr/>
                    <a:lstStyle/>
                    <a:p>
                      <a:pPr algn="l" fontAlgn="b"/>
                      <a:r>
                        <a:rPr lang="en-US" sz="1100" u="none" strike="noStrike">
                          <a:effectLst/>
                        </a:rPr>
                        <a:t>Amount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199724"/>
                  </a:ext>
                </a:extLst>
              </a:tr>
              <a:tr h="190500">
                <a:tc>
                  <a:txBody>
                    <a:bodyPr/>
                    <a:lstStyle/>
                    <a:p>
                      <a:pPr algn="r" fontAlgn="b"/>
                      <a:r>
                        <a:rPr lang="en-US" sz="1100" u="none" strike="noStrike">
                          <a:effectLst/>
                        </a:rPr>
                        <a:t>120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5640375"/>
                  </a:ext>
                </a:extLst>
              </a:tr>
              <a:tr h="190500">
                <a:tc>
                  <a:txBody>
                    <a:bodyPr/>
                    <a:lstStyle/>
                    <a:p>
                      <a:pPr algn="r" fontAlgn="b"/>
                      <a:r>
                        <a:rPr lang="en-US" sz="1100" u="none" strike="noStrike">
                          <a:effectLst/>
                        </a:rPr>
                        <a:t>70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1201361"/>
                  </a:ext>
                </a:extLst>
              </a:tr>
              <a:tr h="196942">
                <a:tc>
                  <a:txBody>
                    <a:bodyPr/>
                    <a:lstStyle/>
                    <a:p>
                      <a:pPr algn="r" fontAlgn="b"/>
                      <a:r>
                        <a:rPr lang="en-US" sz="1100" u="none" strike="noStrike">
                          <a:effectLst/>
                        </a:rPr>
                        <a:t>90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96010002"/>
                  </a:ext>
                </a:extLst>
              </a:tr>
              <a:tr h="190500">
                <a:tc>
                  <a:txBody>
                    <a:bodyPr/>
                    <a:lstStyle/>
                    <a:p>
                      <a:pPr algn="r" fontAlgn="b"/>
                      <a:r>
                        <a:rPr lang="en-US" sz="1100" u="none" strike="noStrike">
                          <a:effectLst/>
                        </a:rPr>
                        <a:t>150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1747576"/>
                  </a:ext>
                </a:extLst>
              </a:tr>
              <a:tr h="190500">
                <a:tc>
                  <a:txBody>
                    <a:bodyPr/>
                    <a:lstStyle/>
                    <a:p>
                      <a:pPr algn="r" fontAlgn="b"/>
                      <a:r>
                        <a:rPr lang="en-US" sz="1100" u="none" strike="noStrike">
                          <a:effectLst/>
                        </a:rPr>
                        <a:t>135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98341725"/>
                  </a:ext>
                </a:extLst>
              </a:tr>
              <a:tr h="190500">
                <a:tc>
                  <a:txBody>
                    <a:bodyPr/>
                    <a:lstStyle/>
                    <a:p>
                      <a:pPr algn="r" fontAlgn="b"/>
                      <a:r>
                        <a:rPr lang="en-US" sz="1100" u="none" strike="noStrike">
                          <a:effectLst/>
                        </a:rPr>
                        <a:t>185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108324"/>
                  </a:ext>
                </a:extLst>
              </a:tr>
              <a:tr h="190500">
                <a:tc>
                  <a:txBody>
                    <a:bodyPr/>
                    <a:lstStyle/>
                    <a:p>
                      <a:pPr algn="r" fontAlgn="b"/>
                      <a:r>
                        <a:rPr lang="en-US" sz="1100" u="none" strike="noStrike">
                          <a:effectLst/>
                        </a:rPr>
                        <a:t>55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3820471"/>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7713529"/>
                  </a:ext>
                </a:extLst>
              </a:tr>
              <a:tr h="190500">
                <a:tc>
                  <a:txBody>
                    <a:bodyPr/>
                    <a:lstStyle/>
                    <a:p>
                      <a:pPr algn="r" fontAlgn="b"/>
                      <a:r>
                        <a:rPr lang="en-US" sz="1100" u="none" strike="noStrike">
                          <a:effectLst/>
                        </a:rPr>
                        <a:t>210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6757033"/>
                  </a:ext>
                </a:extLst>
              </a:tr>
              <a:tr h="190500">
                <a:tc>
                  <a:txBody>
                    <a:bodyPr/>
                    <a:lstStyle/>
                    <a:p>
                      <a:pPr algn="r" fontAlgn="b"/>
                      <a:r>
                        <a:rPr lang="en-US" sz="1100" u="none" strike="noStrike" dirty="0">
                          <a:effectLst/>
                        </a:rPr>
                        <a:t>140</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0148560"/>
                  </a:ext>
                </a:extLst>
              </a:tr>
            </a:tbl>
          </a:graphicData>
        </a:graphic>
      </p:graphicFrame>
      <p:sp>
        <p:nvSpPr>
          <p:cNvPr id="8" name="TextBox 7">
            <a:extLst>
              <a:ext uri="{FF2B5EF4-FFF2-40B4-BE49-F238E27FC236}">
                <a16:creationId xmlns:a16="http://schemas.microsoft.com/office/drawing/2014/main" id="{9F83C2A1-9C04-BF4A-43DF-DA18D81D6F1C}"/>
              </a:ext>
            </a:extLst>
          </p:cNvPr>
          <p:cNvSpPr txBox="1"/>
          <p:nvPr/>
        </p:nvSpPr>
        <p:spPr>
          <a:xfrm>
            <a:off x="292743" y="4837408"/>
            <a:ext cx="2497238" cy="461665"/>
          </a:xfrm>
          <a:prstGeom prst="rect">
            <a:avLst/>
          </a:prstGeom>
          <a:noFill/>
        </p:spPr>
        <p:txBody>
          <a:bodyPr wrap="square">
            <a:spAutoFit/>
          </a:bodyPr>
          <a:lstStyle/>
          <a:p>
            <a:r>
              <a:rPr lang="en-US" sz="1200" dirty="0"/>
              <a:t>FORMULA = </a:t>
            </a:r>
          </a:p>
          <a:p>
            <a:r>
              <a:rPr lang="en-US" sz="1200" dirty="0"/>
              <a:t>X / 10 – (2800/10)</a:t>
            </a:r>
          </a:p>
        </p:txBody>
      </p:sp>
      <p:graphicFrame>
        <p:nvGraphicFramePr>
          <p:cNvPr id="9" name="Table 8">
            <a:extLst>
              <a:ext uri="{FF2B5EF4-FFF2-40B4-BE49-F238E27FC236}">
                <a16:creationId xmlns:a16="http://schemas.microsoft.com/office/drawing/2014/main" id="{55D2532D-CF14-10E4-178A-B9F1B16DFEB0}"/>
              </a:ext>
            </a:extLst>
          </p:cNvPr>
          <p:cNvGraphicFramePr>
            <a:graphicFrameLocks noGrp="1"/>
          </p:cNvGraphicFramePr>
          <p:nvPr/>
        </p:nvGraphicFramePr>
        <p:xfrm>
          <a:off x="3742682" y="2756784"/>
          <a:ext cx="1219200" cy="952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437386668"/>
                    </a:ext>
                  </a:extLst>
                </a:gridCol>
                <a:gridCol w="609600">
                  <a:extLst>
                    <a:ext uri="{9D8B030D-6E8A-4147-A177-3AD203B41FA5}">
                      <a16:colId xmlns:a16="http://schemas.microsoft.com/office/drawing/2014/main" val="3080638796"/>
                    </a:ext>
                  </a:extLst>
                </a:gridCol>
              </a:tblGrid>
              <a:tr h="190500">
                <a:tc>
                  <a:txBody>
                    <a:bodyPr/>
                    <a:lstStyle/>
                    <a:p>
                      <a:pPr algn="l" fontAlgn="b"/>
                      <a:r>
                        <a:rPr lang="en-US" sz="1100" u="none" strike="noStrike">
                          <a:effectLst/>
                        </a:rPr>
                        <a:t>State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2641594"/>
                  </a:ext>
                </a:extLst>
              </a:tr>
              <a:tr h="190500">
                <a:tc>
                  <a:txBody>
                    <a:bodyPr/>
                    <a:lstStyle/>
                    <a:p>
                      <a:pPr algn="l" fontAlgn="b"/>
                      <a:r>
                        <a:rPr lang="en-US" sz="1100" u="none" strike="noStrike">
                          <a:effectLst/>
                        </a:rPr>
                        <a:t>Missouri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12056839"/>
                  </a:ext>
                </a:extLst>
              </a:tr>
              <a:tr h="190500">
                <a:tc>
                  <a:txBody>
                    <a:bodyPr/>
                    <a:lstStyle/>
                    <a:p>
                      <a:pPr algn="l" fontAlgn="b"/>
                      <a:r>
                        <a:rPr lang="en-US" sz="1100" u="none" strike="noStrike" dirty="0">
                          <a:effectLst/>
                        </a:rPr>
                        <a:t>Arkansas</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4952327"/>
                  </a:ext>
                </a:extLst>
              </a:tr>
              <a:tr h="190500">
                <a:tc>
                  <a:txBody>
                    <a:bodyPr/>
                    <a:lstStyle/>
                    <a:p>
                      <a:pPr algn="l" fontAlgn="b"/>
                      <a:r>
                        <a:rPr lang="en-US" sz="1100" u="none" strike="noStrike">
                          <a:effectLst/>
                        </a:rPr>
                        <a:t>Kansas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3150586"/>
                  </a:ext>
                </a:extLst>
              </a:tr>
              <a:tr h="190500">
                <a:tc>
                  <a:txBody>
                    <a:bodyPr/>
                    <a:lstStyle/>
                    <a:p>
                      <a:pPr algn="l" fontAlgn="b"/>
                      <a:r>
                        <a:rPr lang="en-US" sz="1100" u="none" strike="noStrike">
                          <a:effectLst/>
                        </a:rPr>
                        <a:t>Illinois</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0532230"/>
                  </a:ext>
                </a:extLst>
              </a:tr>
            </a:tbl>
          </a:graphicData>
        </a:graphic>
      </p:graphicFrame>
      <p:graphicFrame>
        <p:nvGraphicFramePr>
          <p:cNvPr id="10" name="Table 9">
            <a:extLst>
              <a:ext uri="{FF2B5EF4-FFF2-40B4-BE49-F238E27FC236}">
                <a16:creationId xmlns:a16="http://schemas.microsoft.com/office/drawing/2014/main" id="{841FF0BF-E820-3BCE-B17C-490CF40571E6}"/>
              </a:ext>
            </a:extLst>
          </p:cNvPr>
          <p:cNvGraphicFramePr>
            <a:graphicFrameLocks noGrp="1"/>
          </p:cNvGraphicFramePr>
          <p:nvPr/>
        </p:nvGraphicFramePr>
        <p:xfrm>
          <a:off x="3437882" y="3980158"/>
          <a:ext cx="1828800" cy="1714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1515981031"/>
                    </a:ext>
                  </a:extLst>
                </a:gridCol>
                <a:gridCol w="609600">
                  <a:extLst>
                    <a:ext uri="{9D8B030D-6E8A-4147-A177-3AD203B41FA5}">
                      <a16:colId xmlns:a16="http://schemas.microsoft.com/office/drawing/2014/main" val="1076644287"/>
                    </a:ext>
                  </a:extLst>
                </a:gridCol>
                <a:gridCol w="609600">
                  <a:extLst>
                    <a:ext uri="{9D8B030D-6E8A-4147-A177-3AD203B41FA5}">
                      <a16:colId xmlns:a16="http://schemas.microsoft.com/office/drawing/2014/main" val="159664793"/>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9717141"/>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4421999"/>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8669000"/>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2674952"/>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6578457"/>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4744534"/>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2287307"/>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7877193"/>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24957030"/>
                  </a:ext>
                </a:extLst>
              </a:tr>
            </a:tbl>
          </a:graphicData>
        </a:graphic>
      </p:graphicFrame>
      <p:sp>
        <p:nvSpPr>
          <p:cNvPr id="11" name="TextBox 10">
            <a:extLst>
              <a:ext uri="{FF2B5EF4-FFF2-40B4-BE49-F238E27FC236}">
                <a16:creationId xmlns:a16="http://schemas.microsoft.com/office/drawing/2014/main" id="{2F9D117B-FC90-F31A-E35F-42F9DCB0C4BB}"/>
              </a:ext>
            </a:extLst>
          </p:cNvPr>
          <p:cNvSpPr txBox="1"/>
          <p:nvPr/>
        </p:nvSpPr>
        <p:spPr>
          <a:xfrm>
            <a:off x="3981691" y="2262453"/>
            <a:ext cx="780727" cy="369332"/>
          </a:xfrm>
          <a:prstGeom prst="rect">
            <a:avLst/>
          </a:prstGeom>
          <a:noFill/>
        </p:spPr>
        <p:txBody>
          <a:bodyPr wrap="none" rtlCol="0">
            <a:spAutoFit/>
          </a:bodyPr>
          <a:lstStyle/>
          <a:p>
            <a:r>
              <a:rPr lang="en-US" dirty="0"/>
              <a:t>STATE</a:t>
            </a:r>
          </a:p>
        </p:txBody>
      </p:sp>
      <p:sp>
        <p:nvSpPr>
          <p:cNvPr id="13" name="TextBox 12">
            <a:extLst>
              <a:ext uri="{FF2B5EF4-FFF2-40B4-BE49-F238E27FC236}">
                <a16:creationId xmlns:a16="http://schemas.microsoft.com/office/drawing/2014/main" id="{7DBCD77D-DC77-1961-26C3-D3557A3DAF68}"/>
              </a:ext>
            </a:extLst>
          </p:cNvPr>
          <p:cNvSpPr txBox="1"/>
          <p:nvPr/>
        </p:nvSpPr>
        <p:spPr>
          <a:xfrm>
            <a:off x="283097" y="2234045"/>
            <a:ext cx="1467091" cy="369332"/>
          </a:xfrm>
          <a:prstGeom prst="rect">
            <a:avLst/>
          </a:prstGeom>
          <a:noFill/>
        </p:spPr>
        <p:txBody>
          <a:bodyPr wrap="square">
            <a:spAutoFit/>
          </a:bodyPr>
          <a:lstStyle/>
          <a:p>
            <a:r>
              <a:rPr lang="en-US" dirty="0"/>
              <a:t>AMOUNT</a:t>
            </a:r>
          </a:p>
        </p:txBody>
      </p:sp>
      <p:graphicFrame>
        <p:nvGraphicFramePr>
          <p:cNvPr id="14" name="Table 13">
            <a:extLst>
              <a:ext uri="{FF2B5EF4-FFF2-40B4-BE49-F238E27FC236}">
                <a16:creationId xmlns:a16="http://schemas.microsoft.com/office/drawing/2014/main" id="{2DDD419E-0B57-61B0-AE19-F7A1E216F028}"/>
              </a:ext>
            </a:extLst>
          </p:cNvPr>
          <p:cNvGraphicFramePr>
            <a:graphicFrameLocks noGrp="1"/>
          </p:cNvGraphicFramePr>
          <p:nvPr/>
        </p:nvGraphicFramePr>
        <p:xfrm>
          <a:off x="7383121" y="2679632"/>
          <a:ext cx="3213100" cy="1106805"/>
        </p:xfrm>
        <a:graphic>
          <a:graphicData uri="http://schemas.openxmlformats.org/drawingml/2006/table">
            <a:tbl>
              <a:tblPr>
                <a:tableStyleId>{5C22544A-7EE6-4342-B048-85BDC9FD1C3A}</a:tableStyleId>
              </a:tblPr>
              <a:tblGrid>
                <a:gridCol w="2603500">
                  <a:extLst>
                    <a:ext uri="{9D8B030D-6E8A-4147-A177-3AD203B41FA5}">
                      <a16:colId xmlns:a16="http://schemas.microsoft.com/office/drawing/2014/main" val="917494567"/>
                    </a:ext>
                  </a:extLst>
                </a:gridCol>
                <a:gridCol w="609600">
                  <a:extLst>
                    <a:ext uri="{9D8B030D-6E8A-4147-A177-3AD203B41FA5}">
                      <a16:colId xmlns:a16="http://schemas.microsoft.com/office/drawing/2014/main" val="4223713214"/>
                    </a:ext>
                  </a:extLst>
                </a:gridCol>
              </a:tblGrid>
              <a:tr h="190500">
                <a:tc>
                  <a:txBody>
                    <a:bodyPr/>
                    <a:lstStyle/>
                    <a:p>
                      <a:pPr algn="l" fontAlgn="b"/>
                      <a:r>
                        <a:rPr lang="en-US" sz="1100" u="none" strike="noStrike">
                          <a:effectLst/>
                        </a:rPr>
                        <a:t>ProductCategory</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67757998"/>
                  </a:ext>
                </a:extLst>
              </a:tr>
              <a:tr h="190500">
                <a:tc>
                  <a:txBody>
                    <a:bodyPr/>
                    <a:lstStyle/>
                    <a:p>
                      <a:pPr algn="l" fontAlgn="b"/>
                      <a:r>
                        <a:rPr lang="en-US" sz="1100" u="none" strike="noStrike">
                          <a:effectLst/>
                        </a:rPr>
                        <a:t>High Powered Gaming Personal Computer</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08567100"/>
                  </a:ext>
                </a:extLst>
              </a:tr>
              <a:tr h="190500">
                <a:tc>
                  <a:txBody>
                    <a:bodyPr/>
                    <a:lstStyle/>
                    <a:p>
                      <a:pPr algn="l" fontAlgn="b"/>
                      <a:r>
                        <a:rPr lang="en-US" sz="1100" u="none" strike="noStrike">
                          <a:effectLst/>
                        </a:rPr>
                        <a:t>Mid Powered Business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46166341"/>
                  </a:ext>
                </a:extLst>
              </a:tr>
              <a:tr h="190500">
                <a:tc>
                  <a:txBody>
                    <a:bodyPr/>
                    <a:lstStyle/>
                    <a:p>
                      <a:pPr algn="l" fontAlgn="b"/>
                      <a:r>
                        <a:rPr lang="en-US" sz="1100" u="none" strike="noStrike">
                          <a:effectLst/>
                        </a:rPr>
                        <a:t>Low Powered 2-in-1 Laptop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3706626"/>
                  </a:ext>
                </a:extLst>
              </a:tr>
              <a:tr h="190500">
                <a:tc>
                  <a:txBody>
                    <a:bodyPr/>
                    <a:lstStyle/>
                    <a:p>
                      <a:pPr algn="l" fontAlgn="b"/>
                      <a:r>
                        <a:rPr lang="en-US" sz="1100" u="none" strike="noStrike">
                          <a:effectLst/>
                        </a:rPr>
                        <a:t>Tablet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32655742"/>
                  </a:ext>
                </a:extLst>
              </a:tr>
            </a:tbl>
          </a:graphicData>
        </a:graphic>
      </p:graphicFrame>
      <p:sp>
        <p:nvSpPr>
          <p:cNvPr id="15" name="TextBox 14">
            <a:extLst>
              <a:ext uri="{FF2B5EF4-FFF2-40B4-BE49-F238E27FC236}">
                <a16:creationId xmlns:a16="http://schemas.microsoft.com/office/drawing/2014/main" id="{158A6ACF-E699-A841-3106-8FA1B4F70F31}"/>
              </a:ext>
            </a:extLst>
          </p:cNvPr>
          <p:cNvSpPr txBox="1"/>
          <p:nvPr/>
        </p:nvSpPr>
        <p:spPr>
          <a:xfrm>
            <a:off x="7691728" y="2160746"/>
            <a:ext cx="2378408" cy="369332"/>
          </a:xfrm>
          <a:prstGeom prst="rect">
            <a:avLst/>
          </a:prstGeom>
          <a:noFill/>
        </p:spPr>
        <p:txBody>
          <a:bodyPr wrap="none" rtlCol="0">
            <a:spAutoFit/>
          </a:bodyPr>
          <a:lstStyle/>
          <a:p>
            <a:r>
              <a:rPr lang="en-US" dirty="0"/>
              <a:t>PRODUCT CATEGORY</a:t>
            </a:r>
          </a:p>
        </p:txBody>
      </p:sp>
      <p:graphicFrame>
        <p:nvGraphicFramePr>
          <p:cNvPr id="16" name="Table 15">
            <a:extLst>
              <a:ext uri="{FF2B5EF4-FFF2-40B4-BE49-F238E27FC236}">
                <a16:creationId xmlns:a16="http://schemas.microsoft.com/office/drawing/2014/main" id="{D109D419-C561-B729-7F1C-91B3AF5CE596}"/>
              </a:ext>
            </a:extLst>
          </p:cNvPr>
          <p:cNvGraphicFramePr>
            <a:graphicFrameLocks noGrp="1"/>
          </p:cNvGraphicFramePr>
          <p:nvPr/>
        </p:nvGraphicFramePr>
        <p:xfrm>
          <a:off x="7966532" y="3980158"/>
          <a:ext cx="1828800" cy="95250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3324084056"/>
                    </a:ext>
                  </a:extLst>
                </a:gridCol>
                <a:gridCol w="609600">
                  <a:extLst>
                    <a:ext uri="{9D8B030D-6E8A-4147-A177-3AD203B41FA5}">
                      <a16:colId xmlns:a16="http://schemas.microsoft.com/office/drawing/2014/main" val="3904113413"/>
                    </a:ext>
                  </a:extLst>
                </a:gridCol>
                <a:gridCol w="609600">
                  <a:extLst>
                    <a:ext uri="{9D8B030D-6E8A-4147-A177-3AD203B41FA5}">
                      <a16:colId xmlns:a16="http://schemas.microsoft.com/office/drawing/2014/main" val="1663852780"/>
                    </a:ext>
                  </a:extLst>
                </a:gridCol>
              </a:tblGrid>
              <a:tr h="190500">
                <a:tc>
                  <a:txBody>
                    <a:bodyPr/>
                    <a:lstStyle/>
                    <a:p>
                      <a:pPr algn="l" fontAlgn="b"/>
                      <a:r>
                        <a:rPr lang="en-US" sz="1100" u="none" strike="noStrike">
                          <a:effectLst/>
                        </a:rPr>
                        <a:t>Index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Start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Count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3140898"/>
                  </a:ext>
                </a:extLst>
              </a:tr>
              <a:tr h="190500">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8658196"/>
                  </a:ext>
                </a:extLst>
              </a:tr>
              <a:tr h="190500">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15635779"/>
                  </a:ext>
                </a:extLst>
              </a:tr>
              <a:tr h="190500">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6449131"/>
                  </a:ext>
                </a:extLst>
              </a:tr>
              <a:tr h="190500">
                <a:tc>
                  <a:txBody>
                    <a:bodyPr/>
                    <a:lstStyle/>
                    <a:p>
                      <a:pPr algn="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364570"/>
                  </a:ext>
                </a:extLst>
              </a:tr>
            </a:tbl>
          </a:graphicData>
        </a:graphic>
      </p:graphicFrame>
    </p:spTree>
    <p:extLst>
      <p:ext uri="{BB962C8B-B14F-4D97-AF65-F5344CB8AC3E}">
        <p14:creationId xmlns:p14="http://schemas.microsoft.com/office/powerpoint/2010/main" val="232361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92604" y="1249947"/>
            <a:ext cx="10270415" cy="4882426"/>
          </a:xfrm>
        </p:spPr>
        <p:txBody>
          <a:bodyPr/>
          <a:lstStyle/>
          <a:p>
            <a:pPr marL="0" marR="0">
              <a:lnSpc>
                <a:spcPct val="107000"/>
              </a:lnSpc>
              <a:spcBef>
                <a:spcPts val="0"/>
              </a:spcBef>
              <a:spcAft>
                <a:spcPts val="800"/>
              </a:spcAft>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The formula engine is the top-level engine that manages the whole architecture of a query.</a:t>
            </a:r>
          </a:p>
          <a:p>
            <a:pPr marL="685800" lvl="1">
              <a:lnSpc>
                <a:spcPct val="107000"/>
              </a:lnSpc>
              <a:spcBef>
                <a:spcPts val="0"/>
              </a:spcBef>
              <a:buSzPct val="80000"/>
              <a:buFont typeface="Symbol" panose="05050102010706020507" pitchFamily="18" charset="2"/>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Understands queries create in </a:t>
            </a:r>
            <a:r>
              <a:rPr lang="en-US" sz="1600" b="1" dirty="0">
                <a:latin typeface="Segoe UI Light" panose="020B0502040204020203" pitchFamily="34" charset="0"/>
                <a:ea typeface="Calibri" panose="020F0502020204030204" pitchFamily="34" charset="0"/>
                <a:cs typeface="Segoe UI Light" panose="020B0502040204020203" pitchFamily="34" charset="0"/>
              </a:rPr>
              <a:t>DAX</a:t>
            </a:r>
            <a:r>
              <a:rPr lang="en-US" sz="1600" dirty="0">
                <a:latin typeface="Segoe UI Light" panose="020B0502040204020203" pitchFamily="34" charset="0"/>
                <a:ea typeface="Calibri" panose="020F0502020204030204" pitchFamily="34" charset="0"/>
                <a:cs typeface="Segoe UI Light" panose="020B0502040204020203" pitchFamily="34" charset="0"/>
              </a:rPr>
              <a:t> as well as in </a:t>
            </a:r>
            <a:r>
              <a:rPr lang="en-US" sz="1600" b="1" dirty="0">
                <a:latin typeface="Segoe UI Light" panose="020B0502040204020203" pitchFamily="34" charset="0"/>
                <a:ea typeface="Calibri" panose="020F0502020204030204" pitchFamily="34" charset="0"/>
                <a:cs typeface="Segoe UI Light" panose="020B0502040204020203" pitchFamily="34" charset="0"/>
              </a:rPr>
              <a:t>MDX</a:t>
            </a:r>
            <a:r>
              <a:rPr lang="en-US" sz="1600" dirty="0">
                <a:latin typeface="Segoe UI Light" panose="020B0502040204020203" pitchFamily="34" charset="0"/>
                <a:ea typeface="Calibri" panose="020F0502020204030204" pitchFamily="34" charset="0"/>
                <a:cs typeface="Segoe UI Light" panose="020B0502040204020203" pitchFamily="34" charset="0"/>
              </a:rPr>
              <a:t>, the query language used for Excel pivot table and multidimensional models.</a:t>
            </a:r>
          </a:p>
          <a:p>
            <a:pPr marL="685800" lvl="1">
              <a:lnSpc>
                <a:spcPct val="107000"/>
              </a:lnSpc>
              <a:spcBef>
                <a:spcPts val="0"/>
              </a:spcBef>
              <a:buSzPct val="80000"/>
              <a:buFont typeface="Symbol" panose="05050102010706020507" pitchFamily="18" charset="2"/>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Generates a logical query plan that the storage engine understands.</a:t>
            </a:r>
          </a:p>
          <a:p>
            <a:pPr marL="685800" lvl="1">
              <a:lnSpc>
                <a:spcPct val="107000"/>
              </a:lnSpc>
              <a:spcBef>
                <a:spcPts val="0"/>
              </a:spcBef>
              <a:buSzPct val="80000"/>
              <a:buFont typeface="Symbol" panose="05050102010706020507" pitchFamily="18" charset="2"/>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Creates physical query plan to be executed.</a:t>
            </a:r>
          </a:p>
          <a:p>
            <a:pPr>
              <a:lnSpc>
                <a:spcPct val="107000"/>
              </a:lnSpc>
              <a:spcBef>
                <a:spcPts val="0"/>
              </a:spcBef>
              <a:spcAft>
                <a:spcPts val="800"/>
              </a:spcAft>
            </a:pPr>
            <a:endParaRPr lang="en-US" sz="1600"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Bef>
                <a:spcPts val="0"/>
              </a:spcBef>
              <a:spcAft>
                <a:spcPts val="800"/>
              </a:spcAft>
            </a:pPr>
            <a:r>
              <a:rPr lang="en-US" sz="1600" dirty="0">
                <a:latin typeface="Segoe UI Light" panose="020B0502040204020203" pitchFamily="34" charset="0"/>
                <a:ea typeface="Calibri" panose="020F0502020204030204" pitchFamily="34" charset="0"/>
                <a:cs typeface="Segoe UI Light" panose="020B0502040204020203" pitchFamily="34" charset="0"/>
              </a:rPr>
              <a:t>Physical operations can consist of joins between multiple tables, filtering, or aggregations.</a:t>
            </a:r>
          </a:p>
          <a:p>
            <a:pPr>
              <a:lnSpc>
                <a:spcPct val="107000"/>
              </a:lnSpc>
              <a:spcBef>
                <a:spcPts val="0"/>
              </a:spcBef>
              <a:spcAft>
                <a:spcPts val="800"/>
              </a:spcAft>
            </a:pPr>
            <a:r>
              <a:rPr lang="en-US" sz="1600" dirty="0">
                <a:latin typeface="Segoe UI Light" panose="020B0502040204020203" pitchFamily="34" charset="0"/>
                <a:ea typeface="Calibri" panose="020F0502020204030204" pitchFamily="34" charset="0"/>
                <a:cs typeface="Segoe UI Light" panose="020B0502040204020203" pitchFamily="34" charset="0"/>
              </a:rPr>
              <a:t>Note: Formula Engine works in a single-threaded way, which means that requests are sent to the Storage Engine sequentially.</a:t>
            </a:r>
          </a:p>
          <a:p>
            <a:pPr>
              <a:lnSpc>
                <a:spcPct val="107000"/>
              </a:lnSpc>
              <a:spcBef>
                <a:spcPts val="0"/>
              </a:spcBef>
              <a:spcAft>
                <a:spcPts val="800"/>
              </a:spcAft>
            </a:pPr>
            <a:endParaRPr lang="en-US" sz="1600" dirty="0">
              <a:latin typeface="Segoe UI Light" panose="020B0502040204020203" pitchFamily="34" charset="0"/>
              <a:ea typeface="Calibri" panose="020F0502020204030204" pitchFamily="34" charset="0"/>
              <a:cs typeface="Segoe UI Light" panose="020B0502040204020203" pitchFamily="34" charset="0"/>
            </a:endParaRPr>
          </a:p>
          <a:p>
            <a:pPr>
              <a:lnSpc>
                <a:spcPct val="107000"/>
              </a:lnSpc>
              <a:spcBef>
                <a:spcPts val="0"/>
              </a:spcBef>
              <a:spcAft>
                <a:spcPts val="800"/>
              </a:spcAft>
            </a:pPr>
            <a:r>
              <a:rPr lang="en-US" sz="1600" b="1" dirty="0">
                <a:latin typeface="Segoe UI Light" panose="020B0502040204020203" pitchFamily="34" charset="0"/>
                <a:ea typeface="Calibri" panose="020F0502020204030204" pitchFamily="34" charset="0"/>
                <a:cs typeface="Segoe UI Light" panose="020B0502040204020203" pitchFamily="34" charset="0"/>
              </a:rPr>
              <a:t>DAX Studio </a:t>
            </a:r>
            <a:r>
              <a:rPr lang="en-US" sz="1600" dirty="0">
                <a:latin typeface="Segoe UI Light" panose="020B0502040204020203" pitchFamily="34" charset="0"/>
                <a:ea typeface="Calibri" panose="020F0502020204030204" pitchFamily="34" charset="0"/>
                <a:cs typeface="Segoe UI Light" panose="020B0502040204020203" pitchFamily="34" charset="0"/>
              </a:rPr>
              <a:t>is the best tool to obtain details of the query plans and, for experienced developers, to fine tune slow DAX calculations. </a:t>
            </a: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sz="3200" cap="none" dirty="0">
                <a:latin typeface="Segoe UI (Body)"/>
              </a:rPr>
              <a:t>Formula Engine</a:t>
            </a:r>
            <a:endParaRPr lang="en-US" sz="3200"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88</a:t>
            </a:fld>
            <a:endParaRPr lang="en-US"/>
          </a:p>
        </p:txBody>
      </p:sp>
      <p:sp>
        <p:nvSpPr>
          <p:cNvPr id="7" name="TextBox 6">
            <a:extLst>
              <a:ext uri="{FF2B5EF4-FFF2-40B4-BE49-F238E27FC236}">
                <a16:creationId xmlns:a16="http://schemas.microsoft.com/office/drawing/2014/main" id="{07DDD184-7CBB-2B29-D0FA-60DFB88B16BB}"/>
              </a:ext>
            </a:extLst>
          </p:cNvPr>
          <p:cNvSpPr txBox="1"/>
          <p:nvPr/>
        </p:nvSpPr>
        <p:spPr>
          <a:xfrm>
            <a:off x="8278635" y="6261913"/>
            <a:ext cx="2835965" cy="261610"/>
          </a:xfrm>
          <a:prstGeom prst="rect">
            <a:avLst/>
          </a:prstGeom>
          <a:noFill/>
        </p:spPr>
        <p:txBody>
          <a:bodyPr wrap="square">
            <a:spAutoFit/>
          </a:bodyPr>
          <a:lstStyle/>
          <a:p>
            <a:r>
              <a:rPr lang="en-US" sz="1100" dirty="0">
                <a:hlinkClick r:id="rId3"/>
              </a:rPr>
              <a:t>DAX Logical &amp; Physical Query Plans</a:t>
            </a:r>
            <a:endParaRPr lang="en-US" sz="1100" dirty="0"/>
          </a:p>
        </p:txBody>
      </p:sp>
    </p:spTree>
    <p:extLst>
      <p:ext uri="{BB962C8B-B14F-4D97-AF65-F5344CB8AC3E}">
        <p14:creationId xmlns:p14="http://schemas.microsoft.com/office/powerpoint/2010/main" val="362776173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87896-B087-E688-B13A-62BE74852C51}"/>
              </a:ext>
            </a:extLst>
          </p:cNvPr>
          <p:cNvSpPr>
            <a:spLocks noGrp="1"/>
          </p:cNvSpPr>
          <p:nvPr>
            <p:ph type="title"/>
          </p:nvPr>
        </p:nvSpPr>
        <p:spPr/>
        <p:txBody>
          <a:bodyPr/>
          <a:lstStyle/>
          <a:p>
            <a:pPr marL="0" marR="0">
              <a:spcBef>
                <a:spcPts val="200"/>
              </a:spcBef>
              <a:spcAft>
                <a:spcPts val="1200"/>
              </a:spcAft>
            </a:pPr>
            <a:r>
              <a:rPr lang="en-GB" sz="3200" cap="none" dirty="0">
                <a:latin typeface="Segoe UI (Body)"/>
              </a:rPr>
              <a:t>DAX Calculation Process</a:t>
            </a:r>
            <a:endParaRPr lang="en-US" sz="3200" b="1" cap="none" dirty="0">
              <a:solidFill>
                <a:srgbClr val="2F5496"/>
              </a:solidFill>
              <a:effectLst/>
              <a:latin typeface="Segoe UI (Body)"/>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314D9-5CF2-8F61-AEDB-A83D43F0E8F5}"/>
              </a:ext>
            </a:extLst>
          </p:cNvPr>
          <p:cNvSpPr>
            <a:spLocks noGrp="1"/>
          </p:cNvSpPr>
          <p:nvPr>
            <p:ph type="sldNum" sz="quarter" idx="4"/>
          </p:nvPr>
        </p:nvSpPr>
        <p:spPr/>
        <p:txBody>
          <a:bodyPr/>
          <a:lstStyle/>
          <a:p>
            <a:fld id="{3847DB54-D037-B84F-B6F1-2E8DA40D09AD}" type="slidenum">
              <a:rPr lang="en-US" smtClean="0"/>
              <a:pPr/>
              <a:t>89</a:t>
            </a:fld>
            <a:endParaRPr lang="en-US"/>
          </a:p>
        </p:txBody>
      </p:sp>
      <p:graphicFrame>
        <p:nvGraphicFramePr>
          <p:cNvPr id="6" name="Table 6">
            <a:extLst>
              <a:ext uri="{FF2B5EF4-FFF2-40B4-BE49-F238E27FC236}">
                <a16:creationId xmlns:a16="http://schemas.microsoft.com/office/drawing/2014/main" id="{24573DF4-4B0D-4A54-8DD5-76E41F0E4B89}"/>
              </a:ext>
            </a:extLst>
          </p:cNvPr>
          <p:cNvGraphicFramePr>
            <a:graphicFrameLocks noGrp="1"/>
          </p:cNvGraphicFramePr>
          <p:nvPr/>
        </p:nvGraphicFramePr>
        <p:xfrm>
          <a:off x="916754" y="4494032"/>
          <a:ext cx="9548191" cy="1478280"/>
        </p:xfrm>
        <a:graphic>
          <a:graphicData uri="http://schemas.openxmlformats.org/drawingml/2006/table">
            <a:tbl>
              <a:tblPr firstRow="1" bandRow="1">
                <a:tableStyleId>{5C22544A-7EE6-4342-B048-85BDC9FD1C3A}</a:tableStyleId>
              </a:tblPr>
              <a:tblGrid>
                <a:gridCol w="1678046">
                  <a:extLst>
                    <a:ext uri="{9D8B030D-6E8A-4147-A177-3AD203B41FA5}">
                      <a16:colId xmlns:a16="http://schemas.microsoft.com/office/drawing/2014/main" val="262956979"/>
                    </a:ext>
                  </a:extLst>
                </a:gridCol>
                <a:gridCol w="7870145">
                  <a:extLst>
                    <a:ext uri="{9D8B030D-6E8A-4147-A177-3AD203B41FA5}">
                      <a16:colId xmlns:a16="http://schemas.microsoft.com/office/drawing/2014/main" val="178438349"/>
                    </a:ext>
                  </a:extLst>
                </a:gridCol>
              </a:tblGrid>
              <a:tr h="277081">
                <a:tc>
                  <a:txBody>
                    <a:bodyPr/>
                    <a:lstStyle/>
                    <a:p>
                      <a:r>
                        <a:rPr lang="en-US" b="0" dirty="0">
                          <a:latin typeface="Segoe UI Semibold" panose="020B0702040204020203" pitchFamily="34" charset="0"/>
                          <a:cs typeface="Segoe UI Semibold" panose="020B0702040204020203" pitchFamily="34" charset="0"/>
                        </a:rPr>
                        <a:t>Stages</a:t>
                      </a:r>
                    </a:p>
                  </a:txBody>
                  <a:tcPr/>
                </a:tc>
                <a:tc>
                  <a:txBody>
                    <a:bodyPr/>
                    <a:lstStyle/>
                    <a:p>
                      <a:endParaRPr lang="en-US" dirty="0"/>
                    </a:p>
                  </a:txBody>
                  <a:tcPr/>
                </a:tc>
                <a:extLst>
                  <a:ext uri="{0D108BD9-81ED-4DB2-BD59-A6C34878D82A}">
                    <a16:rowId xmlns:a16="http://schemas.microsoft.com/office/drawing/2014/main" val="2814629794"/>
                  </a:ext>
                </a:extLst>
              </a:tr>
              <a:tr h="370840">
                <a:tc>
                  <a:txBody>
                    <a:bodyPr/>
                    <a:lstStyle/>
                    <a:p>
                      <a:r>
                        <a:rPr lang="en-GB" sz="1400" dirty="0">
                          <a:solidFill>
                            <a:schemeClr val="tx1"/>
                          </a:solidFill>
                          <a:latin typeface="Segoe UI (Body)"/>
                          <a:cs typeface="Segoe UI Semibold" panose="020B0702040204020203" pitchFamily="34" charset="0"/>
                        </a:rPr>
                        <a:t>Q</a:t>
                      </a:r>
                      <a:r>
                        <a:rPr lang="en-GB" sz="1400" cap="none" dirty="0">
                          <a:solidFill>
                            <a:schemeClr val="tx1"/>
                          </a:solidFill>
                          <a:latin typeface="Segoe UI (Body)"/>
                          <a:cs typeface="Segoe UI Semibold" panose="020B0702040204020203" pitchFamily="34" charset="0"/>
                        </a:rPr>
                        <a:t>uery Plan</a:t>
                      </a:r>
                      <a:endParaRPr lang="en-US" sz="1400" dirty="0">
                        <a:solidFill>
                          <a:schemeClr val="tx1"/>
                        </a:solidFill>
                        <a:latin typeface="Segoe UI (Body)"/>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FE creates list of logical steps to the SE that specifies what data is needed and how to obtain it.</a:t>
                      </a:r>
                    </a:p>
                  </a:txBody>
                  <a:tcPr anchor="ctr"/>
                </a:tc>
                <a:extLst>
                  <a:ext uri="{0D108BD9-81ED-4DB2-BD59-A6C34878D82A}">
                    <a16:rowId xmlns:a16="http://schemas.microsoft.com/office/drawing/2014/main" val="40950700"/>
                  </a:ext>
                </a:extLst>
              </a:tr>
              <a:tr h="370840">
                <a:tc>
                  <a:txBody>
                    <a:bodyPr/>
                    <a:lstStyle/>
                    <a:p>
                      <a:r>
                        <a:rPr lang="en-GB" sz="1400" dirty="0">
                          <a:solidFill>
                            <a:schemeClr val="tx1"/>
                          </a:solidFill>
                          <a:latin typeface="Segoe UI (Body)"/>
                          <a:cs typeface="Segoe UI Semibold" panose="020B0702040204020203" pitchFamily="34" charset="0"/>
                        </a:rPr>
                        <a:t>Data Cache</a:t>
                      </a:r>
                      <a:endParaRPr lang="en-US" sz="1400" dirty="0">
                        <a:solidFill>
                          <a:schemeClr val="tx1"/>
                        </a:solidFill>
                        <a:latin typeface="Segoe UI (Body)"/>
                      </a:endParaRPr>
                    </a:p>
                  </a:txBody>
                  <a:tcPr anchor="ctr"/>
                </a:tc>
                <a:tc>
                  <a:txBody>
                    <a:bodyPr/>
                    <a:lstStyle/>
                    <a:p>
                      <a:r>
                        <a:rPr lang="en-US" sz="14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SE executes the query plan and sends back a table of data to the FE.</a:t>
                      </a:r>
                      <a:endParaRPr lang="en-US" sz="1400" dirty="0"/>
                    </a:p>
                  </a:txBody>
                  <a:tcPr anchor="ctr"/>
                </a:tc>
                <a:extLst>
                  <a:ext uri="{0D108BD9-81ED-4DB2-BD59-A6C34878D82A}">
                    <a16:rowId xmlns:a16="http://schemas.microsoft.com/office/drawing/2014/main" val="4267357138"/>
                  </a:ext>
                </a:extLst>
              </a:tr>
              <a:tr h="370840">
                <a:tc>
                  <a:txBody>
                    <a:bodyPr/>
                    <a:lstStyle/>
                    <a:p>
                      <a:r>
                        <a:rPr lang="en-GB" sz="1400" dirty="0">
                          <a:solidFill>
                            <a:schemeClr val="tx1"/>
                          </a:solidFill>
                          <a:latin typeface="Segoe UI (Body)"/>
                          <a:cs typeface="Segoe UI Semibold" panose="020B0702040204020203" pitchFamily="34" charset="0"/>
                        </a:rPr>
                        <a:t>Evaluation</a:t>
                      </a:r>
                      <a:endParaRPr lang="en-US" sz="1400" dirty="0">
                        <a:solidFill>
                          <a:schemeClr val="tx1"/>
                        </a:solidFill>
                        <a:latin typeface="Segoe UI (Body)"/>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FE evaluates the DAX query against the data cache and returns an output.</a:t>
                      </a:r>
                    </a:p>
                  </a:txBody>
                  <a:tcPr anchor="ctr"/>
                </a:tc>
                <a:extLst>
                  <a:ext uri="{0D108BD9-81ED-4DB2-BD59-A6C34878D82A}">
                    <a16:rowId xmlns:a16="http://schemas.microsoft.com/office/drawing/2014/main" val="1322161829"/>
                  </a:ext>
                </a:extLst>
              </a:tr>
            </a:tbl>
          </a:graphicData>
        </a:graphic>
      </p:graphicFrame>
      <p:pic>
        <p:nvPicPr>
          <p:cNvPr id="2" name="Picture 1">
            <a:extLst>
              <a:ext uri="{FF2B5EF4-FFF2-40B4-BE49-F238E27FC236}">
                <a16:creationId xmlns:a16="http://schemas.microsoft.com/office/drawing/2014/main" id="{C287AF41-FB4D-4443-275E-04FF11DE4222}"/>
              </a:ext>
            </a:extLst>
          </p:cNvPr>
          <p:cNvPicPr>
            <a:picLocks noChangeAspect="1"/>
          </p:cNvPicPr>
          <p:nvPr/>
        </p:nvPicPr>
        <p:blipFill>
          <a:blip r:embed="rId3"/>
          <a:stretch>
            <a:fillRect/>
          </a:stretch>
        </p:blipFill>
        <p:spPr>
          <a:xfrm>
            <a:off x="1249449" y="1488482"/>
            <a:ext cx="8461254" cy="2713724"/>
          </a:xfrm>
          <a:prstGeom prst="rect">
            <a:avLst/>
          </a:prstGeom>
        </p:spPr>
      </p:pic>
    </p:spTree>
    <p:extLst>
      <p:ext uri="{BB962C8B-B14F-4D97-AF65-F5344CB8AC3E}">
        <p14:creationId xmlns:p14="http://schemas.microsoft.com/office/powerpoint/2010/main" val="42610062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ight Arrow 8">
            <a:extLst>
              <a:ext uri="{FF2B5EF4-FFF2-40B4-BE49-F238E27FC236}">
                <a16:creationId xmlns:a16="http://schemas.microsoft.com/office/drawing/2014/main" id="{B9A4CEB3-E4D0-7A04-BFB4-B439D5F0522C}"/>
              </a:ext>
            </a:extLst>
          </p:cNvPr>
          <p:cNvSpPr/>
          <p:nvPr/>
        </p:nvSpPr>
        <p:spPr bwMode="auto">
          <a:xfrm>
            <a:off x="2960942" y="3292724"/>
            <a:ext cx="435853" cy="533400"/>
          </a:xfrm>
          <a:prstGeom prst="rightArrow">
            <a:avLst/>
          </a:prstGeom>
          <a:solidFill>
            <a:srgbClr val="DDDD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ight Arrow 16">
            <a:extLst>
              <a:ext uri="{FF2B5EF4-FFF2-40B4-BE49-F238E27FC236}">
                <a16:creationId xmlns:a16="http://schemas.microsoft.com/office/drawing/2014/main" id="{322A1172-251B-0E2C-6347-8F44F6F5AF7B}"/>
              </a:ext>
            </a:extLst>
          </p:cNvPr>
          <p:cNvSpPr/>
          <p:nvPr/>
        </p:nvSpPr>
        <p:spPr bwMode="auto">
          <a:xfrm>
            <a:off x="5707319" y="3264847"/>
            <a:ext cx="434936" cy="533400"/>
          </a:xfrm>
          <a:prstGeom prst="rightArrow">
            <a:avLst/>
          </a:prstGeom>
          <a:solidFill>
            <a:srgbClr val="DDDD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ight Arrow 17">
            <a:extLst>
              <a:ext uri="{FF2B5EF4-FFF2-40B4-BE49-F238E27FC236}">
                <a16:creationId xmlns:a16="http://schemas.microsoft.com/office/drawing/2014/main" id="{4DB92A35-569D-47A5-CB5F-19FF085E4521}"/>
              </a:ext>
            </a:extLst>
          </p:cNvPr>
          <p:cNvSpPr/>
          <p:nvPr/>
        </p:nvSpPr>
        <p:spPr bwMode="auto">
          <a:xfrm>
            <a:off x="8450792" y="3250199"/>
            <a:ext cx="445897" cy="533400"/>
          </a:xfrm>
          <a:prstGeom prst="rightArrow">
            <a:avLst/>
          </a:prstGeom>
          <a:solidFill>
            <a:srgbClr val="DDDD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2A39FB8F-B1B9-419A-BFE7-1BFA308C87A9}"/>
              </a:ext>
            </a:extLst>
          </p:cNvPr>
          <p:cNvSpPr>
            <a:spLocks noGrp="1"/>
          </p:cNvSpPr>
          <p:nvPr>
            <p:ph type="title"/>
          </p:nvPr>
        </p:nvSpPr>
        <p:spPr>
          <a:xfrm>
            <a:off x="519824" y="537729"/>
            <a:ext cx="7763317" cy="545539"/>
          </a:xfrm>
        </p:spPr>
        <p:txBody>
          <a:bodyPr vert="horz" lIns="91440" tIns="45720" rIns="91440" bIns="45720" rtlCol="0" anchor="t">
            <a:noAutofit/>
          </a:bodyPr>
          <a:lstStyle/>
          <a:p>
            <a:r>
              <a:rPr lang="en-US" sz="2800" cap="none" dirty="0">
                <a:latin typeface="Segoe UI Semibold" panose="020B0702040204020203" pitchFamily="34" charset="0"/>
                <a:cs typeface="Segoe UI Semibold" panose="020B0702040204020203" pitchFamily="34" charset="0"/>
              </a:rPr>
              <a:t>Power BI Desktop Development</a:t>
            </a:r>
          </a:p>
        </p:txBody>
      </p:sp>
      <p:sp>
        <p:nvSpPr>
          <p:cNvPr id="7" name="TextBox 6">
            <a:extLst>
              <a:ext uri="{FF2B5EF4-FFF2-40B4-BE49-F238E27FC236}">
                <a16:creationId xmlns:a16="http://schemas.microsoft.com/office/drawing/2014/main" id="{AFB03249-CDD8-45D7-4B40-2D29636E4384}"/>
              </a:ext>
            </a:extLst>
          </p:cNvPr>
          <p:cNvSpPr txBox="1"/>
          <p:nvPr/>
        </p:nvSpPr>
        <p:spPr>
          <a:xfrm>
            <a:off x="6142254" y="4032796"/>
            <a:ext cx="3058436" cy="1412694"/>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Calculated columns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Measures</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Missing relationships</a:t>
            </a:r>
          </a:p>
          <a:p>
            <a:pPr marL="285750" indent="-285750">
              <a:lnSpc>
                <a:spcPct val="90000"/>
              </a:lnSpc>
              <a:spcAft>
                <a:spcPts val="600"/>
              </a:spcAft>
              <a:buFont typeface="Arial" panose="020B0604020202020204" pitchFamily="34" charset="0"/>
              <a:buChar char="•"/>
            </a:pPr>
            <a:r>
              <a:rPr lang="en-US" sz="1600" dirty="0">
                <a:solidFill>
                  <a:schemeClr val="bg2">
                    <a:lumMod val="75000"/>
                  </a:schemeClr>
                </a:solidFill>
              </a:rPr>
              <a:t>Create Local &amp; DAX Tables</a:t>
            </a:r>
          </a:p>
        </p:txBody>
      </p:sp>
      <p:sp>
        <p:nvSpPr>
          <p:cNvPr id="8" name="Rectangle 7">
            <a:extLst>
              <a:ext uri="{FF2B5EF4-FFF2-40B4-BE49-F238E27FC236}">
                <a16:creationId xmlns:a16="http://schemas.microsoft.com/office/drawing/2014/main" id="{E8F5724A-DFD3-2AC9-9CD3-B4EB657EC3D2}"/>
              </a:ext>
            </a:extLst>
          </p:cNvPr>
          <p:cNvSpPr/>
          <p:nvPr/>
        </p:nvSpPr>
        <p:spPr bwMode="auto">
          <a:xfrm>
            <a:off x="6150608" y="2998210"/>
            <a:ext cx="2248480" cy="10674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Enhancement</a:t>
            </a:r>
          </a:p>
        </p:txBody>
      </p:sp>
      <p:sp>
        <p:nvSpPr>
          <p:cNvPr id="9" name="Rectangle 8">
            <a:extLst>
              <a:ext uri="{FF2B5EF4-FFF2-40B4-BE49-F238E27FC236}">
                <a16:creationId xmlns:a16="http://schemas.microsoft.com/office/drawing/2014/main" id="{8A883441-0468-C47F-D3A0-485B2032334F}"/>
              </a:ext>
            </a:extLst>
          </p:cNvPr>
          <p:cNvSpPr/>
          <p:nvPr/>
        </p:nvSpPr>
        <p:spPr bwMode="auto">
          <a:xfrm>
            <a:off x="8948393" y="2998210"/>
            <a:ext cx="2248480" cy="103810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Visual Building</a:t>
            </a:r>
          </a:p>
        </p:txBody>
      </p:sp>
      <p:sp>
        <p:nvSpPr>
          <p:cNvPr id="10" name="TextBox 9">
            <a:extLst>
              <a:ext uri="{FF2B5EF4-FFF2-40B4-BE49-F238E27FC236}">
                <a16:creationId xmlns:a16="http://schemas.microsoft.com/office/drawing/2014/main" id="{C298C7AE-937B-3669-BF5E-CEFB3492ED9D}"/>
              </a:ext>
            </a:extLst>
          </p:cNvPr>
          <p:cNvSpPr txBox="1"/>
          <p:nvPr/>
        </p:nvSpPr>
        <p:spPr>
          <a:xfrm>
            <a:off x="8989919" y="4065982"/>
            <a:ext cx="2298945" cy="738664"/>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Evaluate measures and build visuals</a:t>
            </a:r>
          </a:p>
        </p:txBody>
      </p:sp>
      <p:pic>
        <p:nvPicPr>
          <p:cNvPr id="22" name="Picture 21">
            <a:extLst>
              <a:ext uri="{FF2B5EF4-FFF2-40B4-BE49-F238E27FC236}">
                <a16:creationId xmlns:a16="http://schemas.microsoft.com/office/drawing/2014/main" id="{32708495-24E6-5D89-4125-ECB753FC594E}"/>
              </a:ext>
            </a:extLst>
          </p:cNvPr>
          <p:cNvPicPr>
            <a:picLocks noChangeAspect="1"/>
          </p:cNvPicPr>
          <p:nvPr/>
        </p:nvPicPr>
        <p:blipFill>
          <a:blip r:embed="rId3"/>
          <a:stretch>
            <a:fillRect/>
          </a:stretch>
        </p:blipFill>
        <p:spPr>
          <a:xfrm>
            <a:off x="6613839" y="2096805"/>
            <a:ext cx="1219521" cy="792689"/>
          </a:xfrm>
          <a:prstGeom prst="rect">
            <a:avLst/>
          </a:prstGeom>
          <a:ln>
            <a:solidFill>
              <a:schemeClr val="tx1"/>
            </a:solidFill>
          </a:ln>
        </p:spPr>
      </p:pic>
      <p:pic>
        <p:nvPicPr>
          <p:cNvPr id="23" name="Picture 22">
            <a:extLst>
              <a:ext uri="{FF2B5EF4-FFF2-40B4-BE49-F238E27FC236}">
                <a16:creationId xmlns:a16="http://schemas.microsoft.com/office/drawing/2014/main" id="{9338A7C9-BFC3-10F4-59E6-0B7A8AA77342}"/>
              </a:ext>
            </a:extLst>
          </p:cNvPr>
          <p:cNvPicPr>
            <a:picLocks noChangeAspect="1"/>
          </p:cNvPicPr>
          <p:nvPr/>
        </p:nvPicPr>
        <p:blipFill rotWithShape="1">
          <a:blip r:embed="rId4"/>
          <a:srcRect r="49784"/>
          <a:stretch/>
        </p:blipFill>
        <p:spPr>
          <a:xfrm>
            <a:off x="9231798" y="2096806"/>
            <a:ext cx="1406189" cy="746744"/>
          </a:xfrm>
          <a:prstGeom prst="rect">
            <a:avLst/>
          </a:prstGeom>
          <a:ln>
            <a:solidFill>
              <a:schemeClr val="tx1"/>
            </a:solidFill>
          </a:ln>
        </p:spPr>
      </p:pic>
      <p:pic>
        <p:nvPicPr>
          <p:cNvPr id="24" name="Picture 23">
            <a:extLst>
              <a:ext uri="{FF2B5EF4-FFF2-40B4-BE49-F238E27FC236}">
                <a16:creationId xmlns:a16="http://schemas.microsoft.com/office/drawing/2014/main" id="{5C571588-E4D1-B5D8-4033-D74D587B4141}"/>
              </a:ext>
            </a:extLst>
          </p:cNvPr>
          <p:cNvPicPr>
            <a:picLocks noChangeAspect="1"/>
          </p:cNvPicPr>
          <p:nvPr/>
        </p:nvPicPr>
        <p:blipFill>
          <a:blip r:embed="rId5"/>
          <a:stretch>
            <a:fillRect/>
          </a:stretch>
        </p:blipFill>
        <p:spPr>
          <a:xfrm>
            <a:off x="4191891" y="2007061"/>
            <a:ext cx="419658" cy="948116"/>
          </a:xfrm>
          <a:prstGeom prst="rect">
            <a:avLst/>
          </a:prstGeom>
          <a:ln>
            <a:solidFill>
              <a:schemeClr val="tx1"/>
            </a:solidFill>
          </a:ln>
        </p:spPr>
      </p:pic>
      <p:sp>
        <p:nvSpPr>
          <p:cNvPr id="26" name="TextBox 25">
            <a:extLst>
              <a:ext uri="{FF2B5EF4-FFF2-40B4-BE49-F238E27FC236}">
                <a16:creationId xmlns:a16="http://schemas.microsoft.com/office/drawing/2014/main" id="{F9A2356D-BDD8-793A-C34A-28D51EC65DF4}"/>
              </a:ext>
            </a:extLst>
          </p:cNvPr>
          <p:cNvSpPr txBox="1"/>
          <p:nvPr/>
        </p:nvSpPr>
        <p:spPr>
          <a:xfrm>
            <a:off x="578812" y="1383678"/>
            <a:ext cx="6271260" cy="400110"/>
          </a:xfrm>
          <a:prstGeom prst="rect">
            <a:avLst/>
          </a:prstGeom>
          <a:noFill/>
        </p:spPr>
        <p:txBody>
          <a:bodyPr wrap="square">
            <a:spAutoFit/>
          </a:bodyPr>
          <a:lstStyle/>
          <a:p>
            <a:r>
              <a:rPr lang="en-US" sz="2000" dirty="0">
                <a:latin typeface="Segoe UI Semilight" panose="020B0402040204020203" pitchFamily="34" charset="0"/>
                <a:cs typeface="Segoe UI Semilight" panose="020B0402040204020203" pitchFamily="34" charset="0"/>
              </a:rPr>
              <a:t>4 Phases in Building a Power BI Desktop File</a:t>
            </a:r>
          </a:p>
        </p:txBody>
      </p:sp>
      <p:grpSp>
        <p:nvGrpSpPr>
          <p:cNvPr id="43" name="Group 42">
            <a:extLst>
              <a:ext uri="{FF2B5EF4-FFF2-40B4-BE49-F238E27FC236}">
                <a16:creationId xmlns:a16="http://schemas.microsoft.com/office/drawing/2014/main" id="{60887E99-D172-02B3-30AA-22CFF567640E}"/>
              </a:ext>
            </a:extLst>
          </p:cNvPr>
          <p:cNvGrpSpPr/>
          <p:nvPr/>
        </p:nvGrpSpPr>
        <p:grpSpPr>
          <a:xfrm>
            <a:off x="822374" y="2983196"/>
            <a:ext cx="2146300" cy="2499764"/>
            <a:chOff x="563294" y="2983197"/>
            <a:chExt cx="2146300" cy="2499764"/>
          </a:xfrm>
        </p:grpSpPr>
        <p:sp>
          <p:nvSpPr>
            <p:cNvPr id="3" name="TextBox 2">
              <a:extLst>
                <a:ext uri="{FF2B5EF4-FFF2-40B4-BE49-F238E27FC236}">
                  <a16:creationId xmlns:a16="http://schemas.microsoft.com/office/drawing/2014/main" id="{0707DBD3-C39E-59BD-E40D-73D8F3C6BE3D}"/>
                </a:ext>
              </a:extLst>
            </p:cNvPr>
            <p:cNvSpPr txBox="1"/>
            <p:nvPr/>
          </p:nvSpPr>
          <p:spPr>
            <a:xfrm>
              <a:off x="563294" y="4070267"/>
              <a:ext cx="21463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t>Create query in “M”</a:t>
              </a:r>
            </a:p>
            <a:p>
              <a:pPr marL="285750" indent="-285750">
                <a:buFont typeface="Arial" panose="020B0604020202020204" pitchFamily="34" charset="0"/>
                <a:buChar char="•"/>
              </a:pPr>
              <a:r>
                <a:rPr lang="en-US" sz="1600" dirty="0"/>
                <a:t>ETL Process</a:t>
              </a:r>
            </a:p>
            <a:p>
              <a:pPr marL="285750" indent="-285750">
                <a:lnSpc>
                  <a:spcPct val="90000"/>
                </a:lnSpc>
                <a:spcAft>
                  <a:spcPts val="600"/>
                </a:spcAft>
                <a:buFont typeface="Arial" panose="020B0604020202020204" pitchFamily="34" charset="0"/>
                <a:buChar char="•"/>
              </a:pPr>
              <a:endParaRPr lang="en-US" sz="1600" dirty="0"/>
            </a:p>
            <a:p>
              <a:pPr algn="ctr">
                <a:lnSpc>
                  <a:spcPct val="90000"/>
                </a:lnSpc>
                <a:spcAft>
                  <a:spcPts val="600"/>
                </a:spcAft>
              </a:pPr>
              <a:endParaRPr lang="en-US" sz="1600" dirty="0"/>
            </a:p>
          </p:txBody>
        </p:sp>
        <p:sp>
          <p:nvSpPr>
            <p:cNvPr id="2" name="Rectangle 1">
              <a:extLst>
                <a:ext uri="{FF2B5EF4-FFF2-40B4-BE49-F238E27FC236}">
                  <a16:creationId xmlns:a16="http://schemas.microsoft.com/office/drawing/2014/main" id="{326DA156-F76A-B7E6-A8A3-C514E3A15125}"/>
                </a:ext>
              </a:extLst>
            </p:cNvPr>
            <p:cNvSpPr/>
            <p:nvPr/>
          </p:nvSpPr>
          <p:spPr bwMode="auto">
            <a:xfrm>
              <a:off x="589566" y="2983197"/>
              <a:ext cx="2039334" cy="10674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Get Data</a:t>
              </a:r>
            </a:p>
          </p:txBody>
        </p:sp>
      </p:grpSp>
      <p:pic>
        <p:nvPicPr>
          <p:cNvPr id="33" name="Picture 32">
            <a:extLst>
              <a:ext uri="{FF2B5EF4-FFF2-40B4-BE49-F238E27FC236}">
                <a16:creationId xmlns:a16="http://schemas.microsoft.com/office/drawing/2014/main" id="{78BD6AE0-000F-D954-CA81-CA0CC765C2CF}"/>
              </a:ext>
            </a:extLst>
          </p:cNvPr>
          <p:cNvPicPr>
            <a:picLocks noChangeAspect="1"/>
          </p:cNvPicPr>
          <p:nvPr/>
        </p:nvPicPr>
        <p:blipFill>
          <a:blip r:embed="rId6"/>
          <a:stretch>
            <a:fillRect/>
          </a:stretch>
        </p:blipFill>
        <p:spPr>
          <a:xfrm>
            <a:off x="634626" y="2213811"/>
            <a:ext cx="2360320" cy="639804"/>
          </a:xfrm>
          <a:prstGeom prst="rect">
            <a:avLst/>
          </a:prstGeom>
          <a:ln>
            <a:solidFill>
              <a:schemeClr val="tx1"/>
            </a:solidFill>
          </a:ln>
        </p:spPr>
      </p:pic>
      <p:grpSp>
        <p:nvGrpSpPr>
          <p:cNvPr id="44" name="Group 43">
            <a:extLst>
              <a:ext uri="{FF2B5EF4-FFF2-40B4-BE49-F238E27FC236}">
                <a16:creationId xmlns:a16="http://schemas.microsoft.com/office/drawing/2014/main" id="{4EE7F5E4-2B7D-0643-3305-C650CBC7257E}"/>
              </a:ext>
            </a:extLst>
          </p:cNvPr>
          <p:cNvGrpSpPr/>
          <p:nvPr/>
        </p:nvGrpSpPr>
        <p:grpSpPr>
          <a:xfrm>
            <a:off x="3178869" y="2998210"/>
            <a:ext cx="2963385" cy="2153730"/>
            <a:chOff x="2919789" y="2998211"/>
            <a:chExt cx="2963385" cy="2153730"/>
          </a:xfrm>
        </p:grpSpPr>
        <p:sp>
          <p:nvSpPr>
            <p:cNvPr id="6" name="Rectangle 5">
              <a:extLst>
                <a:ext uri="{FF2B5EF4-FFF2-40B4-BE49-F238E27FC236}">
                  <a16:creationId xmlns:a16="http://schemas.microsoft.com/office/drawing/2014/main" id="{FF5F4A06-0B1D-BEC8-E1E9-EB3B9E6F1E82}"/>
                </a:ext>
              </a:extLst>
            </p:cNvPr>
            <p:cNvSpPr/>
            <p:nvPr/>
          </p:nvSpPr>
          <p:spPr bwMode="auto">
            <a:xfrm>
              <a:off x="3145447" y="2998211"/>
              <a:ext cx="2248480" cy="106740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Creation</a:t>
              </a:r>
            </a:p>
          </p:txBody>
        </p:sp>
        <p:sp>
          <p:nvSpPr>
            <p:cNvPr id="34" name="TextBox 33">
              <a:extLst>
                <a:ext uri="{FF2B5EF4-FFF2-40B4-BE49-F238E27FC236}">
                  <a16:creationId xmlns:a16="http://schemas.microsoft.com/office/drawing/2014/main" id="{781C4048-0272-C7E4-9DEF-0E8AED9C2980}"/>
                </a:ext>
              </a:extLst>
            </p:cNvPr>
            <p:cNvSpPr txBox="1"/>
            <p:nvPr/>
          </p:nvSpPr>
          <p:spPr>
            <a:xfrm>
              <a:off x="2919789" y="4037790"/>
              <a:ext cx="2963385" cy="1114151"/>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Data compression</a:t>
              </a:r>
            </a:p>
            <a:p>
              <a:pPr marL="285750"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Relationships detection</a:t>
              </a:r>
            </a:p>
            <a:p>
              <a:pPr marL="285750" indent="-285750">
                <a:lnSpc>
                  <a:spcPct val="90000"/>
                </a:lnSpc>
                <a:spcAft>
                  <a:spcPts val="600"/>
                </a:spcAft>
                <a:buFont typeface="Arial" panose="020B0604020202020204" pitchFamily="34" charset="0"/>
                <a:buChar char="•"/>
              </a:pPr>
              <a:r>
                <a:rPr lang="en-US" sz="1600" dirty="0">
                  <a:solidFill>
                    <a:schemeClr val="bg2">
                      <a:lumMod val="75000"/>
                    </a:schemeClr>
                  </a:solidFill>
                </a:rPr>
                <a:t>Local date tables creation</a:t>
              </a:r>
            </a:p>
          </p:txBody>
        </p:sp>
      </p:grpSp>
      <p:pic>
        <p:nvPicPr>
          <p:cNvPr id="37" name="Picture 36">
            <a:extLst>
              <a:ext uri="{FF2B5EF4-FFF2-40B4-BE49-F238E27FC236}">
                <a16:creationId xmlns:a16="http://schemas.microsoft.com/office/drawing/2014/main" id="{32D55655-9833-34AE-B380-3F8F4BC2C473}"/>
              </a:ext>
            </a:extLst>
          </p:cNvPr>
          <p:cNvPicPr>
            <a:picLocks noChangeAspect="1"/>
          </p:cNvPicPr>
          <p:nvPr/>
        </p:nvPicPr>
        <p:blipFill>
          <a:blip r:embed="rId7"/>
          <a:stretch>
            <a:fillRect/>
          </a:stretch>
        </p:blipFill>
        <p:spPr>
          <a:xfrm>
            <a:off x="3516242" y="2203746"/>
            <a:ext cx="396401" cy="639804"/>
          </a:xfrm>
          <a:prstGeom prst="rect">
            <a:avLst/>
          </a:prstGeom>
          <a:ln>
            <a:solidFill>
              <a:schemeClr val="tx1"/>
            </a:solidFill>
          </a:ln>
        </p:spPr>
      </p:pic>
    </p:spTree>
    <p:extLst>
      <p:ext uri="{BB962C8B-B14F-4D97-AF65-F5344CB8AC3E}">
        <p14:creationId xmlns:p14="http://schemas.microsoft.com/office/powerpoint/2010/main" val="4242507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287896-B087-E688-B13A-62BE74852C51}"/>
              </a:ext>
            </a:extLst>
          </p:cNvPr>
          <p:cNvSpPr>
            <a:spLocks noGrp="1"/>
          </p:cNvSpPr>
          <p:nvPr>
            <p:ph type="title"/>
          </p:nvPr>
        </p:nvSpPr>
        <p:spPr/>
        <p:txBody>
          <a:bodyPr/>
          <a:lstStyle/>
          <a:p>
            <a:pPr marL="0" marR="0">
              <a:spcBef>
                <a:spcPts val="200"/>
              </a:spcBef>
              <a:spcAft>
                <a:spcPts val="1200"/>
              </a:spcAft>
            </a:pPr>
            <a:r>
              <a:rPr lang="en-GB" sz="3200" cap="none" dirty="0">
                <a:latin typeface="Segoe UI (Body)"/>
              </a:rPr>
              <a:t>Formula vs Storage Engine</a:t>
            </a:r>
            <a:endParaRPr lang="en-US" sz="3200" b="1" cap="none" dirty="0">
              <a:solidFill>
                <a:srgbClr val="2F5496"/>
              </a:solidFill>
              <a:effectLst/>
              <a:latin typeface="Segoe UI (Body)"/>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47314D9-5CF2-8F61-AEDB-A83D43F0E8F5}"/>
              </a:ext>
            </a:extLst>
          </p:cNvPr>
          <p:cNvSpPr>
            <a:spLocks noGrp="1"/>
          </p:cNvSpPr>
          <p:nvPr>
            <p:ph type="sldNum" sz="quarter" idx="4"/>
          </p:nvPr>
        </p:nvSpPr>
        <p:spPr/>
        <p:txBody>
          <a:bodyPr/>
          <a:lstStyle/>
          <a:p>
            <a:fld id="{3847DB54-D037-B84F-B6F1-2E8DA40D09AD}" type="slidenum">
              <a:rPr lang="en-US" smtClean="0"/>
              <a:pPr/>
              <a:t>90</a:t>
            </a:fld>
            <a:endParaRPr lang="en-US"/>
          </a:p>
        </p:txBody>
      </p:sp>
      <p:graphicFrame>
        <p:nvGraphicFramePr>
          <p:cNvPr id="6" name="Table 5">
            <a:extLst>
              <a:ext uri="{FF2B5EF4-FFF2-40B4-BE49-F238E27FC236}">
                <a16:creationId xmlns:a16="http://schemas.microsoft.com/office/drawing/2014/main" id="{08E35D73-1FCB-590F-4A04-D11370B2E25F}"/>
              </a:ext>
            </a:extLst>
          </p:cNvPr>
          <p:cNvGraphicFramePr>
            <a:graphicFrameLocks noGrp="1"/>
          </p:cNvGraphicFramePr>
          <p:nvPr/>
        </p:nvGraphicFramePr>
        <p:xfrm>
          <a:off x="916754" y="1628897"/>
          <a:ext cx="9269868" cy="2274823"/>
        </p:xfrm>
        <a:graphic>
          <a:graphicData uri="http://schemas.openxmlformats.org/drawingml/2006/table">
            <a:tbl>
              <a:tblPr firstRow="1" firstCol="1" bandRow="1">
                <a:tableStyleId>{5C22544A-7EE6-4342-B048-85BDC9FD1C3A}</a:tableStyleId>
              </a:tblPr>
              <a:tblGrid>
                <a:gridCol w="1669213">
                  <a:extLst>
                    <a:ext uri="{9D8B030D-6E8A-4147-A177-3AD203B41FA5}">
                      <a16:colId xmlns:a16="http://schemas.microsoft.com/office/drawing/2014/main" val="750458693"/>
                    </a:ext>
                  </a:extLst>
                </a:gridCol>
                <a:gridCol w="3734054">
                  <a:extLst>
                    <a:ext uri="{9D8B030D-6E8A-4147-A177-3AD203B41FA5}">
                      <a16:colId xmlns:a16="http://schemas.microsoft.com/office/drawing/2014/main" val="4086159033"/>
                    </a:ext>
                  </a:extLst>
                </a:gridCol>
                <a:gridCol w="3866601">
                  <a:extLst>
                    <a:ext uri="{9D8B030D-6E8A-4147-A177-3AD203B41FA5}">
                      <a16:colId xmlns:a16="http://schemas.microsoft.com/office/drawing/2014/main" val="2144705024"/>
                    </a:ext>
                  </a:extLst>
                </a:gridCol>
              </a:tblGrid>
              <a:tr h="354583">
                <a:tc>
                  <a:txBody>
                    <a:bodyPr/>
                    <a:lstStyle/>
                    <a:p>
                      <a:pPr algn="ctr">
                        <a:lnSpc>
                          <a:spcPct val="107000"/>
                        </a:lnSpc>
                      </a:pPr>
                      <a:endParaRPr lang="en-US" sz="1600" dirty="0">
                        <a:solidFill>
                          <a:schemeClr val="tx1"/>
                        </a:solidFill>
                        <a:effectLst/>
                        <a:latin typeface="Segoe UI Semibold" panose="020B0702040204020203" pitchFamily="34" charset="0"/>
                        <a:cs typeface="Segoe UI Semibold" panose="020B0702040204020203" pitchFamily="34" charset="0"/>
                      </a:endParaRPr>
                    </a:p>
                  </a:txBody>
                  <a:tcPr marL="50843" marR="50843" marT="12711" marB="12711">
                    <a:solidFill>
                      <a:schemeClr val="bg1"/>
                    </a:solidFill>
                  </a:tcPr>
                </a:tc>
                <a:tc>
                  <a:txBody>
                    <a:bodyPr/>
                    <a:lstStyle/>
                    <a:p>
                      <a:pPr marL="0" marR="0" algn="l">
                        <a:lnSpc>
                          <a:spcPct val="107000"/>
                        </a:lnSpc>
                        <a:spcBef>
                          <a:spcPts val="0"/>
                        </a:spcBef>
                        <a:spcAft>
                          <a:spcPts val="0"/>
                        </a:spcAft>
                      </a:pPr>
                      <a:r>
                        <a:rPr lang="en-US" sz="1800" dirty="0">
                          <a:solidFill>
                            <a:schemeClr val="tx1"/>
                          </a:solidFill>
                          <a:effectLst/>
                          <a:latin typeface="Segoe UI Semibold" panose="020B0702040204020203" pitchFamily="34" charset="0"/>
                          <a:cs typeface="Segoe UI Semibold" panose="020B0702040204020203" pitchFamily="34" charset="0"/>
                        </a:rPr>
                        <a:t>Formula Engine (FE)</a:t>
                      </a:r>
                      <a:endParaRPr lang="en-US" sz="18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50843" marR="50843" marT="12711" marB="12711">
                    <a:solidFill>
                      <a:schemeClr val="bg1"/>
                    </a:solidFill>
                  </a:tcPr>
                </a:tc>
                <a:tc>
                  <a:txBody>
                    <a:bodyPr/>
                    <a:lstStyle/>
                    <a:p>
                      <a:pPr marL="0" marR="0" algn="l">
                        <a:lnSpc>
                          <a:spcPct val="107000"/>
                        </a:lnSpc>
                        <a:spcBef>
                          <a:spcPts val="0"/>
                        </a:spcBef>
                        <a:spcAft>
                          <a:spcPts val="0"/>
                        </a:spcAft>
                      </a:pPr>
                      <a:r>
                        <a:rPr lang="en-US" sz="1800" dirty="0">
                          <a:solidFill>
                            <a:schemeClr val="tx1"/>
                          </a:solidFill>
                          <a:effectLst/>
                          <a:latin typeface="Segoe UI Semibold" panose="020B0702040204020203" pitchFamily="34" charset="0"/>
                          <a:cs typeface="Segoe UI Semibold" panose="020B0702040204020203" pitchFamily="34" charset="0"/>
                        </a:rPr>
                        <a:t>Storage Engine (SE)</a:t>
                      </a:r>
                      <a:endParaRPr lang="en-US" sz="180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50843" marR="50843" marT="12711" marB="12711">
                    <a:solidFill>
                      <a:schemeClr val="bg1"/>
                    </a:solidFill>
                  </a:tcPr>
                </a:tc>
                <a:extLst>
                  <a:ext uri="{0D108BD9-81ED-4DB2-BD59-A6C34878D82A}">
                    <a16:rowId xmlns:a16="http://schemas.microsoft.com/office/drawing/2014/main" val="2686927108"/>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Name</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DirectQuery / DAX</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VertiPaq (also called </a:t>
                      </a:r>
                      <a:r>
                        <a:rPr lang="en-US" sz="1400" dirty="0" err="1">
                          <a:effectLst/>
                          <a:latin typeface="Segoe UI Light" panose="020B0502040204020203" pitchFamily="34" charset="0"/>
                          <a:cs typeface="Segoe UI Light" panose="020B0502040204020203" pitchFamily="34" charset="0"/>
                        </a:rPr>
                        <a:t>xVelocity</a:t>
                      </a:r>
                      <a:r>
                        <a:rPr lang="en-US" sz="1400" dirty="0">
                          <a:effectLst/>
                          <a:latin typeface="Segoe UI Light" panose="020B0502040204020203" pitchFamily="34" charset="0"/>
                          <a:cs typeface="Segoe UI Light" panose="020B0502040204020203" pitchFamily="34" charset="0"/>
                        </a:rPr>
                        <a:t>)</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2916488979"/>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Function</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Query and calculation engine</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Data compression and retrieval</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1252643438"/>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Data Used</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Uncompressed data cache from Data Cache</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Scans and retrieves compressed data in-memory</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3181969576"/>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Expression Type</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Complex expression</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Simple expression</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727828057"/>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Optimized for</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Complexity</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Speed</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1394582125"/>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Speed</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Slow – single core</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Fast - multi-threaded </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3893002225"/>
                  </a:ext>
                </a:extLst>
              </a:tr>
              <a:tr h="274320">
                <a:tc>
                  <a:txBody>
                    <a:bodyPr/>
                    <a:lstStyle/>
                    <a:p>
                      <a:pPr marL="0" marR="0">
                        <a:lnSpc>
                          <a:spcPct val="107000"/>
                        </a:lnSpc>
                        <a:spcBef>
                          <a:spcPts val="0"/>
                        </a:spcBef>
                        <a:spcAft>
                          <a:spcPts val="0"/>
                        </a:spcAft>
                      </a:pPr>
                      <a:r>
                        <a:rPr lang="en-US" sz="1600" b="0" dirty="0">
                          <a:effectLst/>
                          <a:latin typeface="Segoe UI (Body)"/>
                          <a:cs typeface="Segoe UI Semibold" panose="020B0702040204020203" pitchFamily="34" charset="0"/>
                        </a:rPr>
                        <a:t>Cached Results</a:t>
                      </a:r>
                      <a:endParaRPr lang="en-US" sz="1600" b="0" dirty="0">
                        <a:effectLst/>
                        <a:latin typeface="Segoe UI (Body)"/>
                        <a:ea typeface="Calibri" panose="020F0502020204030204" pitchFamily="34" charset="0"/>
                        <a:cs typeface="Segoe UI Semibold" panose="020B07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No</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tc>
                  <a:txBody>
                    <a:bodyPr/>
                    <a:lstStyle/>
                    <a:p>
                      <a:pPr marL="0" marR="0">
                        <a:lnSpc>
                          <a:spcPct val="107000"/>
                        </a:lnSpc>
                        <a:spcBef>
                          <a:spcPts val="0"/>
                        </a:spcBef>
                        <a:spcAft>
                          <a:spcPts val="0"/>
                        </a:spcAft>
                      </a:pPr>
                      <a:r>
                        <a:rPr lang="en-US" sz="1400" dirty="0">
                          <a:effectLst/>
                          <a:latin typeface="Segoe UI Light" panose="020B0502040204020203" pitchFamily="34" charset="0"/>
                          <a:cs typeface="Segoe UI Light" panose="020B0502040204020203" pitchFamily="34" charset="0"/>
                        </a:rPr>
                        <a:t>Yes</a:t>
                      </a:r>
                      <a:endParaRPr lang="en-US" sz="14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50843" marR="50843" marT="12711" marB="12711" anchor="ctr"/>
                </a:tc>
                <a:extLst>
                  <a:ext uri="{0D108BD9-81ED-4DB2-BD59-A6C34878D82A}">
                    <a16:rowId xmlns:a16="http://schemas.microsoft.com/office/drawing/2014/main" val="213325581"/>
                  </a:ext>
                </a:extLst>
              </a:tr>
            </a:tbl>
          </a:graphicData>
        </a:graphic>
      </p:graphicFrame>
      <p:grpSp>
        <p:nvGrpSpPr>
          <p:cNvPr id="7" name="Group 6">
            <a:extLst>
              <a:ext uri="{FF2B5EF4-FFF2-40B4-BE49-F238E27FC236}">
                <a16:creationId xmlns:a16="http://schemas.microsoft.com/office/drawing/2014/main" id="{45176DA1-5AEC-A59E-542A-AF157FD3F892}"/>
              </a:ext>
            </a:extLst>
          </p:cNvPr>
          <p:cNvGrpSpPr/>
          <p:nvPr/>
        </p:nvGrpSpPr>
        <p:grpSpPr>
          <a:xfrm>
            <a:off x="4822914" y="4356250"/>
            <a:ext cx="2033438" cy="1745706"/>
            <a:chOff x="2046150" y="3353871"/>
            <a:chExt cx="2848719" cy="2993355"/>
          </a:xfrm>
        </p:grpSpPr>
        <p:pic>
          <p:nvPicPr>
            <p:cNvPr id="8" name="Graphic 7" descr="Muscular arm outline">
              <a:extLst>
                <a:ext uri="{FF2B5EF4-FFF2-40B4-BE49-F238E27FC236}">
                  <a16:creationId xmlns:a16="http://schemas.microsoft.com/office/drawing/2014/main" id="{433496B7-DB5E-8BD2-FAF8-E63BB8D00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0469" y="4261413"/>
              <a:ext cx="914400" cy="914400"/>
            </a:xfrm>
            <a:prstGeom prst="rect">
              <a:avLst/>
            </a:prstGeom>
          </p:spPr>
        </p:pic>
        <p:pic>
          <p:nvPicPr>
            <p:cNvPr id="9" name="Graphic 8" descr="Muscular arm outline">
              <a:extLst>
                <a:ext uri="{FF2B5EF4-FFF2-40B4-BE49-F238E27FC236}">
                  <a16:creationId xmlns:a16="http://schemas.microsoft.com/office/drawing/2014/main" id="{ECADC589-8D98-3752-0109-BCBFCCF168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46150" y="4261413"/>
              <a:ext cx="914400" cy="914400"/>
            </a:xfrm>
            <a:prstGeom prst="rect">
              <a:avLst/>
            </a:prstGeom>
          </p:spPr>
        </p:pic>
        <p:sp>
          <p:nvSpPr>
            <p:cNvPr id="10" name="TextBox 9">
              <a:extLst>
                <a:ext uri="{FF2B5EF4-FFF2-40B4-BE49-F238E27FC236}">
                  <a16:creationId xmlns:a16="http://schemas.microsoft.com/office/drawing/2014/main" id="{36688D72-6043-AD14-B968-AB4F6EBA6001}"/>
                </a:ext>
              </a:extLst>
            </p:cNvPr>
            <p:cNvSpPr txBox="1"/>
            <p:nvPr/>
          </p:nvSpPr>
          <p:spPr>
            <a:xfrm>
              <a:off x="2046150" y="5819482"/>
              <a:ext cx="2848719" cy="527744"/>
            </a:xfrm>
            <a:prstGeom prst="rect">
              <a:avLst/>
            </a:prstGeom>
            <a:noFill/>
          </p:spPr>
          <p:txBody>
            <a:bodyPr wrap="square" rtlCol="0">
              <a:spAutoFit/>
            </a:bodyPr>
            <a:lstStyle/>
            <a:p>
              <a:pPr algn="ctr"/>
              <a:r>
                <a:rPr lang="en-US" sz="1400" b="1" dirty="0">
                  <a:solidFill>
                    <a:schemeClr val="tx1">
                      <a:lumMod val="75000"/>
                      <a:lumOff val="25000"/>
                    </a:schemeClr>
                  </a:solidFill>
                  <a:latin typeface="Segoe UI" panose="020B0502040204020203" pitchFamily="34" charset="0"/>
                  <a:cs typeface="Segoe UI" panose="020B0502040204020203" pitchFamily="34" charset="0"/>
                </a:rPr>
                <a:t>Storage Engine</a:t>
              </a:r>
            </a:p>
          </p:txBody>
        </p:sp>
        <p:sp>
          <p:nvSpPr>
            <p:cNvPr id="11" name="TextBox 10">
              <a:extLst>
                <a:ext uri="{FF2B5EF4-FFF2-40B4-BE49-F238E27FC236}">
                  <a16:creationId xmlns:a16="http://schemas.microsoft.com/office/drawing/2014/main" id="{940D7F13-5064-BE8E-F3DF-BEBC932C181A}"/>
                </a:ext>
              </a:extLst>
            </p:cNvPr>
            <p:cNvSpPr txBox="1"/>
            <p:nvPr/>
          </p:nvSpPr>
          <p:spPr>
            <a:xfrm>
              <a:off x="2244409" y="3353871"/>
              <a:ext cx="2446168" cy="527744"/>
            </a:xfrm>
            <a:prstGeom prst="rect">
              <a:avLst/>
            </a:prstGeom>
            <a:noFill/>
          </p:spPr>
          <p:txBody>
            <a:bodyPr wrap="square" rtlCol="0">
              <a:spAutoFit/>
            </a:bodyPr>
            <a:lstStyle/>
            <a:p>
              <a:pPr algn="ctr"/>
              <a:r>
                <a:rPr lang="en-US" sz="1400" b="1" dirty="0">
                  <a:solidFill>
                    <a:schemeClr val="tx1">
                      <a:lumMod val="75000"/>
                      <a:lumOff val="25000"/>
                    </a:schemeClr>
                  </a:solidFill>
                  <a:latin typeface="Segoe UI" panose="020B0502040204020203" pitchFamily="34" charset="0"/>
                  <a:cs typeface="Segoe UI" panose="020B0502040204020203" pitchFamily="34" charset="0"/>
                </a:rPr>
                <a:t>Formula Engine</a:t>
              </a:r>
            </a:p>
          </p:txBody>
        </p:sp>
        <p:cxnSp>
          <p:nvCxnSpPr>
            <p:cNvPr id="12" name="Straight Arrow Connector 11">
              <a:extLst>
                <a:ext uri="{FF2B5EF4-FFF2-40B4-BE49-F238E27FC236}">
                  <a16:creationId xmlns:a16="http://schemas.microsoft.com/office/drawing/2014/main" id="{2589BF26-480B-7836-8B24-FF04AE9A82C3}"/>
                </a:ext>
              </a:extLst>
            </p:cNvPr>
            <p:cNvCxnSpPr>
              <a:cxnSpLocks/>
              <a:stCxn id="10" idx="0"/>
            </p:cNvCxnSpPr>
            <p:nvPr/>
          </p:nvCxnSpPr>
          <p:spPr>
            <a:xfrm flipH="1" flipV="1">
              <a:off x="2763078" y="5226288"/>
              <a:ext cx="707431" cy="593194"/>
            </a:xfrm>
            <a:prstGeom prst="straightConnector1">
              <a:avLst/>
            </a:prstGeom>
            <a:ln w="28575">
              <a:headEnd type="non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04FCF4A-F78D-B64B-1938-F2DF0F8CEE29}"/>
                </a:ext>
              </a:extLst>
            </p:cNvPr>
            <p:cNvCxnSpPr>
              <a:cxnSpLocks/>
              <a:stCxn id="10" idx="0"/>
            </p:cNvCxnSpPr>
            <p:nvPr/>
          </p:nvCxnSpPr>
          <p:spPr>
            <a:xfrm flipV="1">
              <a:off x="3470509" y="5203292"/>
              <a:ext cx="696927" cy="616190"/>
            </a:xfrm>
            <a:prstGeom prst="straightConnector1">
              <a:avLst/>
            </a:prstGeom>
            <a:ln w="28575">
              <a:headEnd type="non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99923D8-DC0E-97B6-67E3-C72BE14728EE}"/>
                </a:ext>
              </a:extLst>
            </p:cNvPr>
            <p:cNvCxnSpPr>
              <a:cxnSpLocks/>
              <a:stCxn id="11" idx="2"/>
              <a:endCxn id="15" idx="0"/>
            </p:cNvCxnSpPr>
            <p:nvPr/>
          </p:nvCxnSpPr>
          <p:spPr>
            <a:xfrm flipH="1">
              <a:off x="3465257" y="3881615"/>
              <a:ext cx="2236" cy="352319"/>
            </a:xfrm>
            <a:prstGeom prst="straightConnector1">
              <a:avLst/>
            </a:prstGeom>
            <a:ln w="28575">
              <a:headEnd type="none"/>
              <a:tailEnd type="triangle"/>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7B326BC9-8FC8-1CD2-93AF-C9CB733B644D}"/>
                </a:ext>
              </a:extLst>
            </p:cNvPr>
            <p:cNvPicPr>
              <a:picLocks noChangeAspect="1"/>
            </p:cNvPicPr>
            <p:nvPr/>
          </p:nvPicPr>
          <p:blipFill>
            <a:blip r:embed="rId5"/>
            <a:stretch>
              <a:fillRect/>
            </a:stretch>
          </p:blipFill>
          <p:spPr>
            <a:xfrm>
              <a:off x="2813439" y="4233934"/>
              <a:ext cx="1303637" cy="1307912"/>
            </a:xfrm>
            <a:prstGeom prst="rect">
              <a:avLst/>
            </a:prstGeom>
          </p:spPr>
        </p:pic>
      </p:grpSp>
      <p:pic>
        <p:nvPicPr>
          <p:cNvPr id="31" name="Picture 30">
            <a:extLst>
              <a:ext uri="{FF2B5EF4-FFF2-40B4-BE49-F238E27FC236}">
                <a16:creationId xmlns:a16="http://schemas.microsoft.com/office/drawing/2014/main" id="{366C6AD0-407F-3D03-4FF3-011ADA0F0BEA}"/>
              </a:ext>
            </a:extLst>
          </p:cNvPr>
          <p:cNvPicPr>
            <a:picLocks noChangeAspect="1"/>
          </p:cNvPicPr>
          <p:nvPr/>
        </p:nvPicPr>
        <p:blipFill>
          <a:blip r:embed="rId6"/>
          <a:stretch>
            <a:fillRect/>
          </a:stretch>
        </p:blipFill>
        <p:spPr>
          <a:xfrm>
            <a:off x="8554387" y="1522570"/>
            <a:ext cx="754518" cy="409442"/>
          </a:xfrm>
          <a:prstGeom prst="rect">
            <a:avLst/>
          </a:prstGeom>
        </p:spPr>
      </p:pic>
      <p:pic>
        <p:nvPicPr>
          <p:cNvPr id="33" name="Picture 32">
            <a:extLst>
              <a:ext uri="{FF2B5EF4-FFF2-40B4-BE49-F238E27FC236}">
                <a16:creationId xmlns:a16="http://schemas.microsoft.com/office/drawing/2014/main" id="{6A0619CE-4C05-9321-B08D-ADB68C624F67}"/>
              </a:ext>
            </a:extLst>
          </p:cNvPr>
          <p:cNvPicPr>
            <a:picLocks noChangeAspect="1"/>
          </p:cNvPicPr>
          <p:nvPr/>
        </p:nvPicPr>
        <p:blipFill>
          <a:blip r:embed="rId7"/>
          <a:stretch>
            <a:fillRect/>
          </a:stretch>
        </p:blipFill>
        <p:spPr>
          <a:xfrm>
            <a:off x="4822914" y="1540280"/>
            <a:ext cx="754518" cy="391732"/>
          </a:xfrm>
          <a:prstGeom prst="rect">
            <a:avLst/>
          </a:prstGeom>
        </p:spPr>
      </p:pic>
    </p:spTree>
    <p:extLst>
      <p:ext uri="{BB962C8B-B14F-4D97-AF65-F5344CB8AC3E}">
        <p14:creationId xmlns:p14="http://schemas.microsoft.com/office/powerpoint/2010/main" val="15526275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916754" y="1253331"/>
            <a:ext cx="10270415" cy="4351338"/>
          </a:xfrm>
        </p:spPr>
        <p:txBody>
          <a:bodyPr/>
          <a:lstStyle/>
          <a:p>
            <a:pPr>
              <a:lnSpc>
                <a:spcPct val="100000"/>
              </a:lnSpc>
              <a:spcBef>
                <a:spcPts val="600"/>
              </a:spcBef>
            </a:pPr>
            <a:r>
              <a:rPr lang="en-GB" sz="1800" cap="none" dirty="0">
                <a:solidFill>
                  <a:srgbClr val="2F5496"/>
                </a:solidFill>
                <a:latin typeface="Segoe UI Semibold" panose="020B0702040204020203" pitchFamily="34" charset="0"/>
                <a:cs typeface="Segoe UI Semibold" panose="020B0702040204020203" pitchFamily="34" charset="0"/>
              </a:rPr>
              <a:t>Factors Affecting </a:t>
            </a:r>
            <a:r>
              <a:rPr lang="en-GB" sz="1800" cap="none" dirty="0" err="1">
                <a:solidFill>
                  <a:srgbClr val="2F5496"/>
                </a:solidFill>
                <a:latin typeface="Segoe UI Semibold" panose="020B0702040204020203" pitchFamily="34" charset="0"/>
                <a:cs typeface="Segoe UI Semibold" panose="020B0702040204020203" pitchFamily="34" charset="0"/>
              </a:rPr>
              <a:t>VertiPaq</a:t>
            </a:r>
            <a:r>
              <a:rPr lang="en-GB" sz="1800" cap="none" dirty="0">
                <a:solidFill>
                  <a:srgbClr val="2F5496"/>
                </a:solidFill>
                <a:latin typeface="Segoe UI Semibold" panose="020B0702040204020203" pitchFamily="34" charset="0"/>
                <a:cs typeface="Segoe UI Semibold" panose="020B0702040204020203" pitchFamily="34" charset="0"/>
              </a:rPr>
              <a:t> Model Compression </a:t>
            </a:r>
            <a:r>
              <a:rPr lang="en-US" sz="1400" dirty="0">
                <a:latin typeface="Segoe UI Light" panose="020B0502040204020203" pitchFamily="34" charset="0"/>
                <a:cs typeface="Segoe UI Light" panose="020B0502040204020203" pitchFamily="34" charset="0"/>
              </a:rPr>
              <a:t>(in order of importance)</a:t>
            </a:r>
          </a:p>
          <a:p>
            <a:pPr marL="628650" lvl="1" indent="-285750">
              <a:spcBef>
                <a:spcPts val="1200"/>
              </a:spcBef>
            </a:pPr>
            <a:r>
              <a:rPr lang="en-US" sz="1600" dirty="0">
                <a:latin typeface="Segoe UI Light" panose="020B0502040204020203" pitchFamily="34" charset="0"/>
                <a:cs typeface="Segoe UI Light" panose="020B0502040204020203" pitchFamily="34" charset="0"/>
              </a:rPr>
              <a:t>Cardinality of the column, which defines the number of bits used to store a value.</a:t>
            </a:r>
          </a:p>
          <a:p>
            <a:pPr marL="1085839" lvl="3" indent="-285750">
              <a:buFontTx/>
              <a:buChar char="-"/>
            </a:pPr>
            <a:r>
              <a:rPr lang="en-US" sz="1400" dirty="0">
                <a:effectLst/>
                <a:latin typeface="Segoe UI Light" panose="020B0502040204020203" pitchFamily="34" charset="0"/>
                <a:ea typeface="Calibri" panose="020F0502020204030204" pitchFamily="34" charset="0"/>
                <a:cs typeface="Segoe UI Light" panose="020B0502040204020203" pitchFamily="34" charset="0"/>
              </a:rPr>
              <a:t>The higher the cardinality of a column, the harder for VertiPaq to optimally compress the data.</a:t>
            </a:r>
            <a:endParaRPr lang="en-US" sz="1600" dirty="0">
              <a:effectLst/>
              <a:latin typeface="Segoe UI Light" panose="020B0502040204020203" pitchFamily="34" charset="0"/>
              <a:ea typeface="Calibri" panose="020F0502020204030204" pitchFamily="34" charset="0"/>
              <a:cs typeface="Segoe UI Light" panose="020B0502040204020203" pitchFamily="34" charset="0"/>
            </a:endParaRPr>
          </a:p>
          <a:p>
            <a:pPr marL="628650" lvl="1" indent="-285750">
              <a:spcBef>
                <a:spcPts val="1200"/>
              </a:spcBef>
            </a:pPr>
            <a:r>
              <a:rPr lang="en-US" sz="1600" dirty="0">
                <a:latin typeface="Segoe UI Light" panose="020B0502040204020203" pitchFamily="34" charset="0"/>
                <a:cs typeface="Segoe UI Light" panose="020B0502040204020203" pitchFamily="34" charset="0"/>
              </a:rPr>
              <a:t>The number of repetitions, that is, the distribution of data in a column. </a:t>
            </a:r>
          </a:p>
          <a:p>
            <a:pPr marL="1085839" lvl="3" indent="-285750">
              <a:buFontTx/>
              <a:buChar char="-"/>
            </a:pPr>
            <a:r>
              <a:rPr lang="en-US" sz="1400" dirty="0">
                <a:latin typeface="Segoe UI Light" panose="020B0502040204020203" pitchFamily="34" charset="0"/>
                <a:cs typeface="Segoe UI Light" panose="020B0502040204020203" pitchFamily="34" charset="0"/>
              </a:rPr>
              <a:t>A column with many repeated values will be compressed more than a column with very frequently changing ones</a:t>
            </a:r>
            <a:r>
              <a:rPr lang="en-US" sz="1600" dirty="0">
                <a:latin typeface="Segoe UI Light" panose="020B0502040204020203" pitchFamily="34" charset="0"/>
                <a:cs typeface="Segoe UI Light" panose="020B0502040204020203" pitchFamily="34" charset="0"/>
              </a:rPr>
              <a:t>.</a:t>
            </a:r>
          </a:p>
          <a:p>
            <a:pPr marL="628650" lvl="1" indent="-285750">
              <a:spcBef>
                <a:spcPts val="1200"/>
              </a:spcBef>
            </a:pPr>
            <a:r>
              <a:rPr lang="en-US" sz="1600" dirty="0">
                <a:latin typeface="Segoe UI Light" panose="020B0502040204020203" pitchFamily="34" charset="0"/>
                <a:cs typeface="Segoe UI Light" panose="020B0502040204020203" pitchFamily="34" charset="0"/>
              </a:rPr>
              <a:t>The number of rows in the table</a:t>
            </a:r>
          </a:p>
          <a:p>
            <a:pPr marL="1085839" lvl="3" indent="-285750">
              <a:buFontTx/>
              <a:buChar char="-"/>
            </a:pPr>
            <a:r>
              <a:rPr lang="en-US" sz="1400" dirty="0">
                <a:latin typeface="Segoe UI Light" panose="020B0502040204020203" pitchFamily="34" charset="0"/>
                <a:cs typeface="Segoe UI Light" panose="020B0502040204020203" pitchFamily="34" charset="0"/>
              </a:rPr>
              <a:t>Estimate current size and projected growth of your model</a:t>
            </a:r>
          </a:p>
          <a:p>
            <a:pPr marL="628650" lvl="1" indent="-285750">
              <a:spcBef>
                <a:spcPts val="1200"/>
              </a:spcBef>
            </a:pPr>
            <a:r>
              <a:rPr lang="en-US" sz="1600" dirty="0">
                <a:latin typeface="Segoe UI Light" panose="020B0502040204020203" pitchFamily="34" charset="0"/>
                <a:cs typeface="Segoe UI Light" panose="020B0502040204020203" pitchFamily="34" charset="0"/>
              </a:rPr>
              <a:t>The datatype of the column (which only affect dictionary size)</a:t>
            </a:r>
          </a:p>
          <a:p>
            <a:pPr marL="1085839" lvl="3" indent="-285750">
              <a:buFontTx/>
              <a:buChar char="-"/>
            </a:pPr>
            <a:r>
              <a:rPr lang="en-US" sz="1400" dirty="0">
                <a:effectLst/>
                <a:latin typeface="Segoe UI Light" panose="020B0502040204020203" pitchFamily="34" charset="0"/>
                <a:ea typeface="Calibri" panose="020F0502020204030204" pitchFamily="34" charset="0"/>
                <a:cs typeface="Segoe UI Light" panose="020B0502040204020203" pitchFamily="34" charset="0"/>
              </a:rPr>
              <a:t>Specifying data types improves model size (as well as performance and usability)</a:t>
            </a:r>
            <a:endParaRPr lang="en-US" sz="1600" dirty="0">
              <a:effectLst/>
              <a:latin typeface="Segoe UI Light" panose="020B0502040204020203" pitchFamily="34" charset="0"/>
              <a:ea typeface="Calibri" panose="020F0502020204030204" pitchFamily="34" charset="0"/>
              <a:cs typeface="Segoe UI Light" panose="020B0502040204020203" pitchFamily="34" charset="0"/>
            </a:endParaRPr>
          </a:p>
          <a:p>
            <a:pPr>
              <a:lnSpc>
                <a:spcPct val="100000"/>
              </a:lnSpc>
              <a:spcBef>
                <a:spcPts val="1200"/>
              </a:spcBef>
            </a:pPr>
            <a:r>
              <a:rPr lang="en-US" sz="1600" dirty="0">
                <a:latin typeface="Segoe UI Light" panose="020B0502040204020203" pitchFamily="34" charset="0"/>
                <a:cs typeface="Segoe UI Light" panose="020B0502040204020203" pitchFamily="34" charset="0"/>
              </a:rPr>
              <a:t>Optimization steps taken to address one factor will often address the others.</a:t>
            </a:r>
          </a:p>
          <a:p>
            <a:pPr>
              <a:lnSpc>
                <a:spcPct val="100000"/>
              </a:lnSpc>
              <a:spcBef>
                <a:spcPts val="1200"/>
              </a:spcBef>
            </a:pPr>
            <a:r>
              <a:rPr lang="en-US" sz="1600" dirty="0">
                <a:latin typeface="Segoe UI Light" panose="020B0502040204020203" pitchFamily="34" charset="0"/>
                <a:cs typeface="Segoe UI Light" panose="020B0502040204020203" pitchFamily="34" charset="0"/>
              </a:rPr>
              <a:t>For example, a</a:t>
            </a:r>
            <a:r>
              <a:rPr lang="en-US" sz="1600" dirty="0">
                <a:latin typeface="Segoe UI Light" panose="020B0502040204020203" pitchFamily="34" charset="0"/>
                <a:ea typeface="Calibri" panose="020F0502020204030204" pitchFamily="34" charset="0"/>
                <a:cs typeface="Segoe UI Light" panose="020B0502040204020203" pitchFamily="34" charset="0"/>
              </a:rPr>
              <a:t> column optimized for cardinality will invariably lead to more value repetition and therefore better compression.</a:t>
            </a:r>
            <a:endParaRPr lang="en-US" sz="1600" dirty="0">
              <a:latin typeface="Segoe UI Light" panose="020B0502040204020203" pitchFamily="34" charset="0"/>
              <a:cs typeface="Segoe UI Light" panose="020B0502040204020203" pitchFamily="34" charset="0"/>
            </a:endParaRPr>
          </a:p>
          <a:p>
            <a:pPr>
              <a:lnSpc>
                <a:spcPct val="100000"/>
              </a:lnSpc>
              <a:spcBef>
                <a:spcPts val="600"/>
              </a:spcBef>
            </a:pPr>
            <a:endParaRPr lang="en-US" sz="1800" dirty="0">
              <a:latin typeface="Segoe UI Light" panose="020B0502040204020203" pitchFamily="34" charset="0"/>
              <a:cs typeface="Segoe UI Light" panose="020B0502040204020203" pitchFamily="34" charset="0"/>
            </a:endParaRPr>
          </a:p>
          <a:p>
            <a:endParaRPr lang="en-US" dirty="0"/>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Compression </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91</a:t>
            </a:fld>
            <a:endParaRPr lang="en-US"/>
          </a:p>
        </p:txBody>
      </p:sp>
    </p:spTree>
    <p:extLst>
      <p:ext uri="{BB962C8B-B14F-4D97-AF65-F5344CB8AC3E}">
        <p14:creationId xmlns:p14="http://schemas.microsoft.com/office/powerpoint/2010/main" val="3298781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90470" y="1038480"/>
            <a:ext cx="10340737" cy="1596752"/>
          </a:xfrm>
        </p:spPr>
        <p:txBody>
          <a:bodyPr/>
          <a:lstStyle/>
          <a:p>
            <a:pPr>
              <a:lnSpc>
                <a:spcPct val="107000"/>
              </a:lnSpc>
              <a:spcBef>
                <a:spcPts val="0"/>
              </a:spcBef>
              <a:spcAft>
                <a:spcPts val="800"/>
              </a:spcAft>
            </a:pPr>
            <a:r>
              <a:rPr lang="en-US" sz="1600" dirty="0">
                <a:solidFill>
                  <a:srgbClr val="2F5496"/>
                </a:solidFill>
                <a:effectLst/>
                <a:latin typeface="Segoe UI Semibold" panose="020B0702040204020203" pitchFamily="34" charset="0"/>
                <a:ea typeface="Calibri" panose="020F0502020204030204" pitchFamily="34" charset="0"/>
                <a:cs typeface="Segoe UI Semibold" panose="020B0702040204020203" pitchFamily="34" charset="0"/>
              </a:rPr>
              <a:t>Query folding </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(QF) is the mechanism by which Power BI generates a single query statement to </a:t>
            </a:r>
          </a:p>
          <a:p>
            <a:pPr marL="628650" lvl="1" indent="-285750">
              <a:lnSpc>
                <a:spcPct val="107000"/>
              </a:lnSpc>
              <a:spcBef>
                <a:spcPts val="0"/>
              </a:spcBef>
              <a:spcAft>
                <a:spcPts val="800"/>
              </a:spcAft>
            </a:pPr>
            <a:r>
              <a:rPr lang="en-US" sz="1600" b="1" dirty="0">
                <a:latin typeface="Segoe UI Light" panose="020B0502040204020203" pitchFamily="34" charset="0"/>
                <a:ea typeface="Calibri" panose="020F0502020204030204" pitchFamily="34" charset="0"/>
                <a:cs typeface="Segoe UI Light" panose="020B0502040204020203" pitchFamily="34" charset="0"/>
              </a:rPr>
              <a:t>O</a:t>
            </a: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ffload or push query evaluation and data transformations to the data source</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 and</a:t>
            </a:r>
          </a:p>
          <a:p>
            <a:pPr marL="628650" lvl="1" indent="-285750">
              <a:lnSpc>
                <a:spcPct val="107000"/>
              </a:lnSpc>
              <a:spcBef>
                <a:spcPts val="0"/>
              </a:spcBef>
              <a:spcAft>
                <a:spcPts val="800"/>
              </a:spcAft>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Provide </a:t>
            </a: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a much faster query execution </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than extracting all the required data from your data source and running all transformations required in the Power Query engine.  </a:t>
            </a: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sz="2800" cap="none" dirty="0">
                <a:latin typeface="Segoe UI (Body)"/>
              </a:rPr>
              <a:t>Query Folding</a:t>
            </a:r>
            <a:endParaRPr lang="en-US" sz="2800"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92</a:t>
            </a:fld>
            <a:endParaRPr lang="en-US"/>
          </a:p>
        </p:txBody>
      </p:sp>
      <p:pic>
        <p:nvPicPr>
          <p:cNvPr id="8" name="Picture 7">
            <a:extLst>
              <a:ext uri="{FF2B5EF4-FFF2-40B4-BE49-F238E27FC236}">
                <a16:creationId xmlns:a16="http://schemas.microsoft.com/office/drawing/2014/main" id="{51A7E007-BB82-A38B-8EE1-127D4C978BD2}"/>
              </a:ext>
            </a:extLst>
          </p:cNvPr>
          <p:cNvPicPr>
            <a:picLocks noChangeAspect="1"/>
          </p:cNvPicPr>
          <p:nvPr/>
        </p:nvPicPr>
        <p:blipFill>
          <a:blip r:embed="rId3"/>
          <a:stretch>
            <a:fillRect/>
          </a:stretch>
        </p:blipFill>
        <p:spPr>
          <a:xfrm>
            <a:off x="2528219" y="2647742"/>
            <a:ext cx="6484585" cy="4263471"/>
          </a:xfrm>
          <a:prstGeom prst="rect">
            <a:avLst/>
          </a:prstGeom>
        </p:spPr>
      </p:pic>
    </p:spTree>
    <p:extLst>
      <p:ext uri="{BB962C8B-B14F-4D97-AF65-F5344CB8AC3E}">
        <p14:creationId xmlns:p14="http://schemas.microsoft.com/office/powerpoint/2010/main" val="111469530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7DF45EC0-5AE5-3FC3-0EFA-7455783D3F11}"/>
              </a:ext>
            </a:extLst>
          </p:cNvPr>
          <p:cNvSpPr>
            <a:spLocks noGrp="1"/>
          </p:cNvSpPr>
          <p:nvPr>
            <p:ph idx="1"/>
          </p:nvPr>
        </p:nvSpPr>
        <p:spPr>
          <a:xfrm>
            <a:off x="671233" y="1379608"/>
            <a:ext cx="4586568" cy="4351338"/>
          </a:xfrm>
        </p:spPr>
        <p:txBody>
          <a:bodyPr/>
          <a:lstStyle/>
          <a:p>
            <a:pPr marL="400050" indent="-285750" defTabSz="914400">
              <a:lnSpc>
                <a:spcPct val="100000"/>
              </a:lnSpc>
              <a:spcBef>
                <a:spcPts val="600"/>
              </a:spcBef>
              <a:buSzTx/>
              <a:buFont typeface="Arial" panose="020B0604020202020204" pitchFamily="34" charset="0"/>
              <a:buChar char="•"/>
              <a:defRPr/>
            </a:pPr>
            <a:r>
              <a:rPr kumimoji="0" lang="en-US" sz="1800" b="0" i="0" u="sng" strike="noStrike" kern="1200" cap="none" spc="0" normalizeH="0" baseline="0" noProof="0" dirty="0">
                <a:ln>
                  <a:noFill/>
                </a:ln>
                <a:solidFill>
                  <a:srgbClr val="0563C1"/>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3"/>
              </a:rPr>
              <a:t>Transformations that can achieve folding</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00050" indent="-285750" defTabSz="914400">
              <a:lnSpc>
                <a:spcPct val="100000"/>
              </a:lnSpc>
              <a:spcBef>
                <a:spcPts val="600"/>
              </a:spcBef>
              <a:buSzTx/>
              <a:buFont typeface="Arial" panose="020B0604020202020204" pitchFamily="34" charset="0"/>
              <a:buChar char="•"/>
              <a:defRPr/>
            </a:pPr>
            <a:r>
              <a:rPr kumimoji="0" lang="en-US" sz="1800" b="0" i="0" u="sng" strike="noStrike" kern="1200" cap="none" spc="0" normalizeH="0" baseline="0" noProof="0" dirty="0">
                <a:ln>
                  <a:noFill/>
                </a:ln>
                <a:solidFill>
                  <a:srgbClr val="0563C1"/>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4"/>
              </a:rPr>
              <a:t>Transformations that prevent folding</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00050" indent="-285750" defTabSz="914400">
              <a:lnSpc>
                <a:spcPct val="100000"/>
              </a:lnSpc>
              <a:spcBef>
                <a:spcPts val="600"/>
              </a:spcBef>
              <a:buSzTx/>
              <a:buFont typeface="Arial" panose="020B0604020202020204" pitchFamily="34" charset="0"/>
              <a:buChar char="•"/>
              <a:defRPr/>
            </a:pPr>
            <a:r>
              <a:rPr kumimoji="0" lang="en-US" sz="1800" b="0" i="0" u="sng" strike="noStrike" kern="1200" cap="none" spc="0" normalizeH="0" baseline="0" noProof="0" dirty="0">
                <a:ln>
                  <a:noFill/>
                </a:ln>
                <a:solidFill>
                  <a:srgbClr val="0563C1"/>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5"/>
              </a:rPr>
              <a:t>Determine when a query can be folded</a:t>
            </a:r>
            <a:endParaRPr lang="en-US" sz="1800" u="sng" dirty="0">
              <a:solidFill>
                <a:srgbClr val="0563C1"/>
              </a:solidFill>
              <a:latin typeface="Calibri Light" panose="020F0302020204030204" pitchFamily="34" charset="0"/>
              <a:ea typeface="Calibri" panose="020F0502020204030204" pitchFamily="34" charset="0"/>
              <a:cs typeface="Times New Roman" panose="02020603050405020304" pitchFamily="18" charset="0"/>
            </a:endParaRPr>
          </a:p>
          <a:p>
            <a:pPr marL="400050" indent="-285750" defTabSz="914400">
              <a:lnSpc>
                <a:spcPct val="100000"/>
              </a:lnSpc>
              <a:spcBef>
                <a:spcPts val="600"/>
              </a:spcBef>
              <a:buSzTx/>
              <a:buFont typeface="Arial" panose="020B0604020202020204" pitchFamily="34" charset="0"/>
              <a:buChar char="•"/>
              <a:defRPr/>
            </a:pPr>
            <a:r>
              <a:rPr lang="en-US" sz="1800" u="sng" dirty="0">
                <a:solidFill>
                  <a:srgbClr val="0563C1"/>
                </a:solidFill>
                <a:effectLst/>
                <a:latin typeface="Calibri Light" panose="020F0302020204030204" pitchFamily="34" charset="0"/>
                <a:ea typeface="Calibri" panose="020F0502020204030204" pitchFamily="34" charset="0"/>
                <a:cs typeface="Times New Roman" panose="02020603050405020304" pitchFamily="18" charset="0"/>
                <a:hlinkClick r:id="rId6"/>
              </a:rPr>
              <a:t>Query folding indicators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00050" indent="-285750" defTabSz="914400">
              <a:lnSpc>
                <a:spcPct val="100000"/>
              </a:lnSpc>
              <a:spcBef>
                <a:spcPts val="600"/>
              </a:spcBef>
              <a:buSzTx/>
              <a:buFont typeface="Arial" panose="020B0604020202020204" pitchFamily="34" charset="0"/>
              <a:buChar char="•"/>
              <a:defRPr/>
            </a:pPr>
            <a:r>
              <a:rPr lang="en-US" sz="1800" u="sng" dirty="0">
                <a:solidFill>
                  <a:srgbClr val="0563C1"/>
                </a:solidFill>
                <a:effectLst/>
                <a:latin typeface="Calibri Light" panose="020F0302020204030204" pitchFamily="34" charset="0"/>
                <a:ea typeface="Calibri" panose="020F0502020204030204" pitchFamily="34" charset="0"/>
                <a:cs typeface="Times New Roman" panose="02020603050405020304" pitchFamily="18" charset="0"/>
                <a:hlinkClick r:id="rId7"/>
              </a:rPr>
              <a:t>Query folding examples</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400050" indent="-285750" defTabSz="914400">
              <a:lnSpc>
                <a:spcPct val="100000"/>
              </a:lnSpc>
              <a:spcBef>
                <a:spcPts val="600"/>
              </a:spcBef>
              <a:buSzTx/>
              <a:buFont typeface="Arial" panose="020B0604020202020204" pitchFamily="34" charset="0"/>
              <a:buChar char="•"/>
              <a:defRPr/>
            </a:pPr>
            <a:r>
              <a:rPr lang="en-US" sz="1800" u="sng" dirty="0">
                <a:solidFill>
                  <a:srgbClr val="0563C1"/>
                </a:solidFill>
                <a:effectLst/>
                <a:latin typeface="Calibri Light" panose="020F0302020204030204" pitchFamily="34" charset="0"/>
                <a:ea typeface="Calibri" panose="020F0502020204030204" pitchFamily="34" charset="0"/>
                <a:cs typeface="Times New Roman" panose="02020603050405020304" pitchFamily="18" charset="0"/>
                <a:hlinkClick r:id="rId8"/>
              </a:rPr>
              <a:t>Query Plan (Preview feature)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00050" indent="-285750" defTabSz="914400">
              <a:lnSpc>
                <a:spcPct val="107000"/>
              </a:lnSpc>
              <a:spcBef>
                <a:spcPts val="0"/>
              </a:spcBef>
              <a:spcAft>
                <a:spcPts val="800"/>
              </a:spcAft>
              <a:buSzTx/>
              <a:buFont typeface="Arial" panose="020B0604020202020204" pitchFamily="34" charset="0"/>
              <a:buChar char="•"/>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sz="3200" cap="none" dirty="0">
                <a:latin typeface="Segoe UI (Body)"/>
              </a:rPr>
              <a:t>Query Folding</a:t>
            </a:r>
            <a:endParaRPr lang="en-US" sz="3200"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93</a:t>
            </a:fld>
            <a:endParaRPr lang="en-US"/>
          </a:p>
        </p:txBody>
      </p:sp>
      <p:sp>
        <p:nvSpPr>
          <p:cNvPr id="6" name="TextBox 5">
            <a:extLst>
              <a:ext uri="{FF2B5EF4-FFF2-40B4-BE49-F238E27FC236}">
                <a16:creationId xmlns:a16="http://schemas.microsoft.com/office/drawing/2014/main" id="{CFF3BAAF-0040-4EAF-CACC-7B1D643DB7AD}"/>
              </a:ext>
            </a:extLst>
          </p:cNvPr>
          <p:cNvSpPr txBox="1"/>
          <p:nvPr/>
        </p:nvSpPr>
        <p:spPr>
          <a:xfrm>
            <a:off x="8607287" y="6231135"/>
            <a:ext cx="2219740" cy="307777"/>
          </a:xfrm>
          <a:prstGeom prst="rect">
            <a:avLst/>
          </a:prstGeom>
          <a:noFill/>
        </p:spPr>
        <p:txBody>
          <a:bodyPr wrap="square">
            <a:spAutoFit/>
          </a:bodyPr>
          <a:lstStyle/>
          <a:p>
            <a:r>
              <a:rPr lang="en-US" sz="1400" dirty="0">
                <a:hlinkClick r:id="rId9"/>
              </a:rPr>
              <a:t>Exploring Query Folding</a:t>
            </a:r>
            <a:endParaRPr lang="en-US" sz="1400" dirty="0"/>
          </a:p>
        </p:txBody>
      </p:sp>
      <p:pic>
        <p:nvPicPr>
          <p:cNvPr id="9" name="Picture 8">
            <a:extLst>
              <a:ext uri="{FF2B5EF4-FFF2-40B4-BE49-F238E27FC236}">
                <a16:creationId xmlns:a16="http://schemas.microsoft.com/office/drawing/2014/main" id="{6831D984-4B44-1BB4-6208-17A89E0B993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493881" y="1379608"/>
            <a:ext cx="5737326" cy="3076387"/>
          </a:xfrm>
          <a:prstGeom prst="rect">
            <a:avLst/>
          </a:prstGeom>
          <a:noFill/>
        </p:spPr>
      </p:pic>
    </p:spTree>
    <p:extLst>
      <p:ext uri="{BB962C8B-B14F-4D97-AF65-F5344CB8AC3E}">
        <p14:creationId xmlns:p14="http://schemas.microsoft.com/office/powerpoint/2010/main" val="63289852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66A0-9C80-E89C-14C8-4C39C185E087}"/>
              </a:ext>
            </a:extLst>
          </p:cNvPr>
          <p:cNvSpPr>
            <a:spLocks noGrp="1"/>
          </p:cNvSpPr>
          <p:nvPr>
            <p:ph type="title"/>
          </p:nvPr>
        </p:nvSpPr>
        <p:spPr>
          <a:xfrm>
            <a:off x="3825115" y="2027598"/>
            <a:ext cx="4548067" cy="498598"/>
          </a:xfrm>
        </p:spPr>
        <p:txBody>
          <a:bodyPr/>
          <a:lstStyle/>
          <a:p>
            <a:r>
              <a:rPr lang="en-US" cap="none" dirty="0">
                <a:latin typeface="+mn-lt"/>
              </a:rPr>
              <a:t>Module 7</a:t>
            </a:r>
          </a:p>
        </p:txBody>
      </p:sp>
      <p:sp>
        <p:nvSpPr>
          <p:cNvPr id="3" name="Text Placeholder 2">
            <a:extLst>
              <a:ext uri="{FF2B5EF4-FFF2-40B4-BE49-F238E27FC236}">
                <a16:creationId xmlns:a16="http://schemas.microsoft.com/office/drawing/2014/main" id="{8147C03D-4EE7-5C3E-845B-DBDED40F8D96}"/>
              </a:ext>
            </a:extLst>
          </p:cNvPr>
          <p:cNvSpPr>
            <a:spLocks noGrp="1"/>
          </p:cNvSpPr>
          <p:nvPr>
            <p:ph type="body" sz="quarter" idx="10"/>
          </p:nvPr>
        </p:nvSpPr>
        <p:spPr>
          <a:xfrm>
            <a:off x="3825115" y="3089750"/>
            <a:ext cx="4548068" cy="1231106"/>
          </a:xfrm>
        </p:spPr>
        <p:txBody>
          <a:bodyPr/>
          <a:lstStyle/>
          <a:p>
            <a:pPr>
              <a:lnSpc>
                <a:spcPct val="100000"/>
              </a:lnSpc>
              <a:spcBef>
                <a:spcPts val="0"/>
              </a:spcBef>
            </a:pPr>
            <a:r>
              <a:rPr lang="en-US" sz="4000" dirty="0">
                <a:latin typeface="Segoe UI Semibold" panose="020B0702040204020203" pitchFamily="34" charset="0"/>
                <a:cs typeface="Segoe UI Semibold" panose="020B0702040204020203" pitchFamily="34" charset="0"/>
              </a:rPr>
              <a:t>Power BI Modeling </a:t>
            </a:r>
          </a:p>
          <a:p>
            <a:pPr>
              <a:lnSpc>
                <a:spcPct val="100000"/>
              </a:lnSpc>
              <a:spcBef>
                <a:spcPts val="0"/>
              </a:spcBef>
            </a:pPr>
            <a:r>
              <a:rPr lang="en-US" sz="4000" dirty="0">
                <a:latin typeface="Segoe UI Semibold" panose="020B0702040204020203" pitchFamily="34" charset="0"/>
                <a:cs typeface="Segoe UI Semibold" panose="020B0702040204020203" pitchFamily="34" charset="0"/>
              </a:rPr>
              <a:t>Best Practices</a:t>
            </a:r>
          </a:p>
        </p:txBody>
      </p:sp>
      <p:grpSp>
        <p:nvGrpSpPr>
          <p:cNvPr id="7" name="Group 6">
            <a:extLst>
              <a:ext uri="{FF2B5EF4-FFF2-40B4-BE49-F238E27FC236}">
                <a16:creationId xmlns:a16="http://schemas.microsoft.com/office/drawing/2014/main" id="{1364D75B-1B87-5687-157F-0CA8F48133D7}"/>
              </a:ext>
            </a:extLst>
          </p:cNvPr>
          <p:cNvGrpSpPr/>
          <p:nvPr/>
        </p:nvGrpSpPr>
        <p:grpSpPr>
          <a:xfrm>
            <a:off x="3825115" y="516429"/>
            <a:ext cx="4548068" cy="1062152"/>
            <a:chOff x="3825115" y="516429"/>
            <a:chExt cx="4548068" cy="1062152"/>
          </a:xfrm>
        </p:grpSpPr>
        <p:sp>
          <p:nvSpPr>
            <p:cNvPr id="8" name="Text Placeholder 1">
              <a:extLst>
                <a:ext uri="{FF2B5EF4-FFF2-40B4-BE49-F238E27FC236}">
                  <a16:creationId xmlns:a16="http://schemas.microsoft.com/office/drawing/2014/main" id="{10836EA4-047D-5360-6970-88848D530EB3}"/>
                </a:ext>
              </a:extLst>
            </p:cNvPr>
            <p:cNvSpPr txBox="1">
              <a:spLocks/>
            </p:cNvSpPr>
            <p:nvPr/>
          </p:nvSpPr>
          <p:spPr>
            <a:xfrm>
              <a:off x="4709287" y="516429"/>
              <a:ext cx="1570601" cy="498598"/>
            </a:xfrm>
            <a:prstGeom prst="rect">
              <a:avLst/>
            </a:prstGeom>
          </p:spPr>
          <p:txBody>
            <a:bodyPr lIns="0" tIns="0" rIns="0" bIns="0"/>
            <a:lstStyle>
              <a:lvl1pPr marL="0" marR="0" indent="0" algn="l" defTabSz="914377" rtl="0" eaLnBrk="1" fontAlgn="auto" latinLnBrk="0" hangingPunct="1">
                <a:lnSpc>
                  <a:spcPct val="150000"/>
                </a:lnSpc>
                <a:spcBef>
                  <a:spcPts val="2400"/>
                </a:spcBef>
                <a:spcAft>
                  <a:spcPts val="0"/>
                </a:spcAft>
                <a:buClrTx/>
                <a:buSzPct val="100000"/>
                <a:buFont typeface="Arial" pitchFamily="34" charset="0"/>
                <a:buNone/>
                <a:tabLst/>
                <a:defRPr lang="en-US" sz="1100" kern="1200" cap="none" spc="0" baseline="0" dirty="0">
                  <a:solidFill>
                    <a:schemeClr val="tx2"/>
                  </a:solidFill>
                  <a:latin typeface="+mn-lt"/>
                  <a:ea typeface="+mn-ea"/>
                  <a:cs typeface="Arial" panose="020B0604020202020204" pitchFamily="34" charset="0"/>
                </a:defRPr>
              </a:lvl1pPr>
              <a:lvl2pPr marL="342900"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2pPr>
              <a:lvl3pPr marL="57466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798513" algn="l"/>
                </a:tabLst>
                <a:defRPr lang="en-US" sz="1100" kern="1200" spc="0" baseline="0" dirty="0">
                  <a:solidFill>
                    <a:schemeClr val="tx2"/>
                  </a:solidFill>
                  <a:latin typeface="+mn-lt"/>
                  <a:ea typeface="+mn-ea"/>
                  <a:cs typeface="Arial" panose="020B0604020202020204" pitchFamily="34" charset="0"/>
                </a:defRPr>
              </a:lvl3pPr>
              <a:lvl4pPr marL="800089"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defRPr lang="en-US" sz="1100" kern="1200" spc="0" baseline="0" dirty="0">
                  <a:solidFill>
                    <a:schemeClr val="tx2"/>
                  </a:solidFill>
                  <a:latin typeface="+mn-lt"/>
                  <a:ea typeface="+mn-ea"/>
                  <a:cs typeface="Arial" panose="020B0604020202020204" pitchFamily="34" charset="0"/>
                </a:defRPr>
              </a:lvl4pPr>
              <a:lvl5pPr marL="1036622" marR="0" indent="-342900" algn="l" defTabSz="914363" rtl="0" eaLnBrk="1" fontAlgn="auto" latinLnBrk="0" hangingPunct="1">
                <a:lnSpc>
                  <a:spcPct val="100000"/>
                </a:lnSpc>
                <a:spcBef>
                  <a:spcPts val="600"/>
                </a:spcBef>
                <a:spcAft>
                  <a:spcPts val="0"/>
                </a:spcAft>
                <a:buClrTx/>
                <a:buSzPct val="100000"/>
                <a:buFont typeface="Arial" panose="020B0604020202020204" pitchFamily="34" charset="0"/>
                <a:buChar char="•"/>
                <a:tabLst>
                  <a:tab pos="1255713" algn="l"/>
                </a:tabLst>
                <a:defRPr lang="en-US" sz="1100" kern="1200" spc="0" baseline="0" dirty="0">
                  <a:solidFill>
                    <a:schemeClr val="tx2"/>
                  </a:solidFill>
                  <a:latin typeface="+mn-lt"/>
                  <a:ea typeface="+mn-ea"/>
                  <a:cs typeface="Arial" panose="020B0604020202020204"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2400" dirty="0">
                  <a:solidFill>
                    <a:schemeClr val="tx1"/>
                  </a:solidFill>
                  <a:latin typeface="Segoe UI Semibold" panose="020B0702040204020203" pitchFamily="34" charset="0"/>
                  <a:cs typeface="Segoe UI Semibold" panose="020B0702040204020203" pitchFamily="34" charset="0"/>
                </a:rPr>
                <a:t>Advanced</a:t>
              </a:r>
            </a:p>
          </p:txBody>
        </p:sp>
        <p:sp>
          <p:nvSpPr>
            <p:cNvPr id="9" name="Title 3">
              <a:extLst>
                <a:ext uri="{FF2B5EF4-FFF2-40B4-BE49-F238E27FC236}">
                  <a16:creationId xmlns:a16="http://schemas.microsoft.com/office/drawing/2014/main" id="{56BFF73F-5A37-4BC8-019F-6A8097A74AAC}"/>
                </a:ext>
              </a:extLst>
            </p:cNvPr>
            <p:cNvSpPr txBox="1">
              <a:spLocks/>
            </p:cNvSpPr>
            <p:nvPr/>
          </p:nvSpPr>
          <p:spPr>
            <a:xfrm>
              <a:off x="4444791" y="1015027"/>
              <a:ext cx="3928392" cy="498598"/>
            </a:xfrm>
            <a:prstGeom prst="rect">
              <a:avLst/>
            </a:prstGeom>
            <a:noFill/>
          </p:spPr>
          <p:txBody>
            <a:bodyPr vert="horz" wrap="square" lIns="0" tIns="0" rIns="0" bIns="0" rtlCol="0" anchor="ctr" anchorCtr="0">
              <a:spAutoFit/>
            </a:bodyPr>
            <a:lstStyle>
              <a:lvl1pPr marL="0" algn="ctr" defTabSz="914363" rtl="0" eaLnBrk="1" latinLnBrk="0" hangingPunct="1">
                <a:lnSpc>
                  <a:spcPct val="90000"/>
                </a:lnSpc>
                <a:spcBef>
                  <a:spcPct val="0"/>
                </a:spcBef>
                <a:buNone/>
                <a:defRPr lang="en-US" sz="3600" b="0" kern="1200" cap="all" spc="-100" baseline="0" dirty="0">
                  <a:ln w="3175">
                    <a:noFill/>
                  </a:ln>
                  <a:solidFill>
                    <a:schemeClr val="bg1"/>
                  </a:solidFill>
                  <a:effectLst/>
                  <a:latin typeface="+mj-lt"/>
                  <a:ea typeface="+mn-ea"/>
                  <a:cs typeface="Segoe UI Semibold" panose="020B0702040204020203" pitchFamily="34" charset="0"/>
                </a:defRPr>
              </a:lvl1pPr>
            </a:lstStyle>
            <a:p>
              <a:r>
                <a:rPr lang="en-US" cap="none" dirty="0">
                  <a:solidFill>
                    <a:srgbClr val="FED112"/>
                  </a:solidFill>
                </a:rPr>
                <a:t>Power BI </a:t>
              </a:r>
              <a:r>
                <a:rPr lang="en-US" sz="2800" cap="none" dirty="0">
                  <a:solidFill>
                    <a:schemeClr val="tx1"/>
                  </a:solidFill>
                </a:rPr>
                <a:t>Training</a:t>
              </a:r>
              <a:endParaRPr lang="en-US" sz="2800" dirty="0">
                <a:solidFill>
                  <a:schemeClr val="tx1"/>
                </a:solidFill>
              </a:endParaRPr>
            </a:p>
          </p:txBody>
        </p:sp>
        <p:pic>
          <p:nvPicPr>
            <p:cNvPr id="10" name="Picture 9" descr="A picture containing plate, light&#10;&#10;Description automatically generated">
              <a:extLst>
                <a:ext uri="{FF2B5EF4-FFF2-40B4-BE49-F238E27FC236}">
                  <a16:creationId xmlns:a16="http://schemas.microsoft.com/office/drawing/2014/main" id="{549E3E53-7AF6-0DBC-4FD2-D632774E34B7}"/>
                </a:ext>
              </a:extLst>
            </p:cNvPr>
            <p:cNvPicPr>
              <a:picLocks noChangeAspect="1"/>
            </p:cNvPicPr>
            <p:nvPr/>
          </p:nvPicPr>
          <p:blipFill>
            <a:blip r:embed="rId2"/>
            <a:stretch>
              <a:fillRect/>
            </a:stretch>
          </p:blipFill>
          <p:spPr>
            <a:xfrm>
              <a:off x="3825115" y="950072"/>
              <a:ext cx="943368" cy="628509"/>
            </a:xfrm>
            <a:prstGeom prst="rect">
              <a:avLst/>
            </a:prstGeom>
          </p:spPr>
        </p:pic>
      </p:grpSp>
    </p:spTree>
    <p:extLst>
      <p:ext uri="{BB962C8B-B14F-4D97-AF65-F5344CB8AC3E}">
        <p14:creationId xmlns:p14="http://schemas.microsoft.com/office/powerpoint/2010/main" val="1478426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14341" y="1109630"/>
            <a:ext cx="10494958" cy="5495996"/>
          </a:xfrm>
        </p:spPr>
        <p:txBody>
          <a:bodyPr/>
          <a:lstStyle/>
          <a:p>
            <a:pPr>
              <a:lnSpc>
                <a:spcPct val="107000"/>
              </a:lnSpc>
              <a:spcBef>
                <a:spcPts val="0"/>
              </a:spcBef>
              <a:spcAft>
                <a:spcPts val="800"/>
              </a:spcAft>
            </a:pPr>
            <a:r>
              <a:rPr lang="en-US" sz="1800" dirty="0">
                <a:effectLst/>
                <a:latin typeface="Segoe UI Light" panose="020B0502040204020203" pitchFamily="34" charset="0"/>
                <a:ea typeface="Calibri" panose="020F0502020204030204" pitchFamily="34" charset="0"/>
                <a:cs typeface="Segoe UI Light" panose="020B0502040204020203" pitchFamily="34" charset="0"/>
              </a:rPr>
              <a:t>Apply the following recommendations to take full advantage of the </a:t>
            </a:r>
            <a:r>
              <a:rPr lang="en-US" sz="1800" dirty="0" err="1">
                <a:effectLst/>
                <a:latin typeface="Segoe UI Light" panose="020B0502040204020203" pitchFamily="34" charset="0"/>
                <a:ea typeface="Calibri" panose="020F0502020204030204" pitchFamily="34" charset="0"/>
                <a:cs typeface="Segoe UI Light" panose="020B0502040204020203" pitchFamily="34" charset="0"/>
              </a:rPr>
              <a:t>VertiPaq</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 engine compression and reduce the physical size of your model</a:t>
            </a:r>
          </a:p>
          <a:p>
            <a:pPr marL="685800" lvl="1">
              <a:spcBef>
                <a:spcPts val="1200"/>
              </a:spcBef>
              <a:spcAft>
                <a:spcPts val="300"/>
              </a:spcAft>
              <a:buFont typeface="+mj-lt"/>
              <a:buAutoNum type="arabicPeriod"/>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Push transformations </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to data sources through Query Folding or using views</a:t>
            </a:r>
            <a:endParaRPr lang="en-US" sz="1800" b="1" dirty="0">
              <a:effectLst/>
              <a:latin typeface="Segoe UI Light" panose="020B0502040204020203" pitchFamily="34" charset="0"/>
              <a:ea typeface="Calibri" panose="020F0502020204030204" pitchFamily="34" charset="0"/>
              <a:cs typeface="Segoe UI Light" panose="020B0502040204020203" pitchFamily="34" charset="0"/>
            </a:endParaRPr>
          </a:p>
          <a:p>
            <a:pPr marL="685800" lvl="1">
              <a:spcBef>
                <a:spcPts val="1200"/>
              </a:spcBef>
              <a:spcAft>
                <a:spcPts val="300"/>
              </a:spcAft>
              <a:buFont typeface="+mj-lt"/>
              <a:buAutoNum type="arabicPeriod"/>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Remove unused tables and columns</a:t>
            </a:r>
          </a:p>
          <a:p>
            <a:pPr marL="1005840" lvl="2" indent="-285750">
              <a:spcBef>
                <a:spcPts val="300"/>
              </a:spcBef>
              <a:spcAft>
                <a:spcPts val="300"/>
              </a:spcAft>
              <a:buFont typeface="Segoe UI Light" panose="020B0502040204020203" pitchFamily="34" charset="0"/>
              <a:buChar char="-"/>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Only keep columns that will be used in the data model / reports</a:t>
            </a:r>
          </a:p>
          <a:p>
            <a:pPr marL="1005840" lvl="2" indent="-285750">
              <a:spcBef>
                <a:spcPts val="300"/>
              </a:spcBef>
              <a:spcAft>
                <a:spcPts val="300"/>
              </a:spcAft>
              <a:buFont typeface="Segoe UI Light" panose="020B0502040204020203" pitchFamily="34" charset="0"/>
              <a:buChar char="-"/>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Delete/Hide unused columns, remove or disable load of unused or intermediary tables</a:t>
            </a:r>
            <a:endParaRPr lang="en-US" sz="1800" dirty="0">
              <a:effectLst/>
              <a:latin typeface="Segoe UI Light" panose="020B0502040204020203" pitchFamily="34" charset="0"/>
              <a:ea typeface="Calibri" panose="020F0502020204030204" pitchFamily="34" charset="0"/>
              <a:cs typeface="Segoe UI Light" panose="020B0502040204020203" pitchFamily="34" charset="0"/>
            </a:endParaRPr>
          </a:p>
          <a:p>
            <a:pPr marL="685800" lvl="1">
              <a:spcBef>
                <a:spcPts val="1200"/>
              </a:spcBef>
              <a:spcAft>
                <a:spcPts val="300"/>
              </a:spcAft>
              <a:buFont typeface="+mj-lt"/>
              <a:buAutoNum type="arabicPeriod"/>
            </a:pPr>
            <a:r>
              <a:rPr lang="en-US" sz="1800" b="1" dirty="0">
                <a:latin typeface="Segoe UI Light" panose="020B0502040204020203" pitchFamily="34" charset="0"/>
                <a:ea typeface="Calibri" panose="020F0502020204030204" pitchFamily="34" charset="0"/>
                <a:cs typeface="Segoe UI Light" panose="020B0502040204020203" pitchFamily="34" charset="0"/>
              </a:rPr>
              <a:t>Filter early</a:t>
            </a: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 &amp; Filter often</a:t>
            </a:r>
          </a:p>
          <a:p>
            <a:pPr marL="685800" lvl="1">
              <a:spcBef>
                <a:spcPts val="1200"/>
              </a:spcBef>
              <a:spcAft>
                <a:spcPts val="300"/>
              </a:spcAft>
              <a:buFont typeface="+mj-lt"/>
              <a:buAutoNum type="arabicPeriod"/>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Split high cardinality column </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such as </a:t>
            </a:r>
            <a:r>
              <a:rPr lang="en-US" sz="1800" dirty="0" err="1">
                <a:effectLst/>
                <a:latin typeface="Segoe UI Light" panose="020B0502040204020203" pitchFamily="34" charset="0"/>
                <a:ea typeface="Calibri" panose="020F0502020204030204" pitchFamily="34" charset="0"/>
                <a:cs typeface="Segoe UI Light" panose="020B0502040204020203" pitchFamily="34" charset="0"/>
              </a:rPr>
              <a:t>DateTime</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 and decimal numbers into two distinct columns</a:t>
            </a:r>
          </a:p>
          <a:p>
            <a:pPr marL="685800" lvl="1">
              <a:spcBef>
                <a:spcPts val="1200"/>
              </a:spcBef>
              <a:spcAft>
                <a:spcPts val="300"/>
              </a:spcAft>
              <a:buFont typeface="+mj-lt"/>
              <a:buAutoNum type="arabicPeriod"/>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Disable unneeded hierarchies </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which would otherwise be optimized to support MDX queries.</a:t>
            </a:r>
          </a:p>
          <a:p>
            <a:pPr marL="685800" lvl="1">
              <a:spcBef>
                <a:spcPts val="1200"/>
              </a:spcBef>
              <a:spcAft>
                <a:spcPts val="300"/>
              </a:spcAft>
              <a:buFont typeface="+mj-lt"/>
              <a:buAutoNum type="arabicPeriod"/>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Disable Auto Date/Time in Options</a:t>
            </a:r>
          </a:p>
          <a:p>
            <a:pPr marL="1005840" lvl="2" indent="-285750">
              <a:spcBef>
                <a:spcPts val="300"/>
              </a:spcBef>
              <a:spcAft>
                <a:spcPts val="300"/>
              </a:spcAft>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Otherwise, Power BI creates a hidden “</a:t>
            </a:r>
            <a:r>
              <a:rPr lang="en-US" sz="1600" dirty="0" err="1">
                <a:latin typeface="Segoe UI Light" panose="020B0502040204020203" pitchFamily="34" charset="0"/>
                <a:ea typeface="Calibri" panose="020F0502020204030204" pitchFamily="34" charset="0"/>
                <a:cs typeface="Segoe UI Light" panose="020B0502040204020203" pitchFamily="34" charset="0"/>
              </a:rPr>
              <a:t>LocalDateTable</a:t>
            </a:r>
            <a:r>
              <a:rPr lang="en-US" sz="1600" dirty="0">
                <a:latin typeface="Segoe UI Light" panose="020B0502040204020203" pitchFamily="34" charset="0"/>
                <a:ea typeface="Calibri" panose="020F0502020204030204" pitchFamily="34" charset="0"/>
                <a:cs typeface="Segoe UI Light" panose="020B0502040204020203" pitchFamily="34" charset="0"/>
              </a:rPr>
              <a:t>” for every single date value</a:t>
            </a:r>
          </a:p>
          <a:p>
            <a:pPr marL="685800" lvl="1">
              <a:spcBef>
                <a:spcPts val="1200"/>
              </a:spcBef>
              <a:spcAft>
                <a:spcPts val="300"/>
              </a:spcAft>
              <a:buFont typeface="+mj-lt"/>
              <a:buAutoNum type="arabicPeriod"/>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Consider rolling up data to lower levels of granularity </a:t>
            </a:r>
          </a:p>
          <a:p>
            <a:pPr marL="1005840" lvl="2" indent="-285750">
              <a:spcBef>
                <a:spcPts val="300"/>
              </a:spcBef>
              <a:spcAft>
                <a:spcPts val="300"/>
              </a:spcAft>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This is typically achieved through time, product and other business hierarchies</a:t>
            </a:r>
          </a:p>
          <a:p>
            <a:pPr marL="1005840" lvl="2" indent="-285750">
              <a:spcBef>
                <a:spcPts val="300"/>
              </a:spcBef>
              <a:spcAft>
                <a:spcPts val="300"/>
              </a:spcAft>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Historical data is often a good candidate for aggregation at a lower level of granularity</a:t>
            </a:r>
          </a:p>
          <a:p>
            <a:pPr marL="0" marR="0">
              <a:lnSpc>
                <a:spcPct val="107000"/>
              </a:lnSpc>
              <a:spcBef>
                <a:spcPts val="0"/>
              </a:spcBef>
              <a:spcAft>
                <a:spcPts val="800"/>
              </a:spcAft>
            </a:pPr>
            <a:endParaRPr lang="en-US" sz="1600" dirty="0">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Compression </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95</a:t>
            </a:fld>
            <a:endParaRPr lang="en-US"/>
          </a:p>
        </p:txBody>
      </p:sp>
    </p:spTree>
    <p:extLst>
      <p:ext uri="{BB962C8B-B14F-4D97-AF65-F5344CB8AC3E}">
        <p14:creationId xmlns:p14="http://schemas.microsoft.com/office/powerpoint/2010/main" val="137435192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64132" y="1221822"/>
            <a:ext cx="10270415" cy="5499653"/>
          </a:xfrm>
        </p:spPr>
        <p:txBody>
          <a:bodyPr/>
          <a:lstStyle/>
          <a:p>
            <a:pPr marL="685800" lvl="1">
              <a:spcBef>
                <a:spcPts val="1200"/>
              </a:spcBef>
              <a:spcAft>
                <a:spcPts val="300"/>
              </a:spcAft>
              <a:buFont typeface="+mj-lt"/>
              <a:buAutoNum type="arabicPeriod" startAt="6"/>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Limit the use of calculated columns </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which, as opposed to measures, are stored in the model</a:t>
            </a:r>
          </a:p>
          <a:p>
            <a:pPr marL="685800" lvl="1">
              <a:spcBef>
                <a:spcPts val="1200"/>
              </a:spcBef>
              <a:spcAft>
                <a:spcPts val="300"/>
              </a:spcAft>
              <a:buFont typeface="+mj-lt"/>
              <a:buAutoNum type="arabicPeriod" startAt="6"/>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Introduce calculated columns before compression </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so that they can be included in the sort order evaluation</a:t>
            </a:r>
          </a:p>
          <a:p>
            <a:pPr marL="685800" lvl="1">
              <a:spcBef>
                <a:spcPts val="1200"/>
              </a:spcBef>
              <a:spcAft>
                <a:spcPts val="300"/>
              </a:spcAft>
              <a:buFont typeface="+mj-lt"/>
              <a:buAutoNum type="arabicPeriod" startAt="6"/>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Shorten values </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wherever possible:</a:t>
            </a:r>
          </a:p>
          <a:p>
            <a:pPr marL="1005840" lvl="2" indent="-285750">
              <a:spcBef>
                <a:spcPts val="300"/>
              </a:spcBef>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Transform </a:t>
            </a:r>
            <a:r>
              <a:rPr lang="en-US" sz="1600" dirty="0" err="1">
                <a:latin typeface="Segoe UI Light" panose="020B0502040204020203" pitchFamily="34" charset="0"/>
                <a:ea typeface="Calibri" panose="020F0502020204030204" pitchFamily="34" charset="0"/>
                <a:cs typeface="Segoe UI Light" panose="020B0502040204020203" pitchFamily="34" charset="0"/>
              </a:rPr>
              <a:t>DateTime</a:t>
            </a:r>
            <a:r>
              <a:rPr lang="en-US" sz="1600" dirty="0">
                <a:latin typeface="Segoe UI Light" panose="020B0502040204020203" pitchFamily="34" charset="0"/>
                <a:ea typeface="Calibri" panose="020F0502020204030204" pitchFamily="34" charset="0"/>
                <a:cs typeface="Segoe UI Light" panose="020B0502040204020203" pitchFamily="34" charset="0"/>
              </a:rPr>
              <a:t> to Date</a:t>
            </a:r>
          </a:p>
          <a:p>
            <a:pPr marL="1005840" lvl="2" indent="-285750">
              <a:spcBef>
                <a:spcPts val="300"/>
              </a:spcBef>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Replace blank values with NULL</a:t>
            </a:r>
          </a:p>
          <a:p>
            <a:pPr marL="1005840" lvl="2" indent="-285750">
              <a:spcBef>
                <a:spcPts val="300"/>
              </a:spcBef>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Remove unnecessary blank spaces</a:t>
            </a:r>
          </a:p>
          <a:p>
            <a:pPr marL="685800" lvl="1">
              <a:spcBef>
                <a:spcPts val="1200"/>
              </a:spcBef>
              <a:spcAft>
                <a:spcPts val="300"/>
              </a:spcAft>
              <a:buFont typeface="+mj-lt"/>
              <a:buAutoNum type="arabicPeriod" startAt="6"/>
            </a:pP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Specify data types</a:t>
            </a:r>
            <a:r>
              <a:rPr lang="en-US" sz="1800" dirty="0">
                <a:effectLst/>
                <a:latin typeface="Segoe UI Light" panose="020B0502040204020203" pitchFamily="34" charset="0"/>
                <a:ea typeface="Calibri" panose="020F0502020204030204" pitchFamily="34" charset="0"/>
                <a:cs typeface="Segoe UI Light" panose="020B0502040204020203" pitchFamily="34" charset="0"/>
              </a:rPr>
              <a:t> to improve model size, performance and usability</a:t>
            </a:r>
          </a:p>
          <a:p>
            <a:pPr marL="1005840" lvl="2" indent="-285750">
              <a:spcBef>
                <a:spcPts val="300"/>
              </a:spcBef>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Use integers instead of strings, wherever possible</a:t>
            </a:r>
          </a:p>
          <a:p>
            <a:pPr marL="1005840" lvl="2" indent="-285750">
              <a:spcBef>
                <a:spcPts val="300"/>
              </a:spcBef>
              <a:buFont typeface="Segoe UI Light" panose="020B0502040204020203" pitchFamily="34" charset="0"/>
              <a:buChar char="-"/>
            </a:pPr>
            <a:r>
              <a:rPr lang="en-US" sz="1600" dirty="0">
                <a:latin typeface="Segoe UI Light" panose="020B0502040204020203" pitchFamily="34" charset="0"/>
                <a:ea typeface="Calibri" panose="020F0502020204030204" pitchFamily="34" charset="0"/>
                <a:cs typeface="Segoe UI Light" panose="020B0502040204020203" pitchFamily="34" charset="0"/>
              </a:rPr>
              <a:t>Use fixed decimal numbers instead of decimal numbers</a:t>
            </a:r>
          </a:p>
          <a:p>
            <a:pPr marL="685800" lvl="1">
              <a:spcBef>
                <a:spcPts val="1200"/>
              </a:spcBef>
              <a:spcAft>
                <a:spcPts val="300"/>
              </a:spcAft>
              <a:buFont typeface="+mj-lt"/>
              <a:buAutoNum type="arabicPeriod" startAt="6"/>
            </a:pPr>
            <a:r>
              <a:rPr lang="en-US" sz="1800" dirty="0">
                <a:latin typeface="Segoe UI Light" panose="020B0502040204020203" pitchFamily="34" charset="0"/>
                <a:ea typeface="Calibri" panose="020F0502020204030204" pitchFamily="34" charset="0"/>
                <a:cs typeface="Segoe UI Light" panose="020B0502040204020203" pitchFamily="34" charset="0"/>
              </a:rPr>
              <a:t>Where applicable, </a:t>
            </a:r>
            <a:r>
              <a:rPr lang="en-US" sz="1800" b="1" dirty="0">
                <a:latin typeface="Segoe UI Light" panose="020B0502040204020203" pitchFamily="34" charset="0"/>
                <a:ea typeface="Calibri" panose="020F0502020204030204" pitchFamily="34" charset="0"/>
                <a:cs typeface="Segoe UI Light" panose="020B0502040204020203" pitchFamily="34" charset="0"/>
              </a:rPr>
              <a:t>a</a:t>
            </a:r>
            <a:r>
              <a:rPr lang="en-US" sz="1800" b="1" dirty="0">
                <a:effectLst/>
                <a:latin typeface="Segoe UI Light" panose="020B0502040204020203" pitchFamily="34" charset="0"/>
                <a:ea typeface="Calibri" panose="020F0502020204030204" pitchFamily="34" charset="0"/>
                <a:cs typeface="Segoe UI Light" panose="020B0502040204020203" pitchFamily="34" charset="0"/>
              </a:rPr>
              <a:t>ggregate table rows</a:t>
            </a:r>
          </a:p>
          <a:p>
            <a:pPr marL="685800" lvl="1">
              <a:spcBef>
                <a:spcPts val="1200"/>
              </a:spcBef>
              <a:spcAft>
                <a:spcPts val="300"/>
              </a:spcAft>
              <a:buFont typeface="+mj-lt"/>
              <a:buAutoNum type="arabicPeriod" startAt="6"/>
            </a:pPr>
            <a:r>
              <a:rPr lang="en-US" sz="1800" dirty="0">
                <a:effectLst/>
                <a:latin typeface="Segoe UI Light" panose="020B0502040204020203" pitchFamily="34" charset="0"/>
                <a:ea typeface="Calibri" panose="020F0502020204030204" pitchFamily="34" charset="0"/>
                <a:cs typeface="Segoe UI Light" panose="020B0502040204020203" pitchFamily="34" charset="0"/>
              </a:rPr>
              <a:t>Optimize data processing by using data segment sizes that achieve optimal parallelism and compression.  </a:t>
            </a:r>
          </a:p>
          <a:p>
            <a:pPr marL="0" marR="0">
              <a:lnSpc>
                <a:spcPct val="107000"/>
              </a:lnSpc>
              <a:spcBef>
                <a:spcPts val="0"/>
              </a:spcBef>
              <a:spcAft>
                <a:spcPts val="800"/>
              </a:spcAft>
            </a:pPr>
            <a:endParaRPr lang="en-US" sz="1600" dirty="0">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Compression </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96</a:t>
            </a:fld>
            <a:endParaRPr lang="en-US"/>
          </a:p>
        </p:txBody>
      </p:sp>
    </p:spTree>
    <p:extLst>
      <p:ext uri="{BB962C8B-B14F-4D97-AF65-F5344CB8AC3E}">
        <p14:creationId xmlns:p14="http://schemas.microsoft.com/office/powerpoint/2010/main" val="250873330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916754" y="1253331"/>
            <a:ext cx="10270415" cy="4882426"/>
          </a:xfrm>
        </p:spPr>
        <p:txBody>
          <a:bodyPr/>
          <a:lstStyle/>
          <a:p>
            <a:pPr marL="0" marR="0">
              <a:lnSpc>
                <a:spcPct val="107000"/>
              </a:lnSpc>
              <a:spcBef>
                <a:spcPts val="0"/>
              </a:spcBef>
              <a:spcAft>
                <a:spcPts val="800"/>
              </a:spcAft>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Segment size is an important factor at both compression and at query time:</a:t>
            </a:r>
          </a:p>
          <a:p>
            <a:pPr marL="685800" lvl="1">
              <a:lnSpc>
                <a:spcPct val="107000"/>
              </a:lnSpc>
              <a:spcBef>
                <a:spcPts val="0"/>
              </a:spcBef>
              <a:buSzPct val="80000"/>
              <a:buFont typeface="Symbol" panose="05050102010706020507" pitchFamily="18" charset="2"/>
              <a:buChar char=""/>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The tabular engine reads a segment and starts compressing it while reading the next one.</a:t>
            </a:r>
          </a:p>
          <a:p>
            <a:pPr marL="685800" lvl="1">
              <a:lnSpc>
                <a:spcPct val="107000"/>
              </a:lnSpc>
              <a:spcBef>
                <a:spcPts val="0"/>
              </a:spcBef>
              <a:spcAft>
                <a:spcPts val="800"/>
              </a:spcAft>
              <a:buSzPct val="80000"/>
              <a:buFont typeface="Symbol" panose="05050102010706020507" pitchFamily="18" charset="2"/>
              <a:buChar char=""/>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The tabular engine also uses the segments at query time to read in parallel across cores.</a:t>
            </a:r>
          </a:p>
          <a:p>
            <a:pPr marL="0" marR="0">
              <a:lnSpc>
                <a:spcPct val="107000"/>
              </a:lnSpc>
              <a:spcBef>
                <a:spcPts val="0"/>
              </a:spcBef>
              <a:spcAft>
                <a:spcPts val="800"/>
              </a:spcAft>
            </a:pPr>
            <a:endParaRPr lang="en-US" sz="1600" dirty="0">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0"/>
              </a:spcBef>
              <a:spcAft>
                <a:spcPts val="800"/>
              </a:spcAft>
            </a:pPr>
            <a:endParaRPr lang="en-US" sz="1600" dirty="0">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0"/>
              </a:spcBef>
              <a:spcAft>
                <a:spcPts val="800"/>
              </a:spcAft>
            </a:pPr>
            <a:endParaRPr lang="en-US" sz="1600" dirty="0">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0"/>
              </a:spcBef>
              <a:spcAft>
                <a:spcPts val="800"/>
              </a:spcAft>
            </a:pPr>
            <a:endParaRPr lang="en-US" sz="1600" dirty="0">
              <a:effectLst/>
              <a:latin typeface="Segoe UI Light" panose="020B0502040204020203" pitchFamily="34" charset="0"/>
              <a:ea typeface="Calibri" panose="020F0502020204030204" pitchFamily="34" charset="0"/>
              <a:cs typeface="Segoe UI Light" panose="020B0502040204020203" pitchFamily="34" charset="0"/>
            </a:endParaRPr>
          </a:p>
          <a:p>
            <a:pPr marL="0" marR="0">
              <a:lnSpc>
                <a:spcPct val="107000"/>
              </a:lnSpc>
              <a:spcBef>
                <a:spcPts val="0"/>
              </a:spcBef>
              <a:spcAft>
                <a:spcPts val="800"/>
              </a:spcAft>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To optimize data processing, </a:t>
            </a:r>
          </a:p>
          <a:p>
            <a:pPr marL="0" marR="0">
              <a:lnSpc>
                <a:spcPct val="107000"/>
              </a:lnSpc>
              <a:spcBef>
                <a:spcPts val="0"/>
              </a:spcBef>
              <a:spcAft>
                <a:spcPts val="800"/>
              </a:spcAft>
            </a:pP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Tabular (Analysis Services, PBI Premium)</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 by default, processes the data in segments of </a:t>
            </a: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8 million rows</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   </a:t>
            </a:r>
          </a:p>
          <a:p>
            <a:pPr marL="0" marR="0">
              <a:lnSpc>
                <a:spcPct val="107000"/>
              </a:lnSpc>
              <a:spcBef>
                <a:spcPts val="0"/>
              </a:spcBef>
              <a:spcAft>
                <a:spcPts val="800"/>
              </a:spcAft>
            </a:pPr>
            <a:r>
              <a:rPr lang="en-US" sz="1600" dirty="0">
                <a:effectLst/>
                <a:latin typeface="Segoe UI Light" panose="020B0502040204020203" pitchFamily="34" charset="0"/>
                <a:ea typeface="Calibri" panose="020F0502020204030204" pitchFamily="34" charset="0"/>
                <a:cs typeface="Segoe UI Light" panose="020B0502040204020203" pitchFamily="34" charset="0"/>
              </a:rPr>
              <a:t>However, </a:t>
            </a:r>
          </a:p>
          <a:p>
            <a:pPr marL="0" marR="0">
              <a:lnSpc>
                <a:spcPct val="107000"/>
              </a:lnSpc>
              <a:spcBef>
                <a:spcPts val="0"/>
              </a:spcBef>
              <a:spcAft>
                <a:spcPts val="800"/>
              </a:spcAft>
            </a:pP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Power BI Desktop and PowerPivot </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are optimized for smaller datasets and their segment’s default size of </a:t>
            </a: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1 million rows</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 cannot be changed.</a:t>
            </a:r>
          </a:p>
          <a:p>
            <a:pPr marL="0" marR="0">
              <a:lnSpc>
                <a:spcPct val="107000"/>
              </a:lnSpc>
              <a:spcBef>
                <a:spcPts val="0"/>
              </a:spcBef>
              <a:spcAft>
                <a:spcPts val="800"/>
              </a:spcAft>
            </a:pPr>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Models created through Power BI dataset can be optimized for larger dataset by using external tools such as Tabular Editor to override the logic that was originally selected (based on a smaller sample/segment).</a:t>
            </a: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Data Segment Size</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97</a:t>
            </a:fld>
            <a:endParaRPr lang="en-US"/>
          </a:p>
        </p:txBody>
      </p:sp>
      <p:graphicFrame>
        <p:nvGraphicFramePr>
          <p:cNvPr id="5" name="Table 5">
            <a:extLst>
              <a:ext uri="{FF2B5EF4-FFF2-40B4-BE49-F238E27FC236}">
                <a16:creationId xmlns:a16="http://schemas.microsoft.com/office/drawing/2014/main" id="{7269BAC0-E5C1-5EFC-F6A2-A5D0E81B3CD5}"/>
              </a:ext>
            </a:extLst>
          </p:cNvPr>
          <p:cNvGraphicFramePr>
            <a:graphicFrameLocks noGrp="1"/>
          </p:cNvGraphicFramePr>
          <p:nvPr/>
        </p:nvGraphicFramePr>
        <p:xfrm>
          <a:off x="1696278" y="2402693"/>
          <a:ext cx="6692348" cy="1112520"/>
        </p:xfrm>
        <a:graphic>
          <a:graphicData uri="http://schemas.openxmlformats.org/drawingml/2006/table">
            <a:tbl>
              <a:tblPr firstRow="1" bandRow="1">
                <a:tableStyleId>{5C22544A-7EE6-4342-B048-85BDC9FD1C3A}</a:tableStyleId>
              </a:tblPr>
              <a:tblGrid>
                <a:gridCol w="2252870">
                  <a:extLst>
                    <a:ext uri="{9D8B030D-6E8A-4147-A177-3AD203B41FA5}">
                      <a16:colId xmlns:a16="http://schemas.microsoft.com/office/drawing/2014/main" val="2334893149"/>
                    </a:ext>
                  </a:extLst>
                </a:gridCol>
                <a:gridCol w="2073965">
                  <a:extLst>
                    <a:ext uri="{9D8B030D-6E8A-4147-A177-3AD203B41FA5}">
                      <a16:colId xmlns:a16="http://schemas.microsoft.com/office/drawing/2014/main" val="2256054430"/>
                    </a:ext>
                  </a:extLst>
                </a:gridCol>
                <a:gridCol w="2365513">
                  <a:extLst>
                    <a:ext uri="{9D8B030D-6E8A-4147-A177-3AD203B41FA5}">
                      <a16:colId xmlns:a16="http://schemas.microsoft.com/office/drawing/2014/main" val="310207499"/>
                    </a:ext>
                  </a:extLst>
                </a:gridCol>
              </a:tblGrid>
              <a:tr h="370840">
                <a:tc>
                  <a:txBody>
                    <a:bodyPr/>
                    <a:lstStyle/>
                    <a:p>
                      <a:r>
                        <a:rPr lang="en-US" dirty="0">
                          <a:latin typeface="Segoe UI Semibold" panose="020B0702040204020203" pitchFamily="34" charset="0"/>
                          <a:cs typeface="Segoe UI Semibold" panose="020B0702040204020203" pitchFamily="34" charset="0"/>
                        </a:rPr>
                        <a:t>Segment Size</a:t>
                      </a:r>
                    </a:p>
                  </a:txBody>
                  <a:tcPr/>
                </a:tc>
                <a:tc>
                  <a:txBody>
                    <a:bodyPr/>
                    <a:lstStyle/>
                    <a:p>
                      <a:r>
                        <a:rPr lang="en-US" dirty="0">
                          <a:latin typeface="Segoe UI Semibold" panose="020B0702040204020203" pitchFamily="34" charset="0"/>
                          <a:cs typeface="Segoe UI Semibold" panose="020B0702040204020203" pitchFamily="34" charset="0"/>
                        </a:rPr>
                        <a:t>Advantage</a:t>
                      </a:r>
                    </a:p>
                  </a:txBody>
                  <a:tcPr/>
                </a:tc>
                <a:tc>
                  <a:txBody>
                    <a:bodyPr/>
                    <a:lstStyle/>
                    <a:p>
                      <a:r>
                        <a:rPr lang="en-US" dirty="0">
                          <a:latin typeface="Segoe UI Semibold" panose="020B0702040204020203" pitchFamily="34" charset="0"/>
                          <a:cs typeface="Segoe UI Semibold" panose="020B0702040204020203" pitchFamily="34" charset="0"/>
                        </a:rPr>
                        <a:t>Impact</a:t>
                      </a:r>
                    </a:p>
                  </a:txBody>
                  <a:tcPr/>
                </a:tc>
                <a:extLst>
                  <a:ext uri="{0D108BD9-81ED-4DB2-BD59-A6C34878D82A}">
                    <a16:rowId xmlns:a16="http://schemas.microsoft.com/office/drawing/2014/main" val="4183192123"/>
                  </a:ext>
                </a:extLst>
              </a:tr>
              <a:tr h="370840">
                <a:tc>
                  <a:txBody>
                    <a:bodyPr/>
                    <a:lstStyle/>
                    <a:p>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Larger segments</a:t>
                      </a:r>
                      <a:endParaRPr lang="en-US" sz="1600" dirty="0"/>
                    </a:p>
                  </a:txBody>
                  <a:tcPr/>
                </a:tc>
                <a:tc>
                  <a:txBody>
                    <a:bodyPr/>
                    <a:lstStyle/>
                    <a:p>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better compression</a:t>
                      </a:r>
                      <a:r>
                        <a:rPr lang="en-US" sz="1600" dirty="0">
                          <a:effectLst/>
                          <a:latin typeface="Segoe UI Light" panose="020B0502040204020203" pitchFamily="34" charset="0"/>
                          <a:ea typeface="Calibri" panose="020F0502020204030204" pitchFamily="34" charset="0"/>
                          <a:cs typeface="Segoe UI Light" panose="020B0502040204020203" pitchFamily="34" charset="0"/>
                        </a:rPr>
                        <a:t> </a:t>
                      </a:r>
                      <a:endParaRPr lang="en-US" sz="1600" dirty="0"/>
                    </a:p>
                  </a:txBody>
                  <a:tcPr/>
                </a:tc>
                <a:tc>
                  <a:txBody>
                    <a:bodyPr/>
                    <a:lstStyle/>
                    <a:p>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more compression time</a:t>
                      </a:r>
                      <a:endParaRPr lang="en-US" sz="1600" dirty="0"/>
                    </a:p>
                  </a:txBody>
                  <a:tcPr/>
                </a:tc>
                <a:extLst>
                  <a:ext uri="{0D108BD9-81ED-4DB2-BD59-A6C34878D82A}">
                    <a16:rowId xmlns:a16="http://schemas.microsoft.com/office/drawing/2014/main" val="120908712"/>
                  </a:ext>
                </a:extLst>
              </a:tr>
              <a:tr h="370840">
                <a:tc>
                  <a:txBody>
                    <a:bodyPr/>
                    <a:lstStyle/>
                    <a:p>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Smaller segments</a:t>
                      </a:r>
                      <a:endParaRPr lang="en-US" sz="1600" dirty="0"/>
                    </a:p>
                  </a:txBody>
                  <a:tcPr/>
                </a:tc>
                <a:tc>
                  <a:txBody>
                    <a:bodyPr/>
                    <a:lstStyle/>
                    <a:p>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more parallelism</a:t>
                      </a:r>
                      <a:endParaRPr lang="en-US" sz="1600" dirty="0"/>
                    </a:p>
                  </a:txBody>
                  <a:tcPr/>
                </a:tc>
                <a:tc>
                  <a:txBody>
                    <a:bodyPr/>
                    <a:lstStyle/>
                    <a:p>
                      <a:r>
                        <a:rPr lang="en-US" sz="1600" b="1" dirty="0">
                          <a:effectLst/>
                          <a:latin typeface="Segoe UI Light" panose="020B0502040204020203" pitchFamily="34" charset="0"/>
                          <a:ea typeface="Calibri" panose="020F0502020204030204" pitchFamily="34" charset="0"/>
                          <a:cs typeface="Segoe UI Light" panose="020B0502040204020203" pitchFamily="34" charset="0"/>
                        </a:rPr>
                        <a:t>more query time</a:t>
                      </a:r>
                      <a:endParaRPr lang="en-US" sz="1600" dirty="0"/>
                    </a:p>
                  </a:txBody>
                  <a:tcPr/>
                </a:tc>
                <a:extLst>
                  <a:ext uri="{0D108BD9-81ED-4DB2-BD59-A6C34878D82A}">
                    <a16:rowId xmlns:a16="http://schemas.microsoft.com/office/drawing/2014/main" val="1435934889"/>
                  </a:ext>
                </a:extLst>
              </a:tr>
            </a:tbl>
          </a:graphicData>
        </a:graphic>
      </p:graphicFrame>
    </p:spTree>
    <p:extLst>
      <p:ext uri="{BB962C8B-B14F-4D97-AF65-F5344CB8AC3E}">
        <p14:creationId xmlns:p14="http://schemas.microsoft.com/office/powerpoint/2010/main" val="11400772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16989" y="1287475"/>
            <a:ext cx="10540265" cy="5331588"/>
          </a:xfrm>
        </p:spPr>
        <p:txBody>
          <a:bodyPr/>
          <a:lstStyle/>
          <a:p>
            <a:pPr marL="685800" lvl="1">
              <a:spcBef>
                <a:spcPts val="1200"/>
              </a:spcBef>
              <a:spcAft>
                <a:spcPts val="300"/>
              </a:spcAft>
              <a:buFont typeface="+mj-lt"/>
              <a:buAutoNum type="arabicPeriod"/>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Push calculations to the Source </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Use PQ calculated columns rather than DAX calculated columns </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Whenever possible, create a calculated column in the Dim Table rather than in the Fact Table</a:t>
            </a:r>
          </a:p>
          <a:p>
            <a:pPr marL="685800" lvl="1">
              <a:spcBef>
                <a:spcPts val="1200"/>
              </a:spcBef>
              <a:spcAft>
                <a:spcPts val="300"/>
              </a:spcAft>
              <a:buFont typeface="+mj-lt"/>
              <a:buAutoNum type="arabicPeriod"/>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Use a star schema </a:t>
            </a:r>
          </a:p>
          <a:p>
            <a:pPr marL="685800" lvl="1">
              <a:spcBef>
                <a:spcPts val="1200"/>
              </a:spcBef>
              <a:spcAft>
                <a:spcPts val="300"/>
              </a:spcAft>
              <a:buFont typeface="+mj-lt"/>
              <a:buAutoNum type="arabicPeriod"/>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Avoid Bi-Directional AND Many-to-Many relationships </a:t>
            </a:r>
            <a:r>
              <a:rPr kumimoji="0" lang="en-US" sz="2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which incur a significant performance penalty</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Applying filters/slicers traverses many relationships and can be slower</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Some filter chains unlikely to add business value</a:t>
            </a:r>
          </a:p>
          <a:p>
            <a:pPr marL="685800" lvl="1">
              <a:spcBef>
                <a:spcPts val="1200"/>
              </a:spcBef>
              <a:spcAft>
                <a:spcPts val="300"/>
              </a:spcAft>
              <a:buFont typeface="+mj-lt"/>
              <a:buAutoNum type="arabicPeriod"/>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Remove unnecessary relationships</a:t>
            </a:r>
            <a:r>
              <a:rPr kumimoji="0" lang="en-US" sz="200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 sometimes created by Power BI</a:t>
            </a:r>
          </a:p>
          <a:p>
            <a:pPr marL="685800" lvl="1">
              <a:spcBef>
                <a:spcPts val="1200"/>
              </a:spcBef>
              <a:spcAft>
                <a:spcPts val="300"/>
              </a:spcAft>
              <a:buFont typeface="+mj-lt"/>
              <a:buAutoNum type="arabicPeriod"/>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Use Integer and presorted index </a:t>
            </a:r>
            <a:r>
              <a:rPr kumimoji="0" lang="en-US" sz="2000"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columns that are commonly filtered or sliced</a:t>
            </a:r>
            <a:endParaRPr lang="en-US" sz="18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Model Performance</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98</a:t>
            </a:fld>
            <a:endParaRPr lang="en-US"/>
          </a:p>
        </p:txBody>
      </p:sp>
    </p:spTree>
    <p:extLst>
      <p:ext uri="{BB962C8B-B14F-4D97-AF65-F5344CB8AC3E}">
        <p14:creationId xmlns:p14="http://schemas.microsoft.com/office/powerpoint/2010/main" val="398746617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32075-3093-D09D-63A1-56AE166912D6}"/>
              </a:ext>
            </a:extLst>
          </p:cNvPr>
          <p:cNvSpPr>
            <a:spLocks noGrp="1"/>
          </p:cNvSpPr>
          <p:nvPr>
            <p:ph idx="1"/>
          </p:nvPr>
        </p:nvSpPr>
        <p:spPr>
          <a:xfrm>
            <a:off x="816989" y="1221822"/>
            <a:ext cx="10540265" cy="5499653"/>
          </a:xfrm>
        </p:spPr>
        <p:txBody>
          <a:bodyPr/>
          <a:lstStyle/>
          <a:p>
            <a:pPr marL="685800" lvl="1">
              <a:spcBef>
                <a:spcPts val="1200"/>
              </a:spcBef>
              <a:spcAft>
                <a:spcPts val="300"/>
              </a:spcAft>
              <a:buFont typeface="+mj-lt"/>
              <a:buAutoNum type="arabicPeriod" startAt="6"/>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Avoid distinct counts on fields with high cardinality </a:t>
            </a:r>
          </a:p>
          <a:p>
            <a:pPr marL="685800" lvl="1">
              <a:spcBef>
                <a:spcPts val="1200"/>
              </a:spcBef>
              <a:spcAft>
                <a:spcPts val="300"/>
              </a:spcAft>
              <a:buFont typeface="+mj-lt"/>
              <a:buAutoNum type="arabicPeriod" startAt="6"/>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Minimize fields with unnecessary precision and high cardinality </a:t>
            </a:r>
            <a:r>
              <a:rPr lang="en-US" sz="20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which slow calculations and increase time to load into memory</a:t>
            </a:r>
          </a:p>
          <a:p>
            <a:pPr marL="685800" lvl="1">
              <a:spcBef>
                <a:spcPts val="1200"/>
              </a:spcBef>
              <a:spcAft>
                <a:spcPts val="300"/>
              </a:spcAft>
              <a:buFont typeface="+mj-lt"/>
              <a:buAutoNum type="arabicPeriod" startAt="6"/>
            </a:pPr>
            <a:r>
              <a:rPr lang="en-US" sz="2000" b="1"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Set Default Summarization to none </a:t>
            </a:r>
            <a:r>
              <a:rPr lang="en-US" sz="2000" dirty="0">
                <a:solidFill>
                  <a:schemeClr val="tx1"/>
                </a:solidFill>
                <a:effectLst/>
                <a:latin typeface="Segoe UI Light" panose="020B0502040204020203" pitchFamily="34" charset="0"/>
                <a:ea typeface="Calibri" panose="020F0502020204030204" pitchFamily="34" charset="0"/>
                <a:cs typeface="Segoe UI Light" panose="020B0502040204020203" pitchFamily="34" charset="0"/>
              </a:rPr>
              <a:t>on the Modeling Ribbon</a:t>
            </a:r>
          </a:p>
          <a:p>
            <a:pPr marL="1005840" lvl="2" indent="-285750">
              <a:spcBef>
                <a:spcPts val="300"/>
              </a:spcBef>
              <a:spcAft>
                <a:spcPts val="300"/>
              </a:spcAft>
              <a:buFont typeface="Segoe UI Light" panose="020B0502040204020203" pitchFamily="34" charset="0"/>
              <a:buChar char="-"/>
            </a:pPr>
            <a:r>
              <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Power BI otherwise tries to sum or count the number when dropped into visuals. </a:t>
            </a:r>
          </a:p>
          <a:p>
            <a:pPr marL="1005840" lvl="2" indent="-285750">
              <a:spcBef>
                <a:spcPts val="300"/>
              </a:spcBef>
              <a:spcAft>
                <a:spcPts val="300"/>
              </a:spcAft>
              <a:buFont typeface="Segoe UI Light" panose="020B0502040204020203" pitchFamily="34" charset="0"/>
              <a:buChar char="-"/>
            </a:pPr>
            <a:r>
              <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Detailed tables/matrixes can be slower</a:t>
            </a:r>
          </a:p>
          <a:p>
            <a:pPr marL="685800" lvl="1">
              <a:spcBef>
                <a:spcPts val="1200"/>
              </a:spcBef>
              <a:spcAft>
                <a:spcPts val="300"/>
              </a:spcAft>
              <a:buFont typeface="+mj-lt"/>
              <a:buAutoNum type="arabicPeriod" startAt="6"/>
            </a:pPr>
            <a:r>
              <a:rPr kumimoji="0" lang="en-US" sz="2000" b="1" i="0" u="none" strike="noStrike" kern="1200" cap="none" spc="0" normalizeH="0" baseline="0" noProof="0" dirty="0">
                <a:ln>
                  <a:noFill/>
                </a:ln>
                <a:solidFill>
                  <a:schemeClr val="tx1"/>
                </a:solidFill>
                <a:effectLst/>
                <a:uLnTx/>
                <a:uFillTx/>
                <a:latin typeface="Segoe UI Light" panose="020B0502040204020203" pitchFamily="34" charset="0"/>
                <a:ea typeface="Times New Roman" panose="02020603050405020304" pitchFamily="18" charset="0"/>
                <a:cs typeface="Segoe UI Light" panose="020B0502040204020203" pitchFamily="34" charset="0"/>
              </a:rPr>
              <a:t>Don’t change blanks to zeros or other values </a:t>
            </a:r>
          </a:p>
          <a:p>
            <a:pPr marL="1005840" lvl="2" indent="-285750">
              <a:spcBef>
                <a:spcPts val="300"/>
              </a:spcBef>
              <a:spcAft>
                <a:spcPts val="300"/>
              </a:spcAft>
              <a:buFont typeface="Segoe UI Light" panose="020B0502040204020203" pitchFamily="34" charset="0"/>
              <a:buChar char="-"/>
            </a:pPr>
            <a:r>
              <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Power BI automatically filters out all the rows with blank values from query results</a:t>
            </a:r>
          </a:p>
          <a:p>
            <a:pPr marL="1005840" lvl="2" indent="-285750">
              <a:spcBef>
                <a:spcPts val="300"/>
              </a:spcBef>
              <a:spcAft>
                <a:spcPts val="300"/>
              </a:spcAft>
              <a:buFont typeface="Segoe UI Light" panose="020B0502040204020203" pitchFamily="34" charset="0"/>
              <a:buChar char="-"/>
            </a:pPr>
            <a:r>
              <a:rPr lang="en-US" sz="20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If the blanks are replaced, the query space is greatly increased </a:t>
            </a:r>
          </a:p>
          <a:p>
            <a:pPr marL="685800" lvl="1">
              <a:spcBef>
                <a:spcPts val="1200"/>
              </a:spcBef>
              <a:spcAft>
                <a:spcPts val="300"/>
              </a:spcAft>
              <a:buFont typeface="+mj-lt"/>
              <a:buAutoNum type="arabicPeriod" startAt="6"/>
            </a:pPr>
            <a:r>
              <a:rPr lang="en-US" sz="2000" b="1" dirty="0">
                <a:solidFill>
                  <a:schemeClr val="tx1"/>
                </a:solidFill>
                <a:latin typeface="Segoe UI Light" panose="020B0502040204020203" pitchFamily="34" charset="0"/>
                <a:cs typeface="Segoe UI Light" panose="020B0502040204020203" pitchFamily="34" charset="0"/>
              </a:rPr>
              <a:t>Use Variables </a:t>
            </a:r>
            <a:r>
              <a:rPr lang="en-US" sz="2000" b="1" dirty="0" err="1">
                <a:solidFill>
                  <a:schemeClr val="tx1"/>
                </a:solidFill>
                <a:latin typeface="Segoe UI Light" panose="020B0502040204020203" pitchFamily="34" charset="0"/>
                <a:cs typeface="Segoe UI Light" panose="020B0502040204020203" pitchFamily="34" charset="0"/>
              </a:rPr>
              <a:t>i</a:t>
            </a:r>
            <a:r>
              <a:rPr lang="en-US" sz="2000" b="1" dirty="0">
                <a:solidFill>
                  <a:schemeClr val="tx1"/>
                </a:solidFill>
                <a:latin typeface="Segoe UI Light" panose="020B0502040204020203" pitchFamily="34" charset="0"/>
                <a:cs typeface="Segoe UI Light" panose="020B0502040204020203" pitchFamily="34" charset="0"/>
              </a:rPr>
              <a:t>n DAX instead of repeating measures </a:t>
            </a:r>
          </a:p>
          <a:p>
            <a:pPr marL="1005840" lvl="2" indent="-285750">
              <a:spcBef>
                <a:spcPts val="300"/>
              </a:spcBef>
              <a:spcAft>
                <a:spcPts val="300"/>
              </a:spcAft>
              <a:buFont typeface="Segoe UI Light" panose="020B0502040204020203" pitchFamily="34" charset="0"/>
              <a:buChar char="-"/>
            </a:pPr>
            <a:r>
              <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rPr>
              <a:t>Otherwise, the repeated measure will be re-calculated every time it is mentioned</a:t>
            </a:r>
          </a:p>
          <a:p>
            <a:pPr marL="685800" lvl="1">
              <a:spcBef>
                <a:spcPts val="1200"/>
              </a:spcBef>
              <a:spcAft>
                <a:spcPts val="300"/>
              </a:spcAft>
              <a:buFont typeface="+mj-lt"/>
              <a:buAutoNum type="arabicPeriod" startAt="6"/>
            </a:pPr>
            <a:endParaRPr lang="en-US" sz="1800" dirty="0">
              <a:solidFill>
                <a:schemeClr val="tx1"/>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4029315F-93BB-3010-27C1-5C8C94947B73}"/>
              </a:ext>
            </a:extLst>
          </p:cNvPr>
          <p:cNvSpPr>
            <a:spLocks noGrp="1"/>
          </p:cNvSpPr>
          <p:nvPr>
            <p:ph type="title"/>
          </p:nvPr>
        </p:nvSpPr>
        <p:spPr/>
        <p:txBody>
          <a:bodyPr/>
          <a:lstStyle/>
          <a:p>
            <a:r>
              <a:rPr lang="en-GB" cap="none" dirty="0">
                <a:latin typeface="Segoe UI (Body)"/>
              </a:rPr>
              <a:t>Optimizing Model Performance</a:t>
            </a:r>
            <a:endParaRPr lang="en-US" dirty="0"/>
          </a:p>
        </p:txBody>
      </p:sp>
      <p:sp>
        <p:nvSpPr>
          <p:cNvPr id="4" name="Slide Number Placeholder 3">
            <a:extLst>
              <a:ext uri="{FF2B5EF4-FFF2-40B4-BE49-F238E27FC236}">
                <a16:creationId xmlns:a16="http://schemas.microsoft.com/office/drawing/2014/main" id="{6AF98766-A59A-5861-CD97-4789896A566C}"/>
              </a:ext>
            </a:extLst>
          </p:cNvPr>
          <p:cNvSpPr>
            <a:spLocks noGrp="1"/>
          </p:cNvSpPr>
          <p:nvPr>
            <p:ph type="sldNum" sz="quarter" idx="4"/>
          </p:nvPr>
        </p:nvSpPr>
        <p:spPr/>
        <p:txBody>
          <a:bodyPr/>
          <a:lstStyle/>
          <a:p>
            <a:fld id="{3847DB54-D037-B84F-B6F1-2E8DA40D09AD}" type="slidenum">
              <a:rPr lang="en-US" smtClean="0"/>
              <a:pPr/>
              <a:t>99</a:t>
            </a:fld>
            <a:endParaRPr lang="en-US"/>
          </a:p>
        </p:txBody>
      </p:sp>
    </p:spTree>
    <p:extLst>
      <p:ext uri="{BB962C8B-B14F-4D97-AF65-F5344CB8AC3E}">
        <p14:creationId xmlns:p14="http://schemas.microsoft.com/office/powerpoint/2010/main" val="175312683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aster Title slide">
  <a:themeElements>
    <a:clrScheme name="Valorem Reply Colors">
      <a:dk1>
        <a:sysClr val="windowText" lastClr="000000"/>
      </a:dk1>
      <a:lt1>
        <a:sysClr val="window" lastClr="FFFFFF"/>
      </a:lt1>
      <a:dk2>
        <a:srgbClr val="595959"/>
      </a:dk2>
      <a:lt2>
        <a:srgbClr val="FFFFFF"/>
      </a:lt2>
      <a:accent1>
        <a:srgbClr val="303E48"/>
      </a:accent1>
      <a:accent2>
        <a:srgbClr val="0055B8"/>
      </a:accent2>
      <a:accent3>
        <a:srgbClr val="253746"/>
      </a:accent3>
      <a:accent4>
        <a:srgbClr val="009ADE"/>
      </a:accent4>
      <a:accent5>
        <a:srgbClr val="EFA31B"/>
      </a:accent5>
      <a:accent6>
        <a:srgbClr val="139EAC"/>
      </a:accent6>
      <a:hlink>
        <a:srgbClr val="0055B8"/>
      </a:hlink>
      <a:folHlink>
        <a:srgbClr val="009ADE"/>
      </a:folHlink>
    </a:clrScheme>
    <a:fontScheme name="Valorem Reply New">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25400">
          <a:noFill/>
          <a:headEnd type="triangle"/>
          <a:tailEnd type="none"/>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Valorem Reply Template v2" id="{A6C2AA05-B6BC-49B2-8D0B-C585916168F3}" vid="{B51E2C39-EB38-42AC-94F1-64758460A312}"/>
    </a:ext>
  </a:extLst>
</a:theme>
</file>

<file path=ppt/theme/theme2.xml><?xml version="1.0" encoding="utf-8"?>
<a:theme xmlns:a="http://schemas.openxmlformats.org/drawingml/2006/main" name="1_STB Conversations 2013">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STB Conversations 2013">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9409</Words>
  <Application>Microsoft Office PowerPoint</Application>
  <PresentationFormat>Widescreen</PresentationFormat>
  <Paragraphs>1981</Paragraphs>
  <Slides>115</Slides>
  <Notes>88</Notes>
  <HiddenSlides>24</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115</vt:i4>
      </vt:variant>
    </vt:vector>
  </HeadingPairs>
  <TitlesOfParts>
    <vt:vector size="134" baseType="lpstr">
      <vt:lpstr>Arial</vt:lpstr>
      <vt:lpstr>Arial Black</vt:lpstr>
      <vt:lpstr>Calibri</vt:lpstr>
      <vt:lpstr>Calibri Light</vt:lpstr>
      <vt:lpstr>Courier New</vt:lpstr>
      <vt:lpstr>Franklin Gothic Book</vt:lpstr>
      <vt:lpstr>Segoe Print</vt:lpstr>
      <vt:lpstr>Segoe UI</vt:lpstr>
      <vt:lpstr>Segoe UI (Body)</vt:lpstr>
      <vt:lpstr>Segoe UI Black</vt:lpstr>
      <vt:lpstr>Segoe UI Light</vt:lpstr>
      <vt:lpstr>Segoe UI Semibold</vt:lpstr>
      <vt:lpstr>Segoe UI Semilight</vt:lpstr>
      <vt:lpstr>Symbol</vt:lpstr>
      <vt:lpstr>Wingdings</vt:lpstr>
      <vt:lpstr>Master Title slide</vt:lpstr>
      <vt:lpstr>1_STB Conversations 2013</vt:lpstr>
      <vt:lpstr>2_STB Conversations 2013</vt:lpstr>
      <vt:lpstr>think-cell Slide</vt:lpstr>
      <vt:lpstr>Power BI Training</vt:lpstr>
      <vt:lpstr>PowerPoint Presentation</vt:lpstr>
      <vt:lpstr>Course Objectives </vt:lpstr>
      <vt:lpstr>Course Agenda </vt:lpstr>
      <vt:lpstr>Module 1</vt:lpstr>
      <vt:lpstr>Module 1 Objectives</vt:lpstr>
      <vt:lpstr>Module 1</vt:lpstr>
      <vt:lpstr>Power BI Desktop Workflow</vt:lpstr>
      <vt:lpstr>Power BI Desktop Development</vt:lpstr>
      <vt:lpstr>Getting the data - Data Connection </vt:lpstr>
      <vt:lpstr>Getting the data - Data Storage Mode</vt:lpstr>
      <vt:lpstr>Data Import vs DirectQuery Storage Mode</vt:lpstr>
      <vt:lpstr>Data Import vs DirectQuery Storage Mode</vt:lpstr>
      <vt:lpstr>Data Import vs DirectQuery Modes</vt:lpstr>
      <vt:lpstr>Composite Model</vt:lpstr>
      <vt:lpstr>Incremental Refresh</vt:lpstr>
      <vt:lpstr>Incremental Refresh Advantages</vt:lpstr>
      <vt:lpstr>Variables and Parameters</vt:lpstr>
      <vt:lpstr>Data Types </vt:lpstr>
      <vt:lpstr>Hierarchies </vt:lpstr>
      <vt:lpstr>Sort By Column</vt:lpstr>
      <vt:lpstr>Aggregations </vt:lpstr>
      <vt:lpstr>PowerPoint Presentation</vt:lpstr>
      <vt:lpstr>Module 2</vt:lpstr>
      <vt:lpstr>Module 2 Objectives</vt:lpstr>
      <vt:lpstr>What is a Data model?</vt:lpstr>
      <vt:lpstr>Guiding Questions</vt:lpstr>
      <vt:lpstr>Data Model Levels</vt:lpstr>
      <vt:lpstr>Conceptual Data Model</vt:lpstr>
      <vt:lpstr>Components of a data model – Fact Tables</vt:lpstr>
      <vt:lpstr>Components of a data model – Dimension Tables</vt:lpstr>
      <vt:lpstr>Table Types Comparison</vt:lpstr>
      <vt:lpstr>Components of a data model – Relationships</vt:lpstr>
      <vt:lpstr>Type of Data Models</vt:lpstr>
      <vt:lpstr>Flat or Denormalized schema</vt:lpstr>
      <vt:lpstr>Star Schema</vt:lpstr>
      <vt:lpstr>Snowflake Schema</vt:lpstr>
      <vt:lpstr>Granularity &amp; Multiple Fact</vt:lpstr>
      <vt:lpstr>Data Modeling</vt:lpstr>
      <vt:lpstr>Module 2 Labs</vt:lpstr>
      <vt:lpstr>Data Modeling</vt:lpstr>
      <vt:lpstr>Module 2 Knowledge Check Questions</vt:lpstr>
      <vt:lpstr>Module 2 Knowledge Check Questions</vt:lpstr>
      <vt:lpstr>Module 3</vt:lpstr>
      <vt:lpstr>Module 3 Objectives</vt:lpstr>
      <vt:lpstr>What is M?</vt:lpstr>
      <vt:lpstr>How do I use M?</vt:lpstr>
      <vt:lpstr>Key Concepts of M</vt:lpstr>
      <vt:lpstr>Primitive Type Values</vt:lpstr>
      <vt:lpstr>Text Functions</vt:lpstr>
      <vt:lpstr>Text Functions</vt:lpstr>
      <vt:lpstr>if….then….else</vt:lpstr>
      <vt:lpstr>if….then….else</vt:lpstr>
      <vt:lpstr>Module 3 Lab</vt:lpstr>
      <vt:lpstr>M Language</vt:lpstr>
      <vt:lpstr>Module 3 Knowledge Check Questions</vt:lpstr>
      <vt:lpstr>Module 3 Knowledge Check Questions</vt:lpstr>
      <vt:lpstr>Module 4</vt:lpstr>
      <vt:lpstr>Module 4 Objectives</vt:lpstr>
      <vt:lpstr>Key Transformations</vt:lpstr>
      <vt:lpstr>Key Transformations</vt:lpstr>
      <vt:lpstr>Join Kinds – Merge Types</vt:lpstr>
      <vt:lpstr>Table Duplicate vs Table Reference</vt:lpstr>
      <vt:lpstr>Join Kinds – Other Combining Queries</vt:lpstr>
      <vt:lpstr>Fuzzy Merge</vt:lpstr>
      <vt:lpstr>Custom Functions</vt:lpstr>
      <vt:lpstr>Enter Data</vt:lpstr>
      <vt:lpstr>Module 4 Lab</vt:lpstr>
      <vt:lpstr>Module 4</vt:lpstr>
      <vt:lpstr>Module 4 Knowledge Check Questions </vt:lpstr>
      <vt:lpstr>Module 5</vt:lpstr>
      <vt:lpstr>Calculated Column vs. Calculated Measures  </vt:lpstr>
      <vt:lpstr>Calculated Column VS. Calculated Measures  </vt:lpstr>
      <vt:lpstr>Module 6</vt:lpstr>
      <vt:lpstr>Module 6 Objectives</vt:lpstr>
      <vt:lpstr>Performance Factors</vt:lpstr>
      <vt:lpstr>Under The Hood</vt:lpstr>
      <vt:lpstr>Storage Engine – Encoding &amp; Compression </vt:lpstr>
      <vt:lpstr>Storage Engine – Encoding &amp; Compression </vt:lpstr>
      <vt:lpstr>Comparison to Excel</vt:lpstr>
      <vt:lpstr>Conversion to Columns</vt:lpstr>
      <vt:lpstr>Encoding Example 1: Value</vt:lpstr>
      <vt:lpstr>Encoding Example 2: Hash + Dictionary</vt:lpstr>
      <vt:lpstr>Encoding Example 2: + Run Length</vt:lpstr>
      <vt:lpstr>Encoding Example 3: H + D + RL Comparison</vt:lpstr>
      <vt:lpstr>Encoding Example 4: Row Order Optimization</vt:lpstr>
      <vt:lpstr>Encoding: Final Output</vt:lpstr>
      <vt:lpstr>Formula Engine</vt:lpstr>
      <vt:lpstr>DAX Calculation Process</vt:lpstr>
      <vt:lpstr>Formula vs Storage Engine</vt:lpstr>
      <vt:lpstr>Optimizing Compression </vt:lpstr>
      <vt:lpstr>Query Folding</vt:lpstr>
      <vt:lpstr>Query Folding</vt:lpstr>
      <vt:lpstr>Module 7</vt:lpstr>
      <vt:lpstr>Optimizing Compression </vt:lpstr>
      <vt:lpstr>Optimizing Compression </vt:lpstr>
      <vt:lpstr>Optimizing Data Segment Size</vt:lpstr>
      <vt:lpstr>Optimizing Model Performance</vt:lpstr>
      <vt:lpstr>Optimizing Model Performance</vt:lpstr>
      <vt:lpstr>Optimizing Model Performance</vt:lpstr>
      <vt:lpstr>Optimizing Model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Profiling</vt:lpstr>
      <vt:lpstr>Module 7 Lab</vt:lpstr>
      <vt:lpstr>Module 8</vt:lpstr>
      <vt:lpstr>Tabular Editor</vt:lpstr>
      <vt:lpstr>What is DAX Studio?</vt:lpstr>
      <vt:lpstr>What is ALM ToolKit?</vt:lpstr>
      <vt:lpstr>What is ALM ToolKit?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Power BI Training</dc:title>
  <dc:creator/>
  <cp:lastModifiedBy/>
  <cp:revision>1</cp:revision>
  <dcterms:modified xsi:type="dcterms:W3CDTF">2023-02-02T11:10:46Z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0x010100D764E781AA9FDF4B9AF46A843F2D38C7</vt:lpwstr>
  </property>
  <property fmtid="{D5CDD505-2E9C-101B-9397-08002B2CF9AE}" pid="3" name="TaxKeyword">
    <vt:lpwstr>3952;#Marketing|a8db7f1f-4e10-4541-bdd0-a3869d2e889d;#4644;#templates|07f73016-f010-4d7a-9465-47c4253e86eb;#4419;#brand|dc511a7a-d027-49be-9e55-13512607adf9</vt:lpwstr>
  </property>
  <property fmtid="{D5CDD505-2E9C-101B-9397-08002B2CF9AE}" pid="4" name="K_A_Industry">
    <vt:lpwstr/>
  </property>
  <property fmtid="{D5CDD505-2E9C-101B-9397-08002B2CF9AE}" pid="5" name="K_A_DocumentAcceptableUse">
    <vt:lpwstr>5466;#Internal Avanade use only|9914b639-e543-480a-a33a-edb490cc60e8</vt:lpwstr>
  </property>
  <property fmtid="{D5CDD505-2E9C-101B-9397-08002B2CF9AE}" pid="6" name="K_A_Operating Group">
    <vt:lpwstr/>
  </property>
  <property fmtid="{D5CDD505-2E9C-101B-9397-08002B2CF9AE}" pid="7" name="K_A_Talent Community">
    <vt:lpwstr/>
  </property>
  <property fmtid="{D5CDD505-2E9C-101B-9397-08002B2CF9AE}" pid="8" name="K_A_Offering">
    <vt:lpwstr/>
  </property>
  <property fmtid="{D5CDD505-2E9C-101B-9397-08002B2CF9AE}" pid="9" name="K_A_Market_Unit_Portfolio">
    <vt:lpwstr>3190;#N/A- Not Applicable|0e36607a-4796-4f4e-bde1-652abdf19e5c</vt:lpwstr>
  </property>
  <property fmtid="{D5CDD505-2E9C-101B-9397-08002B2CF9AE}" pid="10" name="K_A_Asset Type">
    <vt:lpwstr/>
  </property>
  <property fmtid="{D5CDD505-2E9C-101B-9397-08002B2CF9AE}" pid="11" name="K_A_Market Unit">
    <vt:lpwstr/>
  </property>
  <property fmtid="{D5CDD505-2E9C-101B-9397-08002B2CF9AE}" pid="12" name="K_A_AMP_BusinessFunction">
    <vt:lpwstr/>
  </property>
  <property fmtid="{D5CDD505-2E9C-101B-9397-08002B2CF9AE}" pid="13" name="bb61b19362a04c4dabb125d63e0bde14">
    <vt:lpwstr/>
  </property>
  <property fmtid="{D5CDD505-2E9C-101B-9397-08002B2CF9AE}" pid="14" name="i1b72d3e0121427caf4dcfceb8b8a873">
    <vt:lpwstr/>
  </property>
  <property fmtid="{D5CDD505-2E9C-101B-9397-08002B2CF9AE}" pid="15" name="_docset_NoMedatataSyncRequired">
    <vt:lpwstr>False</vt:lpwstr>
  </property>
  <property fmtid="{D5CDD505-2E9C-101B-9397-08002B2CF9AE}" pid="16" name="K_A_Sub_Offerings">
    <vt:lpwstr/>
  </property>
</Properties>
</file>